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11"/>
  </p:notesMasterIdLst>
  <p:handoutMasterIdLst>
    <p:handoutMasterId r:id="rId12"/>
  </p:handoutMasterIdLst>
  <p:sldIdLst>
    <p:sldId id="256" r:id="rId2"/>
    <p:sldId id="262" r:id="rId3"/>
    <p:sldId id="289" r:id="rId4"/>
    <p:sldId id="267" r:id="rId5"/>
    <p:sldId id="290" r:id="rId6"/>
    <p:sldId id="266" r:id="rId7"/>
    <p:sldId id="288" r:id="rId8"/>
    <p:sldId id="265" r:id="rId9"/>
    <p:sldId id="279" r:id="rId10"/>
  </p:sldIdLst>
  <p:sldSz cx="9144000" cy="5143500" type="screen16x9"/>
  <p:notesSz cx="6858000" cy="9144000"/>
  <p:defaultTextStyle>
    <a:defPPr>
      <a:defRPr lang="sv-SE"/>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446" userDrawn="1">
          <p15:clr>
            <a:srgbClr val="A4A3A4"/>
          </p15:clr>
        </p15:guide>
        <p15:guide id="2" pos="222" userDrawn="1">
          <p15:clr>
            <a:srgbClr val="A4A3A4"/>
          </p15:clr>
        </p15:guide>
        <p15:guide id="3" orient="horz" pos="2081" userDrawn="1">
          <p15:clr>
            <a:srgbClr val="A4A3A4"/>
          </p15:clr>
        </p15:guide>
        <p15:guide id="4" pos="3441" userDrawn="1">
          <p15:clr>
            <a:srgbClr val="A4A3A4"/>
          </p15:clr>
        </p15:guide>
        <p15:guide id="5" orient="horz" pos="3105" userDrawn="1">
          <p15:clr>
            <a:srgbClr val="A4A3A4"/>
          </p15:clr>
        </p15:guide>
        <p15:guide id="6" pos="5536" userDrawn="1">
          <p15:clr>
            <a:srgbClr val="A4A3A4"/>
          </p15:clr>
        </p15:guide>
        <p15:guide id="7" orient="horz" pos="1411"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0963"/>
    <a:srgbClr val="870052"/>
    <a:srgbClr val="FBABCF"/>
    <a:srgbClr val="F864A7"/>
    <a:srgbClr val="FFA3E7"/>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5" autoAdjust="0"/>
    <p:restoredTop sz="66852" autoAdjust="0"/>
  </p:normalViewPr>
  <p:slideViewPr>
    <p:cSldViewPr>
      <p:cViewPr varScale="1">
        <p:scale>
          <a:sx n="139" d="100"/>
          <a:sy n="139" d="100"/>
        </p:scale>
        <p:origin x="2248" y="80"/>
      </p:cViewPr>
      <p:guideLst>
        <p:guide orient="horz" pos="446"/>
        <p:guide pos="222"/>
        <p:guide orient="horz" pos="2081"/>
        <p:guide pos="3441"/>
        <p:guide orient="horz" pos="3105"/>
        <p:guide pos="5536"/>
        <p:guide orient="horz" pos="1411"/>
      </p:guideLst>
    </p:cSldViewPr>
  </p:slideViewPr>
  <p:outlineViewPr>
    <p:cViewPr>
      <p:scale>
        <a:sx n="33" d="100"/>
        <a:sy n="33" d="100"/>
      </p:scale>
      <p:origin x="0" y="0"/>
    </p:cViewPr>
  </p:outlineViewPr>
  <p:notesTextViewPr>
    <p:cViewPr>
      <p:scale>
        <a:sx n="3" d="2"/>
        <a:sy n="3" d="2"/>
      </p:scale>
      <p:origin x="0" y="0"/>
    </p:cViewPr>
  </p:notesTextViewPr>
  <p:sorterViewPr>
    <p:cViewPr>
      <p:scale>
        <a:sx n="90" d="100"/>
        <a:sy n="90" d="100"/>
      </p:scale>
      <p:origin x="0" y="-5552"/>
    </p:cViewPr>
  </p:sorterViewPr>
  <p:notesViewPr>
    <p:cSldViewPr showGuides="1">
      <p:cViewPr varScale="1">
        <p:scale>
          <a:sx n="96" d="100"/>
          <a:sy n="96" d="100"/>
        </p:scale>
        <p:origin x="355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Blad1!$B$1</c:f>
              <c:strCache>
                <c:ptCount val="1"/>
                <c:pt idx="0">
                  <c:v>Försäljning</c:v>
                </c:pt>
              </c:strCache>
            </c:strRef>
          </c:tx>
          <c:spPr>
            <a:effectLst>
              <a:softEdge rad="0"/>
            </a:effectLst>
            <a:scene3d>
              <a:camera prst="orthographicFront"/>
              <a:lightRig rig="brightRoom" dir="t"/>
            </a:scene3d>
            <a:sp3d prstMaterial="flat">
              <a:contourClr>
                <a:srgbClr val="000000"/>
              </a:contourClr>
            </a:sp3d>
          </c:spPr>
          <c:dPt>
            <c:idx val="0"/>
            <c:bubble3D val="0"/>
            <c:spPr>
              <a:solidFill>
                <a:schemeClr val="accent1"/>
              </a:solidFill>
              <a:ln>
                <a:noFill/>
              </a:ln>
              <a:effectLst>
                <a:softEdge rad="0"/>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1-95D7-42BA-97B5-9DB5AEDE2735}"/>
              </c:ext>
            </c:extLst>
          </c:dPt>
          <c:dPt>
            <c:idx val="1"/>
            <c:bubble3D val="0"/>
            <c:spPr>
              <a:solidFill>
                <a:schemeClr val="accent2"/>
              </a:solidFill>
              <a:ln>
                <a:noFill/>
              </a:ln>
              <a:effectLst>
                <a:softEdge rad="0"/>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3-95D7-42BA-97B5-9DB5AEDE2735}"/>
              </c:ext>
            </c:extLst>
          </c:dPt>
          <c:dPt>
            <c:idx val="2"/>
            <c:bubble3D val="0"/>
            <c:spPr>
              <a:solidFill>
                <a:schemeClr val="accent3"/>
              </a:solidFill>
              <a:ln>
                <a:noFill/>
              </a:ln>
              <a:effectLst>
                <a:softEdge rad="0"/>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5-95D7-42BA-97B5-9DB5AEDE2735}"/>
              </c:ext>
            </c:extLst>
          </c:dPt>
          <c:dPt>
            <c:idx val="3"/>
            <c:bubble3D val="0"/>
            <c:spPr>
              <a:solidFill>
                <a:schemeClr val="accent4"/>
              </a:solidFill>
              <a:ln>
                <a:noFill/>
              </a:ln>
              <a:effectLst>
                <a:softEdge rad="0"/>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7-95D7-42BA-97B5-9DB5AEDE2735}"/>
              </c:ext>
            </c:extLst>
          </c:dPt>
          <c:dLbls>
            <c:dLbl>
              <c:idx val="0"/>
              <c:delete val="1"/>
              <c:extLst>
                <c:ext xmlns:c15="http://schemas.microsoft.com/office/drawing/2012/chart" uri="{CE6537A1-D6FC-4f65-9D91-7224C49458BB}"/>
                <c:ext xmlns:c16="http://schemas.microsoft.com/office/drawing/2014/chart" uri="{C3380CC4-5D6E-409C-BE32-E72D297353CC}">
                  <c16:uniqueId val="{00000001-95D7-42BA-97B5-9DB5AEDE2735}"/>
                </c:ext>
              </c:extLst>
            </c:dLbl>
            <c:dLbl>
              <c:idx val="1"/>
              <c:delete val="1"/>
              <c:extLst>
                <c:ext xmlns:c15="http://schemas.microsoft.com/office/drawing/2012/chart" uri="{CE6537A1-D6FC-4f65-9D91-7224C49458BB}"/>
                <c:ext xmlns:c16="http://schemas.microsoft.com/office/drawing/2014/chart" uri="{C3380CC4-5D6E-409C-BE32-E72D297353CC}">
                  <c16:uniqueId val="{00000003-95D7-42BA-97B5-9DB5AEDE2735}"/>
                </c:ext>
              </c:extLst>
            </c:dLbl>
            <c:spPr>
              <a:noFill/>
              <a:ln>
                <a:noFill/>
              </a:ln>
              <a:effectLst/>
            </c:spPr>
            <c:txPr>
              <a:bodyPr rot="0" spcFirstLastPara="1" vertOverflow="ellipsis" vert="horz" wrap="square" anchor="ctr" anchorCtr="1"/>
              <a:lstStyle/>
              <a:p>
                <a:pPr>
                  <a:defRPr lang="en-US" sz="1197" b="1" i="0" u="none" strike="noStrike" kern="1200" baseline="0">
                    <a:solidFill>
                      <a:schemeClr val="lt1"/>
                    </a:solidFill>
                    <a:latin typeface="+mn-lt"/>
                    <a:ea typeface="+mn-ea"/>
                    <a:cs typeface="+mn-cs"/>
                  </a:defRPr>
                </a:pPr>
                <a:endParaRPr lang="sv-S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Blad1!$A$2:$A$5</c:f>
              <c:strCache>
                <c:ptCount val="2"/>
                <c:pt idx="0">
                  <c:v>Kv 1</c:v>
                </c:pt>
                <c:pt idx="1">
                  <c:v>Kv 2</c:v>
                </c:pt>
              </c:strCache>
            </c:strRef>
          </c:cat>
          <c:val>
            <c:numRef>
              <c:f>Blad1!$B$2:$B$5</c:f>
              <c:numCache>
                <c:formatCode>General</c:formatCode>
                <c:ptCount val="4"/>
                <c:pt idx="0">
                  <c:v>43</c:v>
                </c:pt>
                <c:pt idx="1">
                  <c:v>57</c:v>
                </c:pt>
              </c:numCache>
            </c:numRef>
          </c:val>
          <c:extLst>
            <c:ext xmlns:c16="http://schemas.microsoft.com/office/drawing/2014/chart" uri="{C3380CC4-5D6E-409C-BE32-E72D297353CC}">
              <c16:uniqueId val="{00000008-95D7-42BA-97B5-9DB5AEDE2735}"/>
            </c:ext>
          </c:extLst>
        </c:ser>
        <c:dLbls>
          <c:showLegendKey val="0"/>
          <c:showVal val="0"/>
          <c:showCatName val="0"/>
          <c:showSerName val="0"/>
          <c:showPercent val="1"/>
          <c:showBubbleSize val="0"/>
          <c:showLeaderLines val="1"/>
        </c:dLbls>
        <c:firstSliceAng val="304"/>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Blad1!$B$1</c:f>
              <c:strCache>
                <c:ptCount val="1"/>
                <c:pt idx="0">
                  <c:v>Försäljning</c:v>
                </c:pt>
              </c:strCache>
            </c:strRef>
          </c:tx>
          <c:spPr>
            <a:effectLst>
              <a:softEdge rad="0"/>
            </a:effectLst>
            <a:scene3d>
              <a:camera prst="orthographicFront"/>
              <a:lightRig rig="brightRoom" dir="t"/>
            </a:scene3d>
            <a:sp3d prstMaterial="flat">
              <a:contourClr>
                <a:srgbClr val="000000"/>
              </a:contourClr>
            </a:sp3d>
          </c:spPr>
          <c:dPt>
            <c:idx val="0"/>
            <c:bubble3D val="0"/>
            <c:spPr>
              <a:solidFill>
                <a:schemeClr val="accent1"/>
              </a:solidFill>
              <a:ln>
                <a:noFill/>
              </a:ln>
              <a:effectLst>
                <a:softEdge rad="0"/>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1-574E-40BD-8E0A-B2056A80C57E}"/>
              </c:ext>
            </c:extLst>
          </c:dPt>
          <c:dPt>
            <c:idx val="1"/>
            <c:bubble3D val="0"/>
            <c:spPr>
              <a:solidFill>
                <a:schemeClr val="accent2"/>
              </a:solidFill>
              <a:ln>
                <a:noFill/>
              </a:ln>
              <a:effectLst>
                <a:softEdge rad="0"/>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3-574E-40BD-8E0A-B2056A80C57E}"/>
              </c:ext>
            </c:extLst>
          </c:dPt>
          <c:dPt>
            <c:idx val="2"/>
            <c:bubble3D val="0"/>
            <c:spPr>
              <a:solidFill>
                <a:schemeClr val="accent3"/>
              </a:solidFill>
              <a:ln>
                <a:noFill/>
              </a:ln>
              <a:effectLst>
                <a:softEdge rad="0"/>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5-574E-40BD-8E0A-B2056A80C57E}"/>
              </c:ext>
            </c:extLst>
          </c:dPt>
          <c:dPt>
            <c:idx val="3"/>
            <c:bubble3D val="0"/>
            <c:spPr>
              <a:solidFill>
                <a:schemeClr val="accent4"/>
              </a:solidFill>
              <a:ln>
                <a:noFill/>
              </a:ln>
              <a:effectLst>
                <a:softEdge rad="0"/>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7-574E-40BD-8E0A-B2056A80C57E}"/>
              </c:ext>
            </c:extLst>
          </c:dPt>
          <c:dLbls>
            <c:dLbl>
              <c:idx val="0"/>
              <c:delete val="1"/>
              <c:extLst>
                <c:ext xmlns:c15="http://schemas.microsoft.com/office/drawing/2012/chart" uri="{CE6537A1-D6FC-4f65-9D91-7224C49458BB}"/>
                <c:ext xmlns:c16="http://schemas.microsoft.com/office/drawing/2014/chart" uri="{C3380CC4-5D6E-409C-BE32-E72D297353CC}">
                  <c16:uniqueId val="{00000001-574E-40BD-8E0A-B2056A80C57E}"/>
                </c:ext>
              </c:extLst>
            </c:dLbl>
            <c:dLbl>
              <c:idx val="1"/>
              <c:delete val="1"/>
              <c:extLst>
                <c:ext xmlns:c15="http://schemas.microsoft.com/office/drawing/2012/chart" uri="{CE6537A1-D6FC-4f65-9D91-7224C49458BB}"/>
                <c:ext xmlns:c16="http://schemas.microsoft.com/office/drawing/2014/chart" uri="{C3380CC4-5D6E-409C-BE32-E72D297353CC}">
                  <c16:uniqueId val="{00000003-574E-40BD-8E0A-B2056A80C57E}"/>
                </c:ext>
              </c:extLst>
            </c:dLbl>
            <c:spPr>
              <a:noFill/>
              <a:ln>
                <a:noFill/>
              </a:ln>
              <a:effectLst/>
            </c:spPr>
            <c:txPr>
              <a:bodyPr rot="0" spcFirstLastPara="1" vertOverflow="ellipsis" vert="horz" wrap="square" anchor="ctr" anchorCtr="1"/>
              <a:lstStyle/>
              <a:p>
                <a:pPr>
                  <a:defRPr lang="en-US" sz="1197" b="1" i="0" u="none" strike="noStrike" kern="1200" baseline="0">
                    <a:solidFill>
                      <a:schemeClr val="lt1"/>
                    </a:solidFill>
                    <a:latin typeface="+mn-lt"/>
                    <a:ea typeface="+mn-ea"/>
                    <a:cs typeface="+mn-cs"/>
                  </a:defRPr>
                </a:pPr>
                <a:endParaRPr lang="sv-S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Blad1!$A$2:$A$5</c:f>
              <c:strCache>
                <c:ptCount val="2"/>
                <c:pt idx="0">
                  <c:v>Kv 1</c:v>
                </c:pt>
                <c:pt idx="1">
                  <c:v>Kv 2</c:v>
                </c:pt>
              </c:strCache>
            </c:strRef>
          </c:cat>
          <c:val>
            <c:numRef>
              <c:f>Blad1!$B$2:$B$5</c:f>
              <c:numCache>
                <c:formatCode>General</c:formatCode>
                <c:ptCount val="4"/>
                <c:pt idx="0">
                  <c:v>84</c:v>
                </c:pt>
                <c:pt idx="1">
                  <c:v>16</c:v>
                </c:pt>
              </c:numCache>
            </c:numRef>
          </c:val>
          <c:extLst>
            <c:ext xmlns:c16="http://schemas.microsoft.com/office/drawing/2014/chart" uri="{C3380CC4-5D6E-409C-BE32-E72D297353CC}">
              <c16:uniqueId val="{00000008-574E-40BD-8E0A-B2056A80C57E}"/>
            </c:ext>
          </c:extLst>
        </c:ser>
        <c:dLbls>
          <c:showLegendKey val="0"/>
          <c:showVal val="0"/>
          <c:showCatName val="0"/>
          <c:showSerName val="0"/>
          <c:showPercent val="1"/>
          <c:showBubbleSize val="0"/>
          <c:showLeaderLines val="1"/>
        </c:dLbls>
        <c:firstSliceAng val="26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Blad1!$B$1</c:f>
              <c:strCache>
                <c:ptCount val="1"/>
                <c:pt idx="0">
                  <c:v>Försäljning</c:v>
                </c:pt>
              </c:strCache>
            </c:strRef>
          </c:tx>
          <c:spPr>
            <a:ln w="6350">
              <a:solidFill>
                <a:schemeClr val="tx1"/>
              </a:solidFill>
            </a:ln>
          </c:spPr>
          <c:dPt>
            <c:idx val="0"/>
            <c:bubble3D val="0"/>
            <c:spPr>
              <a:solidFill>
                <a:schemeClr val="accent1"/>
              </a:solidFill>
              <a:ln w="6350">
                <a:solidFill>
                  <a:schemeClr val="tx1"/>
                </a:solidFill>
              </a:ln>
              <a:effectLst/>
            </c:spPr>
            <c:extLst>
              <c:ext xmlns:c16="http://schemas.microsoft.com/office/drawing/2014/chart" uri="{C3380CC4-5D6E-409C-BE32-E72D297353CC}">
                <c16:uniqueId val="{00000001-A5AD-423E-9B3A-4BA8CCAA0901}"/>
              </c:ext>
            </c:extLst>
          </c:dPt>
          <c:dPt>
            <c:idx val="1"/>
            <c:bubble3D val="0"/>
            <c:spPr>
              <a:solidFill>
                <a:schemeClr val="accent2"/>
              </a:solidFill>
              <a:ln w="6350">
                <a:solidFill>
                  <a:schemeClr val="tx1"/>
                </a:solidFill>
              </a:ln>
              <a:effectLst/>
            </c:spPr>
            <c:extLst>
              <c:ext xmlns:c16="http://schemas.microsoft.com/office/drawing/2014/chart" uri="{C3380CC4-5D6E-409C-BE32-E72D297353CC}">
                <c16:uniqueId val="{00000003-A5AD-423E-9B3A-4BA8CCAA0901}"/>
              </c:ext>
            </c:extLst>
          </c:dPt>
          <c:dPt>
            <c:idx val="2"/>
            <c:bubble3D val="0"/>
            <c:spPr>
              <a:solidFill>
                <a:schemeClr val="accent3"/>
              </a:solidFill>
              <a:ln w="6350">
                <a:solidFill>
                  <a:schemeClr val="tx1"/>
                </a:solidFill>
              </a:ln>
              <a:effectLst/>
            </c:spPr>
            <c:extLst>
              <c:ext xmlns:c16="http://schemas.microsoft.com/office/drawing/2014/chart" uri="{C3380CC4-5D6E-409C-BE32-E72D297353CC}">
                <c16:uniqueId val="{00000005-A5AD-423E-9B3A-4BA8CCAA0901}"/>
              </c:ext>
            </c:extLst>
          </c:dPt>
          <c:dPt>
            <c:idx val="3"/>
            <c:bubble3D val="0"/>
            <c:spPr>
              <a:solidFill>
                <a:schemeClr val="accent4"/>
              </a:solidFill>
              <a:ln w="6350">
                <a:solidFill>
                  <a:schemeClr val="tx1"/>
                </a:solidFill>
              </a:ln>
              <a:effectLst/>
            </c:spPr>
            <c:extLst>
              <c:ext xmlns:c16="http://schemas.microsoft.com/office/drawing/2014/chart" uri="{C3380CC4-5D6E-409C-BE32-E72D297353CC}">
                <c16:uniqueId val="{00000007-A5AD-423E-9B3A-4BA8CCAA0901}"/>
              </c:ext>
            </c:extLst>
          </c:dPt>
          <c:dPt>
            <c:idx val="4"/>
            <c:bubble3D val="0"/>
            <c:spPr>
              <a:solidFill>
                <a:schemeClr val="accent5"/>
              </a:solidFill>
              <a:ln w="6350">
                <a:solidFill>
                  <a:schemeClr val="tx1"/>
                </a:solidFill>
              </a:ln>
              <a:effectLst/>
            </c:spPr>
            <c:extLst>
              <c:ext xmlns:c16="http://schemas.microsoft.com/office/drawing/2014/chart" uri="{C3380CC4-5D6E-409C-BE32-E72D297353CC}">
                <c16:uniqueId val="{00000009-A5AD-423E-9B3A-4BA8CCAA0901}"/>
              </c:ext>
            </c:extLst>
          </c:dPt>
          <c:dPt>
            <c:idx val="5"/>
            <c:bubble3D val="0"/>
            <c:spPr>
              <a:solidFill>
                <a:schemeClr val="accent6"/>
              </a:solidFill>
              <a:ln w="6350">
                <a:solidFill>
                  <a:schemeClr val="tx1"/>
                </a:solidFill>
              </a:ln>
              <a:effectLst/>
            </c:spPr>
            <c:extLst>
              <c:ext xmlns:c16="http://schemas.microsoft.com/office/drawing/2014/chart" uri="{C3380CC4-5D6E-409C-BE32-E72D297353CC}">
                <c16:uniqueId val="{0000000B-A5AD-423E-9B3A-4BA8CCAA0901}"/>
              </c:ext>
            </c:extLst>
          </c:dPt>
          <c:dPt>
            <c:idx val="6"/>
            <c:bubble3D val="0"/>
            <c:spPr>
              <a:solidFill>
                <a:schemeClr val="tx1">
                  <a:lumMod val="65000"/>
                  <a:lumOff val="35000"/>
                </a:schemeClr>
              </a:solidFill>
              <a:ln w="6350">
                <a:solidFill>
                  <a:schemeClr val="tx1"/>
                </a:solidFill>
              </a:ln>
              <a:effectLst/>
            </c:spPr>
            <c:extLst>
              <c:ext xmlns:c16="http://schemas.microsoft.com/office/drawing/2014/chart" uri="{C3380CC4-5D6E-409C-BE32-E72D297353CC}">
                <c16:uniqueId val="{0000000D-A5AD-423E-9B3A-4BA8CCAA0901}"/>
              </c:ext>
            </c:extLst>
          </c:dPt>
          <c:dPt>
            <c:idx val="7"/>
            <c:bubble3D val="0"/>
            <c:spPr>
              <a:solidFill>
                <a:schemeClr val="bg2"/>
              </a:solidFill>
              <a:ln w="6350">
                <a:solidFill>
                  <a:schemeClr val="tx1"/>
                </a:solidFill>
              </a:ln>
              <a:effectLst/>
            </c:spPr>
            <c:extLst>
              <c:ext xmlns:c16="http://schemas.microsoft.com/office/drawing/2014/chart" uri="{C3380CC4-5D6E-409C-BE32-E72D297353CC}">
                <c16:uniqueId val="{0000000F-A5AD-423E-9B3A-4BA8CCAA0901}"/>
              </c:ext>
            </c:extLst>
          </c:dPt>
          <c:dPt>
            <c:idx val="8"/>
            <c:bubble3D val="0"/>
            <c:spPr>
              <a:solidFill>
                <a:srgbClr val="54B986"/>
              </a:solidFill>
              <a:ln w="6350">
                <a:solidFill>
                  <a:schemeClr val="tx1"/>
                </a:solidFill>
              </a:ln>
              <a:effectLst/>
            </c:spPr>
            <c:extLst>
              <c:ext xmlns:c16="http://schemas.microsoft.com/office/drawing/2014/chart" uri="{C3380CC4-5D6E-409C-BE32-E72D297353CC}">
                <c16:uniqueId val="{00000011-A5AD-423E-9B3A-4BA8CCAA0901}"/>
              </c:ext>
            </c:extLst>
          </c:dPt>
          <c:cat>
            <c:strRef>
              <c:f>Blad1!$A$2:$A$10</c:f>
              <c:strCache>
                <c:ptCount val="9"/>
                <c:pt idx="0">
                  <c:v>Direct government funding</c:v>
                </c:pt>
                <c:pt idx="1">
                  <c:v>Research councils</c:v>
                </c:pt>
                <c:pt idx="2">
                  <c:v>Other government agencies</c:v>
                </c:pt>
                <c:pt idx="3">
                  <c:v>Municipalities and country councils</c:v>
                </c:pt>
                <c:pt idx="4">
                  <c:v>Swedish foundations and organisations</c:v>
                </c:pt>
                <c:pt idx="5">
                  <c:v>Foreign foundations and organisations</c:v>
                </c:pt>
                <c:pt idx="6">
                  <c:v>Swedish companies</c:v>
                </c:pt>
                <c:pt idx="7">
                  <c:v>Foreign companies</c:v>
                </c:pt>
                <c:pt idx="8">
                  <c:v>Financial income</c:v>
                </c:pt>
              </c:strCache>
            </c:strRef>
          </c:cat>
          <c:val>
            <c:numRef>
              <c:f>Blad1!$B$2:$B$10</c:f>
              <c:numCache>
                <c:formatCode>General</c:formatCode>
                <c:ptCount val="9"/>
                <c:pt idx="0">
                  <c:v>41</c:v>
                </c:pt>
                <c:pt idx="1">
                  <c:v>14</c:v>
                </c:pt>
                <c:pt idx="2">
                  <c:v>7</c:v>
                </c:pt>
                <c:pt idx="3">
                  <c:v>6</c:v>
                </c:pt>
                <c:pt idx="4">
                  <c:v>17</c:v>
                </c:pt>
                <c:pt idx="5">
                  <c:v>8</c:v>
                </c:pt>
                <c:pt idx="6">
                  <c:v>2</c:v>
                </c:pt>
                <c:pt idx="7">
                  <c:v>2</c:v>
                </c:pt>
                <c:pt idx="8">
                  <c:v>3</c:v>
                </c:pt>
              </c:numCache>
            </c:numRef>
          </c:val>
          <c:extLst>
            <c:ext xmlns:c16="http://schemas.microsoft.com/office/drawing/2014/chart" uri="{C3380CC4-5D6E-409C-BE32-E72D297353CC}">
              <c16:uniqueId val="{00000012-A5AD-423E-9B3A-4BA8CCAA0901}"/>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0556742125984252"/>
          <c:y val="0.83653740157480316"/>
          <c:w val="0.78886515748031494"/>
          <c:h val="0.16033759842519685"/>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Blad1!$B$1</c:f>
              <c:strCache>
                <c:ptCount val="1"/>
                <c:pt idx="0">
                  <c:v>Article</c:v>
                </c:pt>
              </c:strCache>
            </c:strRef>
          </c:tx>
          <c:spPr>
            <a:solidFill>
              <a:schemeClr val="accent1"/>
            </a:solidFill>
            <a:ln>
              <a:noFill/>
            </a:ln>
            <a:effectLst/>
          </c:spPr>
          <c:invertIfNegative val="0"/>
          <c:cat>
            <c:numRef>
              <c:f>Blad1!$A$2:$A$17</c:f>
              <c:numCache>
                <c:formatCode>General</c:formatCode>
                <c:ptCount val="16"/>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pt idx="15">
                  <c:v>2022</c:v>
                </c:pt>
              </c:numCache>
            </c:numRef>
          </c:cat>
          <c:val>
            <c:numRef>
              <c:f>Blad1!$B$2:$B$17</c:f>
              <c:numCache>
                <c:formatCode>General</c:formatCode>
                <c:ptCount val="16"/>
                <c:pt idx="0">
                  <c:v>3477</c:v>
                </c:pt>
                <c:pt idx="1">
                  <c:v>3659</c:v>
                </c:pt>
                <c:pt idx="2">
                  <c:v>3674</c:v>
                </c:pt>
                <c:pt idx="3">
                  <c:v>3740</c:v>
                </c:pt>
                <c:pt idx="4">
                  <c:v>3916</c:v>
                </c:pt>
                <c:pt idx="5">
                  <c:v>4095</c:v>
                </c:pt>
                <c:pt idx="6">
                  <c:v>4548</c:v>
                </c:pt>
                <c:pt idx="7">
                  <c:v>4538</c:v>
                </c:pt>
                <c:pt idx="8">
                  <c:v>4972</c:v>
                </c:pt>
                <c:pt idx="9">
                  <c:v>5197</c:v>
                </c:pt>
                <c:pt idx="10">
                  <c:v>5645</c:v>
                </c:pt>
                <c:pt idx="11">
                  <c:v>5719</c:v>
                </c:pt>
                <c:pt idx="12">
                  <c:v>6050</c:v>
                </c:pt>
                <c:pt idx="13">
                  <c:v>6418</c:v>
                </c:pt>
                <c:pt idx="14">
                  <c:v>6955</c:v>
                </c:pt>
                <c:pt idx="15">
                  <c:v>6813</c:v>
                </c:pt>
              </c:numCache>
            </c:numRef>
          </c:val>
          <c:extLst>
            <c:ext xmlns:c16="http://schemas.microsoft.com/office/drawing/2014/chart" uri="{C3380CC4-5D6E-409C-BE32-E72D297353CC}">
              <c16:uniqueId val="{00000000-CDCA-4CBE-8C2E-BFA18A4092EB}"/>
            </c:ext>
          </c:extLst>
        </c:ser>
        <c:ser>
          <c:idx val="1"/>
          <c:order val="1"/>
          <c:tx>
            <c:strRef>
              <c:f>Blad1!$C$1</c:f>
              <c:strCache>
                <c:ptCount val="1"/>
                <c:pt idx="0">
                  <c:v>Review</c:v>
                </c:pt>
              </c:strCache>
            </c:strRef>
          </c:tx>
          <c:spPr>
            <a:solidFill>
              <a:schemeClr val="accent2"/>
            </a:solidFill>
            <a:ln>
              <a:noFill/>
            </a:ln>
            <a:effectLst/>
          </c:spPr>
          <c:invertIfNegative val="0"/>
          <c:cat>
            <c:numRef>
              <c:f>Blad1!$A$2:$A$17</c:f>
              <c:numCache>
                <c:formatCode>General</c:formatCode>
                <c:ptCount val="16"/>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pt idx="15">
                  <c:v>2022</c:v>
                </c:pt>
              </c:numCache>
            </c:numRef>
          </c:cat>
          <c:val>
            <c:numRef>
              <c:f>Blad1!$C$2:$C$17</c:f>
              <c:numCache>
                <c:formatCode>General</c:formatCode>
                <c:ptCount val="16"/>
                <c:pt idx="0">
                  <c:v>270</c:v>
                </c:pt>
                <c:pt idx="1">
                  <c:v>306</c:v>
                </c:pt>
                <c:pt idx="2">
                  <c:v>334</c:v>
                </c:pt>
                <c:pt idx="3">
                  <c:v>351</c:v>
                </c:pt>
                <c:pt idx="4">
                  <c:v>389</c:v>
                </c:pt>
                <c:pt idx="5">
                  <c:v>376</c:v>
                </c:pt>
                <c:pt idx="6">
                  <c:v>390</c:v>
                </c:pt>
                <c:pt idx="7">
                  <c:v>472</c:v>
                </c:pt>
                <c:pt idx="8">
                  <c:v>511</c:v>
                </c:pt>
                <c:pt idx="9">
                  <c:v>553</c:v>
                </c:pt>
                <c:pt idx="10">
                  <c:v>619</c:v>
                </c:pt>
                <c:pt idx="11">
                  <c:v>659</c:v>
                </c:pt>
                <c:pt idx="12">
                  <c:v>722</c:v>
                </c:pt>
                <c:pt idx="13">
                  <c:v>850</c:v>
                </c:pt>
                <c:pt idx="14">
                  <c:v>883</c:v>
                </c:pt>
                <c:pt idx="15">
                  <c:v>854</c:v>
                </c:pt>
              </c:numCache>
            </c:numRef>
          </c:val>
          <c:extLst>
            <c:ext xmlns:c16="http://schemas.microsoft.com/office/drawing/2014/chart" uri="{C3380CC4-5D6E-409C-BE32-E72D297353CC}">
              <c16:uniqueId val="{00000001-CDCA-4CBE-8C2E-BFA18A4092EB}"/>
            </c:ext>
          </c:extLst>
        </c:ser>
        <c:ser>
          <c:idx val="2"/>
          <c:order val="2"/>
          <c:tx>
            <c:strRef>
              <c:f>Blad1!$D$1</c:f>
              <c:strCache>
                <c:ptCount val="1"/>
                <c:pt idx="0">
                  <c:v>Other</c:v>
                </c:pt>
              </c:strCache>
            </c:strRef>
          </c:tx>
          <c:spPr>
            <a:solidFill>
              <a:schemeClr val="accent3"/>
            </a:solidFill>
            <a:ln>
              <a:noFill/>
            </a:ln>
            <a:effectLst/>
          </c:spPr>
          <c:invertIfNegative val="0"/>
          <c:cat>
            <c:numRef>
              <c:f>Blad1!$A$2:$A$17</c:f>
              <c:numCache>
                <c:formatCode>General</c:formatCode>
                <c:ptCount val="16"/>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pt idx="15">
                  <c:v>2022</c:v>
                </c:pt>
              </c:numCache>
            </c:numRef>
          </c:cat>
          <c:val>
            <c:numRef>
              <c:f>Blad1!$D$2:$D$17</c:f>
              <c:numCache>
                <c:formatCode>General</c:formatCode>
                <c:ptCount val="16"/>
                <c:pt idx="0">
                  <c:v>1284</c:v>
                </c:pt>
                <c:pt idx="1">
                  <c:v>1428</c:v>
                </c:pt>
                <c:pt idx="2">
                  <c:v>1454</c:v>
                </c:pt>
                <c:pt idx="3">
                  <c:v>1475</c:v>
                </c:pt>
                <c:pt idx="4">
                  <c:v>1529</c:v>
                </c:pt>
                <c:pt idx="5">
                  <c:v>1908</c:v>
                </c:pt>
                <c:pt idx="6">
                  <c:v>1770</c:v>
                </c:pt>
                <c:pt idx="7">
                  <c:v>1983</c:v>
                </c:pt>
                <c:pt idx="8">
                  <c:v>1929</c:v>
                </c:pt>
                <c:pt idx="9">
                  <c:v>2183</c:v>
                </c:pt>
                <c:pt idx="10">
                  <c:v>2214</c:v>
                </c:pt>
                <c:pt idx="11">
                  <c:v>2064</c:v>
                </c:pt>
                <c:pt idx="12">
                  <c:v>2222</c:v>
                </c:pt>
                <c:pt idx="13">
                  <c:v>1722</c:v>
                </c:pt>
                <c:pt idx="14">
                  <c:v>1941</c:v>
                </c:pt>
                <c:pt idx="15">
                  <c:v>2091</c:v>
                </c:pt>
              </c:numCache>
            </c:numRef>
          </c:val>
          <c:extLst>
            <c:ext xmlns:c16="http://schemas.microsoft.com/office/drawing/2014/chart" uri="{C3380CC4-5D6E-409C-BE32-E72D297353CC}">
              <c16:uniqueId val="{00000002-CDCA-4CBE-8C2E-BFA18A4092EB}"/>
            </c:ext>
          </c:extLst>
        </c:ser>
        <c:dLbls>
          <c:showLegendKey val="0"/>
          <c:showVal val="0"/>
          <c:showCatName val="0"/>
          <c:showSerName val="0"/>
          <c:showPercent val="0"/>
          <c:showBubbleSize val="0"/>
        </c:dLbls>
        <c:gapWidth val="150"/>
        <c:overlap val="100"/>
        <c:axId val="989143752"/>
        <c:axId val="989146704"/>
      </c:barChart>
      <c:catAx>
        <c:axId val="989143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989146704"/>
        <c:crosses val="autoZero"/>
        <c:auto val="1"/>
        <c:lblAlgn val="ctr"/>
        <c:lblOffset val="100"/>
        <c:noMultiLvlLbl val="0"/>
      </c:catAx>
      <c:valAx>
        <c:axId val="989146704"/>
        <c:scaling>
          <c:orientation val="minMax"/>
          <c:max val="1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98914375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Blad1!$B$1</c:f>
              <c:strCache>
                <c:ptCount val="1"/>
                <c:pt idx="0">
                  <c:v>Field nomalized citation score</c:v>
                </c:pt>
              </c:strCache>
            </c:strRef>
          </c:tx>
          <c:spPr>
            <a:ln w="28575" cap="rnd">
              <a:solidFill>
                <a:schemeClr val="accent1"/>
              </a:solidFill>
              <a:round/>
            </a:ln>
            <a:effectLst/>
          </c:spPr>
          <c:marker>
            <c:symbol val="none"/>
          </c:marker>
          <c:cat>
            <c:numRef>
              <c:f>Blad1!$A$2:$A$17</c:f>
              <c:numCache>
                <c:formatCode>General</c:formatCode>
                <c:ptCount val="16"/>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pt idx="15">
                  <c:v>2022</c:v>
                </c:pt>
              </c:numCache>
            </c:numRef>
          </c:cat>
          <c:val>
            <c:numRef>
              <c:f>Blad1!$B$2:$B$17</c:f>
              <c:numCache>
                <c:formatCode>0.00</c:formatCode>
                <c:ptCount val="16"/>
                <c:pt idx="0">
                  <c:v>1.33857575387257</c:v>
                </c:pt>
                <c:pt idx="1">
                  <c:v>1.41926643240357</c:v>
                </c:pt>
                <c:pt idx="2">
                  <c:v>1.46414952078215</c:v>
                </c:pt>
                <c:pt idx="3">
                  <c:v>1.6220982936882</c:v>
                </c:pt>
                <c:pt idx="4">
                  <c:v>1.4983779673708799</c:v>
                </c:pt>
                <c:pt idx="5">
                  <c:v>1.7294817287225901</c:v>
                </c:pt>
                <c:pt idx="6">
                  <c:v>1.6436369904452499</c:v>
                </c:pt>
                <c:pt idx="7">
                  <c:v>1.8142671794798699</c:v>
                </c:pt>
                <c:pt idx="8">
                  <c:v>1.7231523919060501</c:v>
                </c:pt>
                <c:pt idx="9">
                  <c:v>1.7751246204795901</c:v>
                </c:pt>
                <c:pt idx="10">
                  <c:v>1.8468590436330501</c:v>
                </c:pt>
                <c:pt idx="11">
                  <c:v>1.7837907196962499</c:v>
                </c:pt>
                <c:pt idx="12">
                  <c:v>1.8253666424173201</c:v>
                </c:pt>
                <c:pt idx="13">
                  <c:v>1.6002451283961101</c:v>
                </c:pt>
                <c:pt idx="14">
                  <c:v>1.6362743739808601</c:v>
                </c:pt>
                <c:pt idx="15">
                  <c:v>1.7813911659683199</c:v>
                </c:pt>
              </c:numCache>
            </c:numRef>
          </c:val>
          <c:smooth val="0"/>
          <c:extLst>
            <c:ext xmlns:c16="http://schemas.microsoft.com/office/drawing/2014/chart" uri="{C3380CC4-5D6E-409C-BE32-E72D297353CC}">
              <c16:uniqueId val="{00000000-D729-4720-9718-9F5F5EBF8214}"/>
            </c:ext>
          </c:extLst>
        </c:ser>
        <c:ser>
          <c:idx val="1"/>
          <c:order val="1"/>
          <c:tx>
            <c:strRef>
              <c:f>Blad1!$C$1</c:f>
              <c:strCache>
                <c:ptCount val="1"/>
                <c:pt idx="0">
                  <c:v>Cf EU27+Great Britain</c:v>
                </c:pt>
              </c:strCache>
            </c:strRef>
          </c:tx>
          <c:spPr>
            <a:ln w="28575" cap="rnd">
              <a:solidFill>
                <a:schemeClr val="accent2"/>
              </a:solidFill>
              <a:round/>
            </a:ln>
            <a:effectLst/>
          </c:spPr>
          <c:marker>
            <c:symbol val="none"/>
          </c:marker>
          <c:cat>
            <c:numRef>
              <c:f>Blad1!$A$2:$A$17</c:f>
              <c:numCache>
                <c:formatCode>General</c:formatCode>
                <c:ptCount val="16"/>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pt idx="15">
                  <c:v>2022</c:v>
                </c:pt>
              </c:numCache>
            </c:numRef>
          </c:cat>
          <c:val>
            <c:numRef>
              <c:f>Blad1!$C$2:$C$17</c:f>
              <c:numCache>
                <c:formatCode>0.00</c:formatCode>
                <c:ptCount val="16"/>
                <c:pt idx="0">
                  <c:v>1.0366281169132101</c:v>
                </c:pt>
                <c:pt idx="1">
                  <c:v>1.0378913582326399</c:v>
                </c:pt>
                <c:pt idx="2">
                  <c:v>1.0391221044902399</c:v>
                </c:pt>
                <c:pt idx="3">
                  <c:v>1.0456801971392</c:v>
                </c:pt>
                <c:pt idx="4">
                  <c:v>1.0565387893632101</c:v>
                </c:pt>
                <c:pt idx="5">
                  <c:v>1.0613135698568601</c:v>
                </c:pt>
                <c:pt idx="6">
                  <c:v>1.0675718417226401</c:v>
                </c:pt>
                <c:pt idx="7">
                  <c:v>1.0694801644901999</c:v>
                </c:pt>
                <c:pt idx="8">
                  <c:v>1.07537519771435</c:v>
                </c:pt>
                <c:pt idx="9">
                  <c:v>1.07611029508741</c:v>
                </c:pt>
                <c:pt idx="10">
                  <c:v>1.06779196926968</c:v>
                </c:pt>
                <c:pt idx="11">
                  <c:v>1.0576454219664</c:v>
                </c:pt>
                <c:pt idx="12">
                  <c:v>1.05626624601814</c:v>
                </c:pt>
                <c:pt idx="13">
                  <c:v>1.0485949073783101</c:v>
                </c:pt>
                <c:pt idx="14">
                  <c:v>1.0567903779941299</c:v>
                </c:pt>
                <c:pt idx="15">
                  <c:v>1.0699592662912101</c:v>
                </c:pt>
              </c:numCache>
            </c:numRef>
          </c:val>
          <c:smooth val="0"/>
          <c:extLst>
            <c:ext xmlns:c16="http://schemas.microsoft.com/office/drawing/2014/chart" uri="{C3380CC4-5D6E-409C-BE32-E72D297353CC}">
              <c16:uniqueId val="{00000001-D729-4720-9718-9F5F5EBF8214}"/>
            </c:ext>
          </c:extLst>
        </c:ser>
        <c:dLbls>
          <c:showLegendKey val="0"/>
          <c:showVal val="0"/>
          <c:showCatName val="0"/>
          <c:showSerName val="0"/>
          <c:showPercent val="0"/>
          <c:showBubbleSize val="0"/>
        </c:dLbls>
        <c:smooth val="0"/>
        <c:axId val="726330336"/>
        <c:axId val="726327712"/>
      </c:lineChart>
      <c:catAx>
        <c:axId val="726330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6327712"/>
        <c:crosses val="autoZero"/>
        <c:auto val="1"/>
        <c:lblAlgn val="ctr"/>
        <c:lblOffset val="100"/>
        <c:noMultiLvlLbl val="0"/>
      </c:catAx>
      <c:valAx>
        <c:axId val="72632771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633033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6818A54A-96AB-47F2-9FE3-5AA7C5EE68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077C3AE1-DBA2-4DA9-A7CE-D2A621C8104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E55F06C-14D9-45DF-81A5-F25F8ECA9886}" type="datetimeFigureOut">
              <a:rPr lang="sv-SE" smtClean="0"/>
              <a:t>2024-02-27</a:t>
            </a:fld>
            <a:endParaRPr lang="sv-SE"/>
          </a:p>
        </p:txBody>
      </p:sp>
      <p:sp>
        <p:nvSpPr>
          <p:cNvPr id="4" name="Platshållare för sidfot 3">
            <a:extLst>
              <a:ext uri="{FF2B5EF4-FFF2-40B4-BE49-F238E27FC236}">
                <a16:creationId xmlns:a16="http://schemas.microsoft.com/office/drawing/2014/main" id="{6FB76FC6-F54A-4120-9B8F-E28E2A08E52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4D9B89EF-3F47-4486-BAA9-AF9A8BE096D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7CC5D8-C806-4BBF-A442-91371CDD1BC5}" type="slidenum">
              <a:rPr lang="sv-SE" smtClean="0"/>
              <a:t>‹#›</a:t>
            </a:fld>
            <a:endParaRPr lang="sv-SE"/>
          </a:p>
        </p:txBody>
      </p:sp>
    </p:spTree>
    <p:extLst>
      <p:ext uri="{BB962C8B-B14F-4D97-AF65-F5344CB8AC3E}">
        <p14:creationId xmlns:p14="http://schemas.microsoft.com/office/powerpoint/2010/main" val="6023786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sv-SE"/>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sv-SE"/>
          </a:p>
        </p:txBody>
      </p:sp>
      <p:sp>
        <p:nvSpPr>
          <p:cNvPr id="410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sv-SE"/>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4F6DBA7-38D3-4FF9-B176-AA5B07999DDF}" type="slidenum">
              <a:rPr lang="sv-SE"/>
              <a:pPr/>
              <a:t>‹#›</a:t>
            </a:fld>
            <a:endParaRPr lang="sv-SE"/>
          </a:p>
        </p:txBody>
      </p:sp>
    </p:spTree>
    <p:extLst>
      <p:ext uri="{BB962C8B-B14F-4D97-AF65-F5344CB8AC3E}">
        <p14:creationId xmlns:p14="http://schemas.microsoft.com/office/powerpoint/2010/main" val="149392908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a:ea typeface="+mn-ea"/>
        <a:cs typeface="+mn-cs"/>
      </a:defRPr>
    </a:lvl1pPr>
    <a:lvl2pPr marL="457200" algn="l" rtl="0" fontAlgn="base">
      <a:spcBef>
        <a:spcPct val="30000"/>
      </a:spcBef>
      <a:spcAft>
        <a:spcPct val="0"/>
      </a:spcAft>
      <a:defRPr sz="1200" kern="1200">
        <a:solidFill>
          <a:schemeClr val="tx1"/>
        </a:solidFill>
        <a:latin typeface="Times"/>
        <a:ea typeface="+mn-ea"/>
        <a:cs typeface="+mn-cs"/>
      </a:defRPr>
    </a:lvl2pPr>
    <a:lvl3pPr marL="914400" algn="l" rtl="0" fontAlgn="base">
      <a:spcBef>
        <a:spcPct val="30000"/>
      </a:spcBef>
      <a:spcAft>
        <a:spcPct val="0"/>
      </a:spcAft>
      <a:defRPr sz="1200" kern="1200">
        <a:solidFill>
          <a:schemeClr val="tx1"/>
        </a:solidFill>
        <a:latin typeface="Times"/>
        <a:ea typeface="+mn-ea"/>
        <a:cs typeface="+mn-cs"/>
      </a:defRPr>
    </a:lvl3pPr>
    <a:lvl4pPr marL="1371600" algn="l" rtl="0" fontAlgn="base">
      <a:spcBef>
        <a:spcPct val="30000"/>
      </a:spcBef>
      <a:spcAft>
        <a:spcPct val="0"/>
      </a:spcAft>
      <a:defRPr sz="1200" kern="1200">
        <a:solidFill>
          <a:schemeClr val="tx1"/>
        </a:solidFill>
        <a:latin typeface="Times"/>
        <a:ea typeface="+mn-ea"/>
        <a:cs typeface="+mn-cs"/>
      </a:defRPr>
    </a:lvl4pPr>
    <a:lvl5pPr marL="1828800" algn="l" rtl="0" fontAlgn="base">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u="none" strike="noStrike" kern="1200" baseline="0" dirty="0">
                <a:solidFill>
                  <a:schemeClr val="tx1"/>
                </a:solidFill>
                <a:latin typeface="Times"/>
                <a:ea typeface="+mn-ea"/>
                <a:cs typeface="+mn-cs"/>
              </a:rPr>
              <a:t>The </a:t>
            </a:r>
            <a:r>
              <a:rPr lang="sv-SE" sz="1200" b="0" i="0" u="none" strike="noStrike" kern="1200" baseline="0" dirty="0" err="1">
                <a:solidFill>
                  <a:schemeClr val="tx1"/>
                </a:solidFill>
                <a:latin typeface="Times"/>
                <a:ea typeface="+mn-ea"/>
                <a:cs typeface="+mn-cs"/>
              </a:rPr>
              <a:t>numbers</a:t>
            </a:r>
            <a:r>
              <a:rPr lang="sv-SE" sz="1200" b="0" i="0" u="none" strike="noStrike" kern="1200" baseline="0" dirty="0">
                <a:solidFill>
                  <a:schemeClr val="tx1"/>
                </a:solidFill>
                <a:latin typeface="Times"/>
                <a:ea typeface="+mn-ea"/>
                <a:cs typeface="+mn-cs"/>
              </a:rPr>
              <a:t> </a:t>
            </a:r>
            <a:r>
              <a:rPr lang="sv-SE" sz="1200" b="0" i="0" u="none" strike="noStrike" kern="1200" baseline="0" dirty="0" err="1">
                <a:solidFill>
                  <a:schemeClr val="tx1"/>
                </a:solidFill>
                <a:latin typeface="Times"/>
                <a:ea typeface="+mn-ea"/>
                <a:cs typeface="+mn-cs"/>
              </a:rPr>
              <a:t>are</a:t>
            </a:r>
            <a:r>
              <a:rPr lang="sv-SE" sz="1200" b="0" i="0" u="none" strike="noStrike" kern="1200" baseline="0" dirty="0">
                <a:solidFill>
                  <a:schemeClr val="tx1"/>
                </a:solidFill>
                <a:latin typeface="Times"/>
                <a:ea typeface="+mn-ea"/>
                <a:cs typeface="+mn-cs"/>
              </a:rPr>
              <a:t> from </a:t>
            </a:r>
            <a:r>
              <a:rPr lang="sv-SE" sz="1200" b="0" i="0" u="none" strike="noStrike" kern="1200" baseline="0" dirty="0" err="1">
                <a:solidFill>
                  <a:schemeClr val="tx1"/>
                </a:solidFill>
                <a:latin typeface="Times"/>
                <a:ea typeface="+mn-ea"/>
                <a:cs typeface="+mn-cs"/>
              </a:rPr>
              <a:t>KI’s</a:t>
            </a:r>
            <a:r>
              <a:rPr lang="sv-SE" sz="1200" b="0" i="0" u="none" strike="noStrike" kern="1200" baseline="0" dirty="0">
                <a:solidFill>
                  <a:schemeClr val="tx1"/>
                </a:solidFill>
                <a:latin typeface="Times"/>
                <a:ea typeface="+mn-ea"/>
                <a:cs typeface="+mn-cs"/>
              </a:rPr>
              <a:t> </a:t>
            </a:r>
            <a:r>
              <a:rPr lang="sv-SE" sz="1200" b="0" i="0" u="none" strike="noStrike" kern="1200" baseline="0" dirty="0" err="1">
                <a:solidFill>
                  <a:schemeClr val="tx1"/>
                </a:solidFill>
                <a:latin typeface="Times"/>
                <a:ea typeface="+mn-ea"/>
                <a:cs typeface="+mn-cs"/>
              </a:rPr>
              <a:t>Annual</a:t>
            </a:r>
            <a:r>
              <a:rPr lang="sv-SE" sz="1200" b="0" i="0" u="none" strike="noStrike" kern="1200" baseline="0" dirty="0">
                <a:solidFill>
                  <a:schemeClr val="tx1"/>
                </a:solidFill>
                <a:latin typeface="Times"/>
                <a:ea typeface="+mn-ea"/>
                <a:cs typeface="+mn-cs"/>
              </a:rPr>
              <a:t> </a:t>
            </a:r>
            <a:r>
              <a:rPr lang="sv-SE" sz="1200" b="0" i="0" u="none" strike="noStrike" kern="1200" baseline="0" dirty="0" err="1">
                <a:solidFill>
                  <a:schemeClr val="tx1"/>
                </a:solidFill>
                <a:latin typeface="Times"/>
                <a:ea typeface="+mn-ea"/>
                <a:cs typeface="+mn-cs"/>
              </a:rPr>
              <a:t>Report</a:t>
            </a:r>
            <a:r>
              <a:rPr lang="sv-SE" sz="1200" b="0" i="0" u="none" strike="noStrike" kern="1200" baseline="0">
                <a:solidFill>
                  <a:schemeClr val="tx1"/>
                </a:solidFill>
                <a:latin typeface="Times"/>
                <a:ea typeface="+mn-ea"/>
                <a:cs typeface="+mn-cs"/>
              </a:rPr>
              <a:t> 2023</a:t>
            </a:r>
            <a:endParaRPr lang="sv-SE" sz="1200" b="0" i="0" u="none" strike="noStrike" kern="1200" baseline="0" dirty="0">
              <a:solidFill>
                <a:schemeClr val="tx1"/>
              </a:solidFill>
              <a:latin typeface="Times"/>
              <a:ea typeface="+mn-ea"/>
              <a:cs typeface="+mn-cs"/>
            </a:endParaRPr>
          </a:p>
        </p:txBody>
      </p:sp>
      <p:sp>
        <p:nvSpPr>
          <p:cNvPr id="4" name="Platshållare för bildnummer 3"/>
          <p:cNvSpPr>
            <a:spLocks noGrp="1"/>
          </p:cNvSpPr>
          <p:nvPr>
            <p:ph type="sldNum" sz="quarter" idx="5"/>
          </p:nvPr>
        </p:nvSpPr>
        <p:spPr/>
        <p:txBody>
          <a:bodyPr/>
          <a:lstStyle/>
          <a:p>
            <a:fld id="{E4F6DBA7-38D3-4FF9-B176-AA5B07999DDF}" type="slidenum">
              <a:rPr lang="sv-SE" smtClean="0"/>
              <a:pPr/>
              <a:t>1</a:t>
            </a:fld>
            <a:endParaRPr lang="sv-SE"/>
          </a:p>
        </p:txBody>
      </p:sp>
    </p:spTree>
    <p:extLst>
      <p:ext uri="{BB962C8B-B14F-4D97-AF65-F5344CB8AC3E}">
        <p14:creationId xmlns:p14="http://schemas.microsoft.com/office/powerpoint/2010/main" val="2847165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i="0" dirty="0" err="1"/>
              <a:t>Annual</a:t>
            </a:r>
            <a:r>
              <a:rPr lang="sv-SE" i="0" dirty="0"/>
              <a:t> </a:t>
            </a:r>
            <a:r>
              <a:rPr lang="sv-SE" i="0" dirty="0" err="1"/>
              <a:t>Report</a:t>
            </a:r>
            <a:r>
              <a:rPr lang="sv-SE" i="0" dirty="0"/>
              <a:t> 2023 (</a:t>
            </a:r>
            <a:r>
              <a:rPr lang="en-US" sz="1800" b="0" i="0" u="none" strike="noStrike" baseline="0" dirty="0">
                <a:solidFill>
                  <a:srgbClr val="000000"/>
                </a:solidFill>
                <a:latin typeface="Mundo Sans Std" panose="02000402020104020303" pitchFamily="50" charset="0"/>
              </a:rPr>
              <a:t>comparative figures for 2022 are shown in parentheses). </a:t>
            </a:r>
          </a:p>
          <a:p>
            <a:endParaRPr lang="en-US" dirty="0"/>
          </a:p>
          <a:p>
            <a:r>
              <a:rPr lang="en-US" dirty="0"/>
              <a:t>However, the figures for the number of students and doctoral students are not completely comparable. "Full-time equivalent students" are not individuals but a measure of educational volume (roughly: if we combine all registered students/individuals on different courses and programs who study different number of credits to full-year students, we get this figure), the number of reported "doctoral students" here is however individuals.</a:t>
            </a:r>
            <a:endParaRPr lang="sv-SE" dirty="0"/>
          </a:p>
        </p:txBody>
      </p:sp>
      <p:sp>
        <p:nvSpPr>
          <p:cNvPr id="4" name="Platshållare för bildnummer 3"/>
          <p:cNvSpPr>
            <a:spLocks noGrp="1"/>
          </p:cNvSpPr>
          <p:nvPr>
            <p:ph type="sldNum" sz="quarter" idx="5"/>
          </p:nvPr>
        </p:nvSpPr>
        <p:spPr/>
        <p:txBody>
          <a:bodyPr/>
          <a:lstStyle/>
          <a:p>
            <a:fld id="{E4F6DBA7-38D3-4FF9-B176-AA5B07999DDF}" type="slidenum">
              <a:rPr lang="sv-SE" smtClean="0"/>
              <a:pPr/>
              <a:t>2</a:t>
            </a:fld>
            <a:endParaRPr lang="sv-SE"/>
          </a:p>
        </p:txBody>
      </p:sp>
    </p:spTree>
    <p:extLst>
      <p:ext uri="{BB962C8B-B14F-4D97-AF65-F5344CB8AC3E}">
        <p14:creationId xmlns:p14="http://schemas.microsoft.com/office/powerpoint/2010/main" val="2925481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i="0" dirty="0" err="1"/>
              <a:t>Annual</a:t>
            </a:r>
            <a:r>
              <a:rPr lang="sv-SE" i="0" dirty="0"/>
              <a:t> </a:t>
            </a:r>
            <a:r>
              <a:rPr lang="sv-SE" i="0" dirty="0" err="1"/>
              <a:t>Report</a:t>
            </a:r>
            <a:r>
              <a:rPr lang="sv-SE" i="0" dirty="0"/>
              <a:t> 2023 (</a:t>
            </a:r>
            <a:r>
              <a:rPr lang="en-US" sz="1200" b="0" i="0" u="none" strike="noStrike" baseline="0" dirty="0">
                <a:solidFill>
                  <a:srgbClr val="000000"/>
                </a:solidFill>
                <a:latin typeface="Mundo Sans Std" panose="02000402020104020303" pitchFamily="50" charset="0"/>
              </a:rPr>
              <a:t>comparative figures for 2022 are shown in parentheses). </a:t>
            </a:r>
            <a:endParaRPr lang="sv-SE" dirty="0"/>
          </a:p>
        </p:txBody>
      </p:sp>
      <p:sp>
        <p:nvSpPr>
          <p:cNvPr id="4" name="Platshållare för bildnummer 3"/>
          <p:cNvSpPr>
            <a:spLocks noGrp="1"/>
          </p:cNvSpPr>
          <p:nvPr>
            <p:ph type="sldNum" sz="quarter" idx="5"/>
          </p:nvPr>
        </p:nvSpPr>
        <p:spPr/>
        <p:txBody>
          <a:bodyPr/>
          <a:lstStyle/>
          <a:p>
            <a:fld id="{E4F6DBA7-38D3-4FF9-B176-AA5B07999DDF}" type="slidenum">
              <a:rPr lang="sv-SE" smtClean="0"/>
              <a:pPr/>
              <a:t>3</a:t>
            </a:fld>
            <a:endParaRPr lang="sv-SE"/>
          </a:p>
        </p:txBody>
      </p:sp>
    </p:spTree>
    <p:extLst>
      <p:ext uri="{BB962C8B-B14F-4D97-AF65-F5344CB8AC3E}">
        <p14:creationId xmlns:p14="http://schemas.microsoft.com/office/powerpoint/2010/main" val="373807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u="none" strike="noStrike" kern="1200" baseline="0" dirty="0">
                <a:solidFill>
                  <a:schemeClr val="tx1"/>
                </a:solidFill>
                <a:latin typeface="Times"/>
                <a:ea typeface="+mn-ea"/>
                <a:cs typeface="+mn-cs"/>
              </a:rPr>
              <a:t>Revenue Karolinska Institutet 2023: a total </a:t>
            </a:r>
            <a:r>
              <a:rPr lang="sv-SE" sz="1200" b="0" i="0" u="none" strike="noStrike" kern="1200" baseline="0" dirty="0" err="1">
                <a:solidFill>
                  <a:schemeClr val="tx1"/>
                </a:solidFill>
                <a:latin typeface="Times"/>
                <a:ea typeface="+mn-ea"/>
                <a:cs typeface="+mn-cs"/>
              </a:rPr>
              <a:t>of</a:t>
            </a:r>
            <a:r>
              <a:rPr lang="sv-SE" sz="1200" b="0" i="0" u="none" strike="noStrike" kern="1200" baseline="0" dirty="0">
                <a:solidFill>
                  <a:schemeClr val="tx1"/>
                </a:solidFill>
                <a:latin typeface="Times"/>
                <a:ea typeface="+mn-ea"/>
                <a:cs typeface="+mn-cs"/>
              </a:rPr>
              <a:t> SEK 8,396 </a:t>
            </a:r>
            <a:r>
              <a:rPr lang="sv-SE" sz="1800" b="0" i="0" u="none" strike="noStrike" baseline="0" dirty="0">
                <a:solidFill>
                  <a:srgbClr val="770857"/>
                </a:solidFill>
                <a:latin typeface="Mundo Sans Std Medium" panose="02000502020104020303" pitchFamily="50" charset="0"/>
              </a:rPr>
              <a:t>million </a:t>
            </a:r>
            <a:endParaRPr lang="sv-SE" sz="1200" b="0" i="0" u="none" strike="noStrike" kern="1200" baseline="0" dirty="0">
              <a:solidFill>
                <a:schemeClr val="tx1"/>
              </a:solidFill>
              <a:latin typeface="Times"/>
              <a:ea typeface="+mn-ea"/>
              <a:cs typeface="+mn-cs"/>
            </a:endParaRPr>
          </a:p>
          <a:p>
            <a:endParaRPr lang="sv-SE" sz="1200" b="1" i="0" u="none" strike="noStrike" kern="1200" baseline="0" dirty="0">
              <a:solidFill>
                <a:schemeClr val="tx1"/>
              </a:solidFill>
              <a:latin typeface="Times"/>
              <a:ea typeface="+mn-ea"/>
              <a:cs typeface="+mn-cs"/>
            </a:endParaRPr>
          </a:p>
          <a:p>
            <a:r>
              <a:rPr lang="sv-SE" sz="1200" b="0" i="0" u="none" strike="noStrike" kern="1200" baseline="0" dirty="0">
                <a:solidFill>
                  <a:schemeClr val="tx1"/>
                </a:solidFill>
                <a:latin typeface="Times"/>
                <a:ea typeface="+mn-ea"/>
                <a:cs typeface="+mn-cs"/>
              </a:rPr>
              <a:t>Research 84 % </a:t>
            </a:r>
          </a:p>
          <a:p>
            <a:r>
              <a:rPr lang="sv-SE" sz="1200" b="0" i="0" u="none" strike="noStrike" kern="1200" baseline="0" dirty="0" err="1">
                <a:solidFill>
                  <a:schemeClr val="tx1"/>
                </a:solidFill>
                <a:latin typeface="Times"/>
                <a:ea typeface="+mn-ea"/>
                <a:cs typeface="+mn-cs"/>
              </a:rPr>
              <a:t>Education</a:t>
            </a:r>
            <a:r>
              <a:rPr lang="sv-SE" sz="1200" b="0" i="0" u="none" strike="noStrike" kern="1200" baseline="0" dirty="0">
                <a:solidFill>
                  <a:schemeClr val="tx1"/>
                </a:solidFill>
                <a:latin typeface="Times"/>
                <a:ea typeface="+mn-ea"/>
                <a:cs typeface="+mn-cs"/>
              </a:rPr>
              <a:t> 16 %</a:t>
            </a:r>
          </a:p>
          <a:p>
            <a:endParaRPr lang="sv-SE" sz="1200" b="0" i="0" u="none" strike="noStrike" kern="1200" baseline="0" dirty="0">
              <a:solidFill>
                <a:schemeClr val="tx1"/>
              </a:solidFill>
              <a:latin typeface="Times"/>
              <a:ea typeface="+mn-ea"/>
              <a:cs typeface="+mn-cs"/>
            </a:endParaRPr>
          </a:p>
          <a:p>
            <a:r>
              <a:rPr lang="sv-SE" sz="1200" b="0" i="0" u="none" strike="noStrike" kern="1200" baseline="0" dirty="0" err="1">
                <a:solidFill>
                  <a:schemeClr val="tx1"/>
                </a:solidFill>
                <a:latin typeface="Times"/>
                <a:ea typeface="+mn-ea"/>
                <a:cs typeface="+mn-cs"/>
              </a:rPr>
              <a:t>Direct</a:t>
            </a:r>
            <a:r>
              <a:rPr lang="sv-SE" sz="1200" b="0" i="0" u="none" strike="noStrike" kern="1200" baseline="0" dirty="0">
                <a:solidFill>
                  <a:schemeClr val="tx1"/>
                </a:solidFill>
                <a:latin typeface="Times"/>
                <a:ea typeface="+mn-ea"/>
                <a:cs typeface="+mn-cs"/>
              </a:rPr>
              <a:t> </a:t>
            </a:r>
            <a:r>
              <a:rPr lang="sv-SE" sz="1200" b="0" i="0" u="none" strike="noStrike" kern="1200" baseline="0" dirty="0" err="1">
                <a:solidFill>
                  <a:schemeClr val="tx1"/>
                </a:solidFill>
                <a:latin typeface="Times"/>
                <a:ea typeface="+mn-ea"/>
                <a:cs typeface="+mn-cs"/>
              </a:rPr>
              <a:t>government</a:t>
            </a:r>
            <a:r>
              <a:rPr lang="sv-SE" sz="1200" b="0" i="0" u="none" strike="noStrike" kern="1200" baseline="0" dirty="0">
                <a:solidFill>
                  <a:schemeClr val="tx1"/>
                </a:solidFill>
                <a:latin typeface="Times"/>
                <a:ea typeface="+mn-ea"/>
                <a:cs typeface="+mn-cs"/>
              </a:rPr>
              <a:t> </a:t>
            </a:r>
            <a:r>
              <a:rPr lang="sv-SE" sz="1200" b="0" i="0" u="none" strike="noStrike" kern="1200" baseline="0" dirty="0" err="1">
                <a:solidFill>
                  <a:schemeClr val="tx1"/>
                </a:solidFill>
                <a:latin typeface="Times"/>
                <a:ea typeface="+mn-ea"/>
                <a:cs typeface="+mn-cs"/>
              </a:rPr>
              <a:t>funding</a:t>
            </a:r>
            <a:r>
              <a:rPr lang="sv-SE" sz="1200" b="0" i="0" u="none" strike="noStrike" kern="1200" baseline="0" dirty="0">
                <a:solidFill>
                  <a:schemeClr val="tx1"/>
                </a:solidFill>
                <a:latin typeface="Times"/>
                <a:ea typeface="+mn-ea"/>
                <a:cs typeface="+mn-cs"/>
              </a:rPr>
              <a:t> 44 %</a:t>
            </a:r>
          </a:p>
          <a:p>
            <a:r>
              <a:rPr lang="sv-SE" sz="1200" b="0" i="0" u="none" strike="noStrike" kern="1200" baseline="0" dirty="0" err="1">
                <a:solidFill>
                  <a:schemeClr val="tx1"/>
                </a:solidFill>
                <a:latin typeface="Times"/>
                <a:ea typeface="+mn-ea"/>
                <a:cs typeface="+mn-cs"/>
              </a:rPr>
              <a:t>External</a:t>
            </a:r>
            <a:r>
              <a:rPr lang="sv-SE" sz="1200" b="0" i="0" u="none" strike="noStrike" kern="1200" baseline="0" dirty="0">
                <a:solidFill>
                  <a:schemeClr val="tx1"/>
                </a:solidFill>
                <a:latin typeface="Times"/>
                <a:ea typeface="+mn-ea"/>
                <a:cs typeface="+mn-cs"/>
              </a:rPr>
              <a:t> </a:t>
            </a:r>
            <a:r>
              <a:rPr lang="sv-SE" sz="1200" b="0" i="0" u="none" strike="noStrike" kern="1200" baseline="0" dirty="0" err="1">
                <a:solidFill>
                  <a:schemeClr val="tx1"/>
                </a:solidFill>
                <a:latin typeface="Times"/>
                <a:ea typeface="+mn-ea"/>
                <a:cs typeface="+mn-cs"/>
              </a:rPr>
              <a:t>funding</a:t>
            </a:r>
            <a:r>
              <a:rPr lang="sv-SE" sz="1200" b="0" i="0" u="none" strike="noStrike" kern="1200" baseline="0" dirty="0">
                <a:solidFill>
                  <a:schemeClr val="tx1"/>
                </a:solidFill>
                <a:latin typeface="Times"/>
                <a:ea typeface="+mn-ea"/>
                <a:cs typeface="+mn-cs"/>
              </a:rPr>
              <a:t> 56 %</a:t>
            </a:r>
          </a:p>
          <a:p>
            <a:endParaRPr lang="sv-SE" sz="1200" b="0" i="0" u="none" strike="noStrike" kern="1200" baseline="0" dirty="0">
              <a:solidFill>
                <a:schemeClr val="tx1"/>
              </a:solidFill>
              <a:latin typeface="Times"/>
              <a:ea typeface="+mn-ea"/>
              <a:cs typeface="+mn-cs"/>
            </a:endParaRPr>
          </a:p>
          <a:p>
            <a:r>
              <a:rPr lang="sv-SE" i="1" dirty="0"/>
              <a:t>(</a:t>
            </a:r>
            <a:r>
              <a:rPr lang="sv-SE" i="1" dirty="0" err="1"/>
              <a:t>Annual</a:t>
            </a:r>
            <a:r>
              <a:rPr lang="sv-SE" i="1" dirty="0"/>
              <a:t> </a:t>
            </a:r>
            <a:r>
              <a:rPr lang="sv-SE" i="1" dirty="0" err="1"/>
              <a:t>Report</a:t>
            </a:r>
            <a:r>
              <a:rPr lang="sv-SE" i="1" dirty="0"/>
              <a:t> 2023)</a:t>
            </a:r>
            <a:endParaRPr lang="sv-SE" dirty="0"/>
          </a:p>
          <a:p>
            <a:endParaRPr lang="sv-SE" sz="1200" b="0" i="1" u="none" strike="noStrike" kern="1200" baseline="0" dirty="0">
              <a:solidFill>
                <a:schemeClr val="tx1"/>
              </a:solidFill>
              <a:latin typeface="Times" charset="0"/>
              <a:ea typeface="+mn-ea"/>
              <a:cs typeface="+mn-cs"/>
            </a:endParaRPr>
          </a:p>
        </p:txBody>
      </p:sp>
      <p:sp>
        <p:nvSpPr>
          <p:cNvPr id="4" name="Platshållare för bildnummer 3"/>
          <p:cNvSpPr>
            <a:spLocks noGrp="1"/>
          </p:cNvSpPr>
          <p:nvPr>
            <p:ph type="sldNum" sz="quarter" idx="5"/>
          </p:nvPr>
        </p:nvSpPr>
        <p:spPr/>
        <p:txBody>
          <a:bodyPr/>
          <a:lstStyle/>
          <a:p>
            <a:fld id="{E4F6DBA7-38D3-4FF9-B176-AA5B07999DDF}" type="slidenum">
              <a:rPr lang="sv-SE" smtClean="0"/>
              <a:pPr/>
              <a:t>4</a:t>
            </a:fld>
            <a:endParaRPr lang="sv-SE"/>
          </a:p>
        </p:txBody>
      </p:sp>
    </p:spTree>
    <p:extLst>
      <p:ext uri="{BB962C8B-B14F-4D97-AF65-F5344CB8AC3E}">
        <p14:creationId xmlns:p14="http://schemas.microsoft.com/office/powerpoint/2010/main" val="1580744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u="none" strike="noStrike" kern="1200" baseline="0" dirty="0">
                <a:solidFill>
                  <a:schemeClr val="tx1"/>
                </a:solidFill>
                <a:latin typeface="Times"/>
                <a:ea typeface="+mn-ea"/>
                <a:cs typeface="+mn-cs"/>
              </a:rPr>
              <a:t>Revenue Karolinska Institutet 2023: a total </a:t>
            </a:r>
            <a:r>
              <a:rPr lang="sv-SE" sz="1200" b="0" i="0" u="none" strike="noStrike" kern="1200" baseline="0" dirty="0" err="1">
                <a:solidFill>
                  <a:schemeClr val="tx1"/>
                </a:solidFill>
                <a:latin typeface="Times"/>
                <a:ea typeface="+mn-ea"/>
                <a:cs typeface="+mn-cs"/>
              </a:rPr>
              <a:t>of</a:t>
            </a:r>
            <a:r>
              <a:rPr lang="sv-SE" sz="1200" b="0" i="0" u="none" strike="noStrike" kern="1200" baseline="0" dirty="0">
                <a:solidFill>
                  <a:schemeClr val="tx1"/>
                </a:solidFill>
                <a:latin typeface="Times"/>
                <a:ea typeface="+mn-ea"/>
                <a:cs typeface="+mn-cs"/>
              </a:rPr>
              <a:t> SEK 8,396 </a:t>
            </a:r>
            <a:r>
              <a:rPr lang="sv-SE" sz="1800" b="0" i="0" u="none" strike="noStrike" baseline="0" dirty="0">
                <a:solidFill>
                  <a:srgbClr val="770857"/>
                </a:solidFill>
                <a:latin typeface="Mundo Sans Std Medium" panose="02000502020104020303" pitchFamily="50" charset="0"/>
              </a:rPr>
              <a:t>million </a:t>
            </a:r>
            <a:endParaRPr lang="sv-SE" sz="1200" b="0" i="0" u="none" strike="noStrike" kern="1200" baseline="0" dirty="0">
              <a:solidFill>
                <a:schemeClr val="tx1"/>
              </a:solidFill>
              <a:latin typeface="Times"/>
              <a:ea typeface="+mn-ea"/>
              <a:cs typeface="+mn-cs"/>
            </a:endParaRPr>
          </a:p>
          <a:p>
            <a:endParaRPr lang="sv-SE" sz="1200" b="1" i="0" u="none" strike="noStrike" kern="1200" baseline="0" dirty="0">
              <a:solidFill>
                <a:schemeClr val="tx1"/>
              </a:solidFill>
              <a:latin typeface="Times"/>
              <a:ea typeface="+mn-ea"/>
              <a:cs typeface="+mn-cs"/>
            </a:endParaRPr>
          </a:p>
          <a:p>
            <a:r>
              <a:rPr lang="sv-SE" sz="1200" b="1" i="0" u="none" strike="noStrike" kern="1200" baseline="0" dirty="0" err="1">
                <a:solidFill>
                  <a:schemeClr val="tx1"/>
                </a:solidFill>
                <a:latin typeface="Times"/>
                <a:ea typeface="+mn-ea"/>
                <a:cs typeface="+mn-cs"/>
              </a:rPr>
              <a:t>Divided</a:t>
            </a:r>
            <a:r>
              <a:rPr lang="sv-SE" sz="1200" b="1" i="0" u="none" strike="noStrike" kern="1200" baseline="0" dirty="0">
                <a:solidFill>
                  <a:schemeClr val="tx1"/>
                </a:solidFill>
                <a:latin typeface="Times"/>
                <a:ea typeface="+mn-ea"/>
                <a:cs typeface="+mn-cs"/>
              </a:rPr>
              <a:t> </a:t>
            </a:r>
            <a:r>
              <a:rPr lang="sv-SE" sz="1200" b="1" i="0" u="none" strike="noStrike" kern="1200" baseline="0" dirty="0" err="1">
                <a:solidFill>
                  <a:schemeClr val="tx1"/>
                </a:solidFill>
                <a:latin typeface="Times"/>
                <a:ea typeface="+mn-ea"/>
                <a:cs typeface="+mn-cs"/>
              </a:rPr>
              <a:t>into</a:t>
            </a:r>
            <a:r>
              <a:rPr lang="sv-SE" sz="1200" b="1" i="0" u="none" strike="noStrike" kern="1200" baseline="0" dirty="0">
                <a:solidFill>
                  <a:schemeClr val="tx1"/>
                </a:solidFill>
                <a:latin typeface="Times"/>
                <a:ea typeface="+mn-ea"/>
                <a:cs typeface="+mn-cs"/>
              </a:rPr>
              <a:t>:</a:t>
            </a:r>
          </a:p>
          <a:p>
            <a:r>
              <a:rPr lang="en-US" sz="1200" b="0" i="0" u="none" strike="noStrike" kern="1200" baseline="0" dirty="0">
                <a:solidFill>
                  <a:schemeClr val="tx1"/>
                </a:solidFill>
                <a:latin typeface="Times"/>
                <a:ea typeface="+mn-ea"/>
                <a:cs typeface="+mn-cs"/>
              </a:rPr>
              <a:t>Direct government funding 41 % </a:t>
            </a:r>
          </a:p>
          <a:p>
            <a:r>
              <a:rPr lang="en-US" sz="1200" b="0" i="0" u="none" strike="noStrike" kern="1200" baseline="0" dirty="0">
                <a:solidFill>
                  <a:schemeClr val="tx1"/>
                </a:solidFill>
                <a:latin typeface="Times"/>
                <a:ea typeface="+mn-ea"/>
                <a:cs typeface="+mn-cs"/>
              </a:rPr>
              <a:t>Research councils 14 % </a:t>
            </a:r>
          </a:p>
          <a:p>
            <a:r>
              <a:rPr lang="en-US" sz="1200" b="0" i="0" u="none" strike="noStrike" kern="1200" baseline="0" dirty="0">
                <a:solidFill>
                  <a:schemeClr val="tx1"/>
                </a:solidFill>
                <a:latin typeface="Times"/>
                <a:ea typeface="+mn-ea"/>
                <a:cs typeface="+mn-cs"/>
              </a:rPr>
              <a:t>Other government agencies 7 % </a:t>
            </a:r>
          </a:p>
          <a:p>
            <a:r>
              <a:rPr lang="en-US" sz="1200" b="0" i="0" u="none" strike="noStrike" kern="1200" baseline="0" dirty="0">
                <a:solidFill>
                  <a:schemeClr val="tx1"/>
                </a:solidFill>
                <a:latin typeface="Times"/>
                <a:ea typeface="+mn-ea"/>
                <a:cs typeface="+mn-cs"/>
              </a:rPr>
              <a:t>Municipalities and county councils 6 %</a:t>
            </a:r>
          </a:p>
          <a:p>
            <a:r>
              <a:rPr lang="en-US" sz="1200" b="0" i="0" u="none" strike="noStrike" kern="1200" baseline="0" dirty="0">
                <a:solidFill>
                  <a:schemeClr val="tx1"/>
                </a:solidFill>
                <a:latin typeface="Times"/>
                <a:ea typeface="+mn-ea"/>
                <a:cs typeface="+mn-cs"/>
              </a:rPr>
              <a:t>Swedish foundations and </a:t>
            </a:r>
            <a:r>
              <a:rPr lang="en-US" sz="1200" b="0" i="0" u="none" strike="noStrike" kern="1200" baseline="0" dirty="0" err="1">
                <a:solidFill>
                  <a:schemeClr val="tx1"/>
                </a:solidFill>
                <a:latin typeface="Times"/>
                <a:ea typeface="+mn-ea"/>
                <a:cs typeface="+mn-cs"/>
              </a:rPr>
              <a:t>organisations</a:t>
            </a:r>
            <a:r>
              <a:rPr lang="en-US" sz="1200" b="0" i="0" u="none" strike="noStrike" kern="1200" baseline="0" dirty="0">
                <a:solidFill>
                  <a:schemeClr val="tx1"/>
                </a:solidFill>
                <a:latin typeface="Times"/>
                <a:ea typeface="+mn-ea"/>
                <a:cs typeface="+mn-cs"/>
              </a:rPr>
              <a:t> 17 %</a:t>
            </a:r>
          </a:p>
          <a:p>
            <a:r>
              <a:rPr lang="en-US" sz="1200" b="0" i="0" u="none" strike="noStrike" kern="1200" baseline="0" dirty="0">
                <a:solidFill>
                  <a:schemeClr val="tx1"/>
                </a:solidFill>
                <a:latin typeface="Times"/>
                <a:ea typeface="+mn-ea"/>
                <a:cs typeface="+mn-cs"/>
              </a:rPr>
              <a:t>Foreign foundations and </a:t>
            </a:r>
            <a:r>
              <a:rPr lang="en-US" sz="1200" b="0" i="0" u="none" strike="noStrike" kern="1200" baseline="0" dirty="0" err="1">
                <a:solidFill>
                  <a:schemeClr val="tx1"/>
                </a:solidFill>
                <a:latin typeface="Times"/>
                <a:ea typeface="+mn-ea"/>
                <a:cs typeface="+mn-cs"/>
              </a:rPr>
              <a:t>organisations</a:t>
            </a:r>
            <a:r>
              <a:rPr lang="en-US" sz="1200" b="0" i="0" u="none" strike="noStrike" kern="1200" baseline="0" dirty="0">
                <a:solidFill>
                  <a:schemeClr val="tx1"/>
                </a:solidFill>
                <a:latin typeface="Times"/>
                <a:ea typeface="+mn-ea"/>
                <a:cs typeface="+mn-cs"/>
              </a:rPr>
              <a:t> 8 %</a:t>
            </a:r>
          </a:p>
          <a:p>
            <a:r>
              <a:rPr lang="en-US" sz="1200" b="0" i="0" u="none" strike="noStrike" kern="1200" baseline="0" dirty="0">
                <a:solidFill>
                  <a:schemeClr val="tx1"/>
                </a:solidFill>
                <a:latin typeface="Times"/>
                <a:ea typeface="+mn-ea"/>
                <a:cs typeface="+mn-cs"/>
              </a:rPr>
              <a:t>Swedish companies 2 % </a:t>
            </a:r>
          </a:p>
          <a:p>
            <a:r>
              <a:rPr lang="en-US" sz="1200" b="0" i="0" u="none" strike="noStrike" kern="1200" baseline="0" dirty="0">
                <a:solidFill>
                  <a:schemeClr val="tx1"/>
                </a:solidFill>
                <a:latin typeface="Times"/>
                <a:ea typeface="+mn-ea"/>
                <a:cs typeface="+mn-cs"/>
              </a:rPr>
              <a:t>Foreign companies 2 % </a:t>
            </a:r>
          </a:p>
          <a:p>
            <a:r>
              <a:rPr lang="en-US" sz="1200" b="0" i="0" u="none" strike="noStrike" kern="1200" baseline="0" dirty="0">
                <a:solidFill>
                  <a:schemeClr val="tx1"/>
                </a:solidFill>
                <a:latin typeface="Times"/>
                <a:ea typeface="+mn-ea"/>
                <a:cs typeface="+mn-cs"/>
              </a:rPr>
              <a:t>Financial income 3 %</a:t>
            </a:r>
            <a:endParaRPr lang="sv-SE" sz="1200" b="0" i="1" u="none" strike="noStrike" kern="1200" baseline="0" dirty="0">
              <a:solidFill>
                <a:schemeClr val="tx1"/>
              </a:solidFill>
              <a:latin typeface="Times"/>
              <a:ea typeface="+mn-ea"/>
              <a:cs typeface="+mn-cs"/>
            </a:endParaRPr>
          </a:p>
          <a:p>
            <a:endParaRPr lang="sv-SE" i="1" dirty="0"/>
          </a:p>
          <a:p>
            <a:r>
              <a:rPr lang="en-GB" i="1" noProof="0" dirty="0"/>
              <a:t>(Annual Report 2023)</a:t>
            </a:r>
            <a:endParaRPr lang="en-GB" noProof="0" dirty="0"/>
          </a:p>
        </p:txBody>
      </p:sp>
      <p:sp>
        <p:nvSpPr>
          <p:cNvPr id="4" name="Platshållare för bildnummer 3"/>
          <p:cNvSpPr>
            <a:spLocks noGrp="1"/>
          </p:cNvSpPr>
          <p:nvPr>
            <p:ph type="sldNum" sz="quarter" idx="5"/>
          </p:nvPr>
        </p:nvSpPr>
        <p:spPr/>
        <p:txBody>
          <a:bodyPr/>
          <a:lstStyle/>
          <a:p>
            <a:fld id="{E4F6DBA7-38D3-4FF9-B176-AA5B07999DDF}" type="slidenum">
              <a:rPr lang="sv-SE" smtClean="0"/>
              <a:pPr/>
              <a:t>5</a:t>
            </a:fld>
            <a:endParaRPr lang="sv-SE"/>
          </a:p>
        </p:txBody>
      </p:sp>
    </p:spTree>
    <p:extLst>
      <p:ext uri="{BB962C8B-B14F-4D97-AF65-F5344CB8AC3E}">
        <p14:creationId xmlns:p14="http://schemas.microsoft.com/office/powerpoint/2010/main" val="2537217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GB" i="1" noProof="0" dirty="0"/>
              <a:t>(Annual Report 2023)</a:t>
            </a:r>
            <a:endParaRPr lang="en-GB" noProof="0" dirty="0"/>
          </a:p>
          <a:p>
            <a:pPr marL="0" marR="0" lvl="0" indent="0" algn="l" defTabSz="914400" rtl="0" eaLnBrk="1" fontAlgn="base" latinLnBrk="0" hangingPunct="1">
              <a:lnSpc>
                <a:spcPct val="100000"/>
              </a:lnSpc>
              <a:spcBef>
                <a:spcPct val="30000"/>
              </a:spcBef>
              <a:spcAft>
                <a:spcPct val="0"/>
              </a:spcAft>
              <a:buClrTx/>
              <a:buSzTx/>
              <a:buFontTx/>
              <a:buNone/>
              <a:tabLst/>
              <a:defRPr/>
            </a:pPr>
            <a:endParaRPr lang="sv-SE" sz="1200" b="0" i="1" u="none" strike="noStrike" kern="1200" baseline="0" dirty="0">
              <a:solidFill>
                <a:schemeClr val="tx1"/>
              </a:solidFill>
              <a:latin typeface="Times" charset="0"/>
              <a:ea typeface="+mn-ea"/>
              <a:cs typeface="+mn-cs"/>
            </a:endParaRPr>
          </a:p>
        </p:txBody>
      </p:sp>
      <p:sp>
        <p:nvSpPr>
          <p:cNvPr id="4" name="Platshållare för bildnummer 3"/>
          <p:cNvSpPr>
            <a:spLocks noGrp="1"/>
          </p:cNvSpPr>
          <p:nvPr>
            <p:ph type="sldNum" sz="quarter" idx="5"/>
          </p:nvPr>
        </p:nvSpPr>
        <p:spPr/>
        <p:txBody>
          <a:bodyPr/>
          <a:lstStyle/>
          <a:p>
            <a:fld id="{E4F6DBA7-38D3-4FF9-B176-AA5B07999DDF}" type="slidenum">
              <a:rPr lang="sv-SE" smtClean="0"/>
              <a:pPr/>
              <a:t>6</a:t>
            </a:fld>
            <a:endParaRPr lang="sv-SE"/>
          </a:p>
        </p:txBody>
      </p:sp>
    </p:spTree>
    <p:extLst>
      <p:ext uri="{BB962C8B-B14F-4D97-AF65-F5344CB8AC3E}">
        <p14:creationId xmlns:p14="http://schemas.microsoft.com/office/powerpoint/2010/main" val="2605702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rtl="0"/>
            <a:r>
              <a:rPr lang="en-US" dirty="0"/>
              <a:t>In recent years, KI's researchers have annually published 7,500 scientific articles (articles + reviews). Of these articles, approximately 90 percent have been published in collaboration with other actors outside the own university, in Sweden and abroad. A significant proportion of the research has some form of connection to health care. Many of the scientific articles are also included as partial works in the doctoral theses presented at KI. </a:t>
            </a:r>
            <a:endParaRPr lang="en-US" dirty="0">
              <a:solidFill>
                <a:srgbClr val="000000"/>
              </a:solidFill>
              <a:effectLst/>
            </a:endParaRPr>
          </a:p>
          <a:p>
            <a:endParaRPr lang="en-GB" i="1" noProof="0" dirty="0"/>
          </a:p>
          <a:p>
            <a:r>
              <a:rPr lang="en-GB" i="1" noProof="0" dirty="0"/>
              <a:t>(Annual Report 2023)</a:t>
            </a:r>
            <a:endParaRPr lang="en-GB" noProof="0" dirty="0"/>
          </a:p>
          <a:p>
            <a:pPr marL="0" marR="0" lvl="0" indent="0" algn="l" defTabSz="914400" rtl="0" eaLnBrk="1" fontAlgn="base" latinLnBrk="0" hangingPunct="1">
              <a:lnSpc>
                <a:spcPct val="100000"/>
              </a:lnSpc>
              <a:spcBef>
                <a:spcPct val="30000"/>
              </a:spcBef>
              <a:spcAft>
                <a:spcPct val="0"/>
              </a:spcAft>
              <a:buClrTx/>
              <a:buSzTx/>
              <a:buFontTx/>
              <a:buNone/>
              <a:tabLst/>
              <a:defRPr/>
            </a:pPr>
            <a:endParaRPr lang="sv-SE" sz="1200" b="0" i="0" kern="1200" dirty="0">
              <a:solidFill>
                <a:schemeClr val="tx1"/>
              </a:solidFill>
              <a:effectLst/>
              <a:latin typeface="Times" charset="0"/>
              <a:ea typeface="+mn-ea"/>
              <a:cs typeface="+mn-cs"/>
            </a:endParaRPr>
          </a:p>
        </p:txBody>
      </p:sp>
      <p:sp>
        <p:nvSpPr>
          <p:cNvPr id="4" name="Platshållare för bildnummer 3"/>
          <p:cNvSpPr>
            <a:spLocks noGrp="1"/>
          </p:cNvSpPr>
          <p:nvPr>
            <p:ph type="sldNum" sz="quarter" idx="5"/>
          </p:nvPr>
        </p:nvSpPr>
        <p:spPr/>
        <p:txBody>
          <a:bodyPr/>
          <a:lstStyle/>
          <a:p>
            <a:fld id="{E4F6DBA7-38D3-4FF9-B176-AA5B07999DDF}" type="slidenum">
              <a:rPr lang="sv-SE" smtClean="0"/>
              <a:pPr/>
              <a:t>7</a:t>
            </a:fld>
            <a:endParaRPr lang="sv-SE"/>
          </a:p>
        </p:txBody>
      </p:sp>
    </p:spTree>
    <p:extLst>
      <p:ext uri="{BB962C8B-B14F-4D97-AF65-F5344CB8AC3E}">
        <p14:creationId xmlns:p14="http://schemas.microsoft.com/office/powerpoint/2010/main" val="545007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ts val="1200"/>
              </a:lnSpc>
              <a:spcAft>
                <a:spcPts val="1200"/>
              </a:spcAft>
            </a:pPr>
            <a:r>
              <a:rPr lang="en-US" sz="2800" dirty="0"/>
              <a:t>The field-standardized citation rate reflects an article's citation rate in relation to the citation rate of comparable publications, i.e. publications of the same document type, published in the same year and within the same subject. The diagram shows the average value per year of the field-standardized citation rate for all articles from KI. This is set in the diagram in relation to the corresponding Cf value for the EU's 27 member states (EU27) and Great Britain. KI's citation rate is at a level that exceeds the corresponding value for the EU27 and Great Britain.</a:t>
            </a:r>
            <a:endParaRPr lang="en-US" sz="1800" dirty="0">
              <a:effectLst/>
              <a:latin typeface="Times" panose="02020603050405020304" pitchFamily="18" charset="0"/>
              <a:ea typeface="Times" panose="02020603050405020304" pitchFamily="18" charset="0"/>
              <a:cs typeface="Times New Roman" panose="02020603050405020304" pitchFamily="18" charset="0"/>
            </a:endParaRPr>
          </a:p>
          <a:p>
            <a:endParaRPr lang="sv-SE" sz="1200" b="0" i="1" u="none" strike="noStrike" kern="1200" baseline="0" dirty="0">
              <a:solidFill>
                <a:schemeClr val="tx1"/>
              </a:solidFill>
              <a:latin typeface="Times"/>
              <a:ea typeface="+mn-ea"/>
              <a:cs typeface="+mn-cs"/>
            </a:endParaRPr>
          </a:p>
          <a:p>
            <a:r>
              <a:rPr lang="sv-SE" i="1" dirty="0"/>
              <a:t>(</a:t>
            </a:r>
            <a:r>
              <a:rPr lang="sv-SE" i="1" dirty="0" err="1"/>
              <a:t>Annual</a:t>
            </a:r>
            <a:r>
              <a:rPr lang="sv-SE" i="1" dirty="0"/>
              <a:t> </a:t>
            </a:r>
            <a:r>
              <a:rPr lang="sv-SE" i="1" dirty="0" err="1"/>
              <a:t>Report</a:t>
            </a:r>
            <a:r>
              <a:rPr lang="sv-SE" i="1" dirty="0"/>
              <a:t> 2023</a:t>
            </a:r>
            <a:r>
              <a:rPr lang="sv-SE" sz="1200" b="0" i="1" u="none" strike="noStrike" kern="1200" baseline="0" dirty="0">
                <a:solidFill>
                  <a:schemeClr val="tx1"/>
                </a:solidFill>
                <a:latin typeface="Times"/>
                <a:ea typeface="+mn-ea"/>
                <a:cs typeface="+mn-cs"/>
              </a:rPr>
              <a:t>)</a:t>
            </a:r>
            <a:endParaRPr lang="sv-SE" sz="1200" b="0" i="1" u="none" strike="noStrike" kern="1200" baseline="0" dirty="0">
              <a:solidFill>
                <a:schemeClr val="tx1"/>
              </a:solidFill>
              <a:latin typeface="Times" charset="0"/>
              <a:ea typeface="+mn-ea"/>
              <a:cs typeface="+mn-cs"/>
            </a:endParaRPr>
          </a:p>
        </p:txBody>
      </p:sp>
      <p:sp>
        <p:nvSpPr>
          <p:cNvPr id="4" name="Platshållare för bildnummer 3"/>
          <p:cNvSpPr>
            <a:spLocks noGrp="1"/>
          </p:cNvSpPr>
          <p:nvPr>
            <p:ph type="sldNum" sz="quarter" idx="5"/>
          </p:nvPr>
        </p:nvSpPr>
        <p:spPr/>
        <p:txBody>
          <a:bodyPr/>
          <a:lstStyle/>
          <a:p>
            <a:fld id="{E4F6DBA7-38D3-4FF9-B176-AA5B07999DDF}" type="slidenum">
              <a:rPr lang="sv-SE" smtClean="0"/>
              <a:pPr/>
              <a:t>8</a:t>
            </a:fld>
            <a:endParaRPr lang="sv-SE"/>
          </a:p>
        </p:txBody>
      </p:sp>
    </p:spTree>
    <p:extLst>
      <p:ext uri="{BB962C8B-B14F-4D97-AF65-F5344CB8AC3E}">
        <p14:creationId xmlns:p14="http://schemas.microsoft.com/office/powerpoint/2010/main" val="2944408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r>
              <a:rPr lang="sv-SE" sz="800" b="1" dirty="0"/>
              <a:t>13 </a:t>
            </a:r>
            <a:r>
              <a:rPr lang="sv-SE" sz="800" b="1" dirty="0" err="1"/>
              <a:t>Beginner</a:t>
            </a:r>
            <a:r>
              <a:rPr lang="sv-SE" sz="800" b="1" dirty="0" err="1">
                <a:solidFill>
                  <a:srgbClr val="F864A7"/>
                </a:solidFill>
                <a:latin typeface="Arial" panose="020B0604020202020204" pitchFamily="34" charset="0"/>
                <a:cs typeface="Arial" panose="020B0604020202020204" pitchFamily="34" charset="0"/>
              </a:rPr>
              <a:t>’</a:t>
            </a:r>
            <a:r>
              <a:rPr lang="sv-SE" sz="800" b="1" dirty="0" err="1"/>
              <a:t>s</a:t>
            </a:r>
            <a:r>
              <a:rPr lang="sv-SE" sz="800" b="1" dirty="0"/>
              <a:t> </a:t>
            </a:r>
            <a:r>
              <a:rPr lang="sv-SE" sz="800" b="1" dirty="0" err="1"/>
              <a:t>programmes</a:t>
            </a:r>
            <a:endParaRPr lang="sv-SE" sz="800" b="1" dirty="0"/>
          </a:p>
          <a:p>
            <a:pPr marL="0" indent="0">
              <a:buFont typeface="Arial" panose="020B0604020202020204" pitchFamily="34" charset="0"/>
              <a:buNone/>
            </a:pPr>
            <a:r>
              <a:rPr lang="sv-SE" sz="800" b="1" dirty="0"/>
              <a:t>32 </a:t>
            </a:r>
            <a:r>
              <a:rPr lang="sv-SE" sz="800" b="1" dirty="0" err="1"/>
              <a:t>Continuation</a:t>
            </a:r>
            <a:r>
              <a:rPr lang="sv-SE" sz="800" b="1" dirty="0"/>
              <a:t> </a:t>
            </a:r>
            <a:r>
              <a:rPr lang="sv-SE" sz="800" b="1" dirty="0" err="1"/>
              <a:t>programmes</a:t>
            </a:r>
            <a:endParaRPr lang="sv-SE" sz="800" b="1" dirty="0"/>
          </a:p>
          <a:p>
            <a:pPr marL="0" indent="0">
              <a:buFont typeface="Arial" panose="020B0604020202020204" pitchFamily="34" charset="0"/>
              <a:buNone/>
            </a:pPr>
            <a:r>
              <a:rPr lang="sv-SE" sz="800" b="1" dirty="0"/>
              <a:t>115 </a:t>
            </a:r>
            <a:r>
              <a:rPr lang="sv-SE" sz="800" b="1" dirty="0" err="1"/>
              <a:t>Freestanding</a:t>
            </a:r>
            <a:r>
              <a:rPr lang="sv-SE" sz="800" b="1" dirty="0"/>
              <a:t> </a:t>
            </a:r>
            <a:r>
              <a:rPr lang="sv-SE" sz="800" b="1" dirty="0" err="1"/>
              <a:t>courses</a:t>
            </a:r>
            <a:endParaRPr lang="sv-SE" sz="800" b="1" dirty="0"/>
          </a:p>
          <a:p>
            <a:endParaRPr lang="sv-SE" sz="500" dirty="0">
              <a:effectLst/>
              <a:latin typeface="Biome" panose="020B0502040204020203" pitchFamily="34" charset="0"/>
              <a:ea typeface="Calibri" panose="020F0502020204030204" pitchFamily="34" charset="0"/>
              <a:cs typeface="Biome" panose="020B0502040204020203" pitchFamily="34" charset="0"/>
            </a:endParaRPr>
          </a:p>
          <a:p>
            <a:pPr marL="171450" marR="0" lvl="0" indent="-171450" algn="l" defTabSz="914400" rtl="0" eaLnBrk="1" fontAlgn="base" latinLnBrk="0" hangingPunct="1">
              <a:lnSpc>
                <a:spcPct val="100000"/>
              </a:lnSpc>
              <a:spcBef>
                <a:spcPct val="30000"/>
              </a:spcBef>
              <a:spcAft>
                <a:spcPct val="0"/>
              </a:spcAft>
              <a:buClrTx/>
              <a:buSzTx/>
              <a:buFontTx/>
              <a:buChar char="-"/>
              <a:tabLst/>
              <a:defRPr/>
            </a:pPr>
            <a:r>
              <a:rPr lang="en-US" sz="500" dirty="0">
                <a:effectLst/>
                <a:latin typeface="Biome" panose="020B0502040204020203" pitchFamily="34" charset="0"/>
                <a:ea typeface="Calibri" panose="020F0502020204030204" pitchFamily="34" charset="0"/>
                <a:cs typeface="Biome" panose="020B0502040204020203" pitchFamily="34" charset="0"/>
              </a:rPr>
              <a:t>Search pressure for KI's educations at bachelor’s and master’s level: On average</a:t>
            </a:r>
            <a:r>
              <a:rPr lang="sv-SE" sz="500" dirty="0">
                <a:effectLst/>
                <a:latin typeface="Biome" panose="020B0502040204020203" pitchFamily="34" charset="0"/>
                <a:ea typeface="Calibri" panose="020F0502020204030204" pitchFamily="34" charset="0"/>
                <a:cs typeface="Biome" panose="020B0502040204020203" pitchFamily="34" charset="0"/>
              </a:rPr>
              <a:t> 2,4 </a:t>
            </a:r>
            <a:r>
              <a:rPr lang="en-US" sz="800" dirty="0">
                <a:solidFill>
                  <a:srgbClr val="D40963"/>
                </a:solidFill>
                <a:latin typeface="Arial Black" panose="020B0A04020102020204" pitchFamily="34" charset="0"/>
              </a:rPr>
              <a:t>qualified first-choice applicants per student admitted.</a:t>
            </a:r>
            <a:endParaRPr lang="sv-SE" sz="500" dirty="0">
              <a:solidFill>
                <a:srgbClr val="D40963"/>
              </a:solidFill>
              <a:effectLst/>
              <a:latin typeface="Biome" panose="020B0502040204020203" pitchFamily="34" charset="0"/>
              <a:cs typeface="Biome" panose="020B0502040204020203" pitchFamily="34" charset="0"/>
            </a:endParaRPr>
          </a:p>
          <a:p>
            <a:pPr marL="171450" marR="0" lvl="0" indent="-171450" algn="l" defTabSz="914400" rtl="0" eaLnBrk="1" fontAlgn="base" latinLnBrk="0" hangingPunct="1">
              <a:lnSpc>
                <a:spcPct val="100000"/>
              </a:lnSpc>
              <a:spcBef>
                <a:spcPct val="30000"/>
              </a:spcBef>
              <a:spcAft>
                <a:spcPct val="0"/>
              </a:spcAft>
              <a:buClrTx/>
              <a:buSzTx/>
              <a:buFontTx/>
              <a:buChar char="-"/>
              <a:tabLst/>
              <a:defRPr/>
            </a:pPr>
            <a:r>
              <a:rPr lang="en-US" sz="500" dirty="0">
                <a:effectLst/>
                <a:latin typeface="Biome" panose="020B0502040204020203" pitchFamily="34" charset="0"/>
                <a:ea typeface="Times New Roman" panose="02020603050405020304" pitchFamily="18" charset="0"/>
                <a:cs typeface="Biome" panose="020B0502040204020203" pitchFamily="34" charset="0"/>
              </a:rPr>
              <a:t>Number of participants in contract education:</a:t>
            </a:r>
            <a:r>
              <a:rPr lang="sv-SE" sz="500" dirty="0">
                <a:effectLst/>
                <a:latin typeface="Biome" panose="020B0502040204020203" pitchFamily="34" charset="0"/>
                <a:ea typeface="Times New Roman" panose="02020603050405020304" pitchFamily="18" charset="0"/>
                <a:cs typeface="Biome" panose="020B0502040204020203" pitchFamily="34" charset="0"/>
              </a:rPr>
              <a:t> 1,819 </a:t>
            </a:r>
          </a:p>
          <a:p>
            <a:pPr marL="171450" marR="0" lvl="0" indent="-171450" algn="l" defTabSz="914400" rtl="0" eaLnBrk="1" fontAlgn="base" latinLnBrk="0" hangingPunct="1">
              <a:lnSpc>
                <a:spcPct val="100000"/>
              </a:lnSpc>
              <a:spcBef>
                <a:spcPct val="30000"/>
              </a:spcBef>
              <a:spcAft>
                <a:spcPct val="0"/>
              </a:spcAft>
              <a:buClrTx/>
              <a:buSzTx/>
              <a:buFontTx/>
              <a:buChar char="-"/>
              <a:tabLst/>
              <a:defRPr/>
            </a:pPr>
            <a:r>
              <a:rPr lang="sv-SE" sz="1800" dirty="0" err="1">
                <a:effectLst/>
                <a:latin typeface="Calibri" panose="020F0502020204030204" pitchFamily="34" charset="0"/>
                <a:ea typeface="Calibri" panose="020F0502020204030204" pitchFamily="34" charset="0"/>
              </a:rPr>
              <a:t>Annual</a:t>
            </a:r>
            <a:r>
              <a:rPr lang="sv-SE" sz="1800" dirty="0">
                <a:effectLst/>
                <a:latin typeface="Calibri" panose="020F0502020204030204" pitchFamily="34" charset="0"/>
                <a:ea typeface="Calibri" panose="020F0502020204030204" pitchFamily="34" charset="0"/>
              </a:rPr>
              <a:t> </a:t>
            </a:r>
            <a:r>
              <a:rPr lang="sv-SE" sz="1800" dirty="0" err="1">
                <a:effectLst/>
                <a:latin typeface="Calibri" panose="020F0502020204030204" pitchFamily="34" charset="0"/>
                <a:ea typeface="Calibri" panose="020F0502020204030204" pitchFamily="34" charset="0"/>
              </a:rPr>
              <a:t>performance</a:t>
            </a:r>
            <a:r>
              <a:rPr lang="sv-SE" sz="1800" dirty="0">
                <a:effectLst/>
                <a:latin typeface="Calibri" panose="020F0502020204030204" pitchFamily="34" charset="0"/>
                <a:ea typeface="Calibri" panose="020F0502020204030204" pitchFamily="34" charset="0"/>
              </a:rPr>
              <a:t> </a:t>
            </a:r>
            <a:r>
              <a:rPr lang="sv-SE" sz="1800" dirty="0" err="1">
                <a:effectLst/>
                <a:latin typeface="Calibri" panose="020F0502020204030204" pitchFamily="34" charset="0"/>
                <a:ea typeface="Calibri" panose="020F0502020204030204" pitchFamily="34" charset="0"/>
              </a:rPr>
              <a:t>equivalents</a:t>
            </a:r>
            <a:r>
              <a:rPr lang="sv-SE" sz="1800" dirty="0">
                <a:effectLst/>
                <a:latin typeface="Calibri" panose="020F0502020204030204" pitchFamily="34" charset="0"/>
                <a:ea typeface="Calibri" panose="020F0502020204030204" pitchFamily="34" charset="0"/>
              </a:rPr>
              <a:t>: 6,115, </a:t>
            </a:r>
            <a:r>
              <a:rPr lang="sv-SE" sz="1800" dirty="0" err="1">
                <a:effectLst/>
                <a:latin typeface="Calibri" panose="020F0502020204030204" pitchFamily="34" charset="0"/>
                <a:ea typeface="Calibri" panose="020F0502020204030204" pitchFamily="34" charset="0"/>
              </a:rPr>
              <a:t>which</a:t>
            </a:r>
            <a:r>
              <a:rPr lang="sv-SE" sz="1800" dirty="0">
                <a:effectLst/>
                <a:latin typeface="Calibri" panose="020F0502020204030204" pitchFamily="34" charset="0"/>
                <a:ea typeface="Calibri" panose="020F0502020204030204" pitchFamily="34" charset="0"/>
              </a:rPr>
              <a:t> gives a </a:t>
            </a:r>
            <a:r>
              <a:rPr lang="sv-SE" sz="1800" dirty="0" err="1">
                <a:effectLst/>
                <a:latin typeface="Calibri" panose="020F0502020204030204" pitchFamily="34" charset="0"/>
                <a:ea typeface="Calibri" panose="020F0502020204030204" pitchFamily="34" charset="0"/>
              </a:rPr>
              <a:t>performance</a:t>
            </a:r>
            <a:r>
              <a:rPr lang="sv-SE" sz="1800" dirty="0">
                <a:effectLst/>
                <a:latin typeface="Calibri" panose="020F0502020204030204" pitchFamily="34" charset="0"/>
                <a:ea typeface="Calibri" panose="020F0502020204030204" pitchFamily="34" charset="0"/>
              </a:rPr>
              <a:t> </a:t>
            </a:r>
            <a:r>
              <a:rPr lang="sv-SE" sz="1800" dirty="0" err="1">
                <a:effectLst/>
                <a:latin typeface="Calibri" panose="020F0502020204030204" pitchFamily="34" charset="0"/>
                <a:ea typeface="Calibri" panose="020F0502020204030204" pitchFamily="34" charset="0"/>
              </a:rPr>
              <a:t>level</a:t>
            </a:r>
            <a:r>
              <a:rPr lang="sv-SE" sz="1800" dirty="0">
                <a:effectLst/>
                <a:latin typeface="Calibri" panose="020F0502020204030204" pitchFamily="34" charset="0"/>
                <a:ea typeface="Calibri" panose="020F0502020204030204" pitchFamily="34" charset="0"/>
              </a:rPr>
              <a:t> at 90,6 %*</a:t>
            </a:r>
            <a:endParaRPr lang="sv-SE" sz="500" dirty="0">
              <a:effectLst/>
              <a:latin typeface="Biome" panose="020B0502040204020203" pitchFamily="34" charset="0"/>
              <a:ea typeface="Times New Roman" panose="02020603050405020304" pitchFamily="18" charset="0"/>
              <a:cs typeface="Biome" panose="020B0502040204020203" pitchFamily="34" charset="0"/>
            </a:endParaRPr>
          </a:p>
          <a:p>
            <a:pPr marL="171450" lvl="0" indent="-171450">
              <a:buFontTx/>
              <a:buChar char="-"/>
            </a:pPr>
            <a:endParaRPr lang="sv-SE" sz="500" dirty="0">
              <a:effectLst/>
              <a:latin typeface="Biome" panose="020B0502040204020203" pitchFamily="34" charset="0"/>
              <a:ea typeface="Times New Roman" panose="02020603050405020304" pitchFamily="18" charset="0"/>
              <a:cs typeface="Biome" panose="020B0502040204020203" pitchFamily="34" charset="0"/>
            </a:endParaRPr>
          </a:p>
          <a:p>
            <a:pPr marL="0" lvl="0" indent="0">
              <a:buFontTx/>
              <a:buNone/>
            </a:pPr>
            <a:r>
              <a:rPr lang="sv-SE" sz="500" dirty="0">
                <a:effectLst/>
                <a:latin typeface="Biome" panose="020B0502040204020203" pitchFamily="34" charset="0"/>
                <a:ea typeface="Times New Roman" panose="02020603050405020304" pitchFamily="18" charset="0"/>
                <a:cs typeface="Biome" panose="020B0502040204020203" pitchFamily="34" charset="0"/>
              </a:rPr>
              <a:t>*</a:t>
            </a:r>
            <a:r>
              <a:rPr lang="en-US" altLang="sv-SE" sz="800" spc="-20" dirty="0">
                <a:solidFill>
                  <a:schemeClr val="bg1">
                    <a:lumMod val="65000"/>
                  </a:schemeClr>
                </a:solidFill>
              </a:rPr>
              <a:t>When we calculate the performance level, the students' course registration credits are converted into full-time equivalent students and their completed credits into annual performance equivalents. The performance level is then calculated as the ratio between the number of annual performance equivalents and the number of full-time equivalent students and is expressed as a percentage.</a:t>
            </a:r>
          </a:p>
          <a:p>
            <a:pPr marL="0" lvl="0" indent="0">
              <a:buFontTx/>
              <a:buNone/>
            </a:pPr>
            <a:endParaRPr lang="sv-SE" b="1" dirty="0"/>
          </a:p>
          <a:p>
            <a:pPr rtl="0"/>
            <a:r>
              <a:rPr lang="en-US" sz="2800" b="1" dirty="0">
                <a:solidFill>
                  <a:srgbClr val="000000"/>
                </a:solidFill>
                <a:effectLst/>
              </a:rPr>
              <a:t>One of the world's leading medical universities. </a:t>
            </a:r>
            <a:r>
              <a:rPr lang="en-US" sz="1800" b="0" i="0" u="none" strike="noStrike" baseline="0" dirty="0">
                <a:solidFill>
                  <a:srgbClr val="FFFFFF"/>
                </a:solidFill>
                <a:latin typeface="Minion Pro" panose="02040503050306020203" pitchFamily="18" charset="0"/>
              </a:rPr>
              <a:t>KI offers the widest range of medical education under one roof in Sweden. </a:t>
            </a:r>
          </a:p>
          <a:p>
            <a:pPr rtl="0"/>
            <a:r>
              <a:rPr lang="en-US" sz="1800" b="1" i="0" u="none" strike="noStrike" baseline="0" dirty="0">
                <a:solidFill>
                  <a:srgbClr val="FFFFFF"/>
                </a:solidFill>
                <a:latin typeface="Minion Pro" panose="02040503050306020203" pitchFamily="18" charset="0"/>
              </a:rPr>
              <a:t>Our teachers often do research in parallel </a:t>
            </a:r>
            <a:r>
              <a:rPr lang="en-US" sz="1800" b="0" i="0" u="none" strike="noStrike" baseline="0" dirty="0">
                <a:solidFill>
                  <a:srgbClr val="FFFFFF"/>
                </a:solidFill>
                <a:latin typeface="Minion Pro" panose="02040503050306020203" pitchFamily="18" charset="0"/>
              </a:rPr>
              <a:t>with their teaching, which means that students get to experience the latest in the entire medical field. Most of KI's educations include work-based education, which consists of clinical practice and on-site education in healthcare.</a:t>
            </a:r>
          </a:p>
          <a:p>
            <a:pPr rtl="0"/>
            <a:r>
              <a:rPr lang="en-US" sz="1800" b="1" i="0" u="none" strike="noStrike" baseline="0" dirty="0">
                <a:solidFill>
                  <a:srgbClr val="FFFFFF"/>
                </a:solidFill>
                <a:latin typeface="Minion Pro" panose="02040503050306020203" pitchFamily="18" charset="0"/>
              </a:rPr>
              <a:t>Most of the study </a:t>
            </a:r>
            <a:r>
              <a:rPr lang="en-US" sz="1800" b="1" i="0" u="none" strike="noStrike" baseline="0" dirty="0" err="1">
                <a:solidFill>
                  <a:srgbClr val="FFFFFF"/>
                </a:solidFill>
                <a:latin typeface="Minion Pro" panose="02040503050306020203" pitchFamily="18" charset="0"/>
              </a:rPr>
              <a:t>programmes</a:t>
            </a:r>
            <a:r>
              <a:rPr lang="en-US" sz="1800" b="1" i="0" u="none" strike="noStrike" baseline="0" dirty="0">
                <a:solidFill>
                  <a:srgbClr val="FFFFFF"/>
                </a:solidFill>
                <a:latin typeface="Minion Pro" panose="02040503050306020203" pitchFamily="18" charset="0"/>
              </a:rPr>
              <a:t> </a:t>
            </a:r>
            <a:r>
              <a:rPr lang="en-US" sz="1800" b="0" i="0" u="none" strike="noStrike" baseline="0" dirty="0">
                <a:solidFill>
                  <a:srgbClr val="FFFFFF"/>
                </a:solidFill>
                <a:latin typeface="Minion Pro" panose="02040503050306020203" pitchFamily="18" charset="0"/>
              </a:rPr>
              <a:t>lead to professional degrees and are taught in Swedish but have extensive exchange collaborations and offer study options in English for exchange students. </a:t>
            </a:r>
            <a:endParaRPr lang="sv-SE" b="1" dirty="0"/>
          </a:p>
        </p:txBody>
      </p:sp>
      <p:sp>
        <p:nvSpPr>
          <p:cNvPr id="4" name="Platshållare för bildnummer 3"/>
          <p:cNvSpPr>
            <a:spLocks noGrp="1"/>
          </p:cNvSpPr>
          <p:nvPr>
            <p:ph type="sldNum" sz="quarter" idx="5"/>
          </p:nvPr>
        </p:nvSpPr>
        <p:spPr/>
        <p:txBody>
          <a:bodyPr/>
          <a:lstStyle/>
          <a:p>
            <a:fld id="{E4F6DBA7-38D3-4FF9-B176-AA5B07999DDF}" type="slidenum">
              <a:rPr lang="sv-SE" smtClean="0"/>
              <a:pPr/>
              <a:t>9</a:t>
            </a:fld>
            <a:endParaRPr lang="sv-SE"/>
          </a:p>
        </p:txBody>
      </p:sp>
    </p:spTree>
    <p:extLst>
      <p:ext uri="{BB962C8B-B14F-4D97-AF65-F5344CB8AC3E}">
        <p14:creationId xmlns:p14="http://schemas.microsoft.com/office/powerpoint/2010/main" val="30277407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tartbild">
    <p:bg>
      <p:bgPr>
        <a:solidFill>
          <a:schemeClr val="accent1"/>
        </a:solidFill>
        <a:effectLst/>
      </p:bgPr>
    </p:bg>
    <p:spTree>
      <p:nvGrpSpPr>
        <p:cNvPr id="1" name=""/>
        <p:cNvGrpSpPr/>
        <p:nvPr/>
      </p:nvGrpSpPr>
      <p:grpSpPr>
        <a:xfrm>
          <a:off x="0" y="0"/>
          <a:ext cx="0" cy="0"/>
          <a:chOff x="0" y="0"/>
          <a:chExt cx="0" cy="0"/>
        </a:xfrm>
      </p:grpSpPr>
      <p:pic>
        <p:nvPicPr>
          <p:cNvPr id="4" name="Bild 3" descr="Logotyp Karolinska Institutet.">
            <a:extLst>
              <a:ext uri="{FF2B5EF4-FFF2-40B4-BE49-F238E27FC236}">
                <a16:creationId xmlns:a16="http://schemas.microsoft.com/office/drawing/2014/main" id="{5C58A32B-CE37-00A7-BB2A-05D502F7394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181478" y="262850"/>
            <a:ext cx="1691680" cy="704867"/>
          </a:xfrm>
          <a:prstGeom prst="rect">
            <a:avLst/>
          </a:prstGeom>
        </p:spPr>
      </p:pic>
      <p:sp>
        <p:nvSpPr>
          <p:cNvPr id="3074" name="Rectangle 2"/>
          <p:cNvSpPr>
            <a:spLocks noGrp="1" noChangeArrowheads="1"/>
          </p:cNvSpPr>
          <p:nvPr>
            <p:ph type="ctrTitle"/>
          </p:nvPr>
        </p:nvSpPr>
        <p:spPr>
          <a:xfrm>
            <a:off x="685800" y="1545332"/>
            <a:ext cx="7772400" cy="857250"/>
          </a:xfrm>
        </p:spPr>
        <p:txBody>
          <a:bodyPr anchor="ctr"/>
          <a:lstStyle>
            <a:lvl1pPr>
              <a:defRPr sz="3200" kern="1200" spc="-80" baseline="0">
                <a:solidFill>
                  <a:srgbClr val="FFFFFF"/>
                </a:solidFill>
              </a:defRPr>
            </a:lvl1pPr>
          </a:lstStyle>
          <a:p>
            <a:pPr lvl="0"/>
            <a:r>
              <a:rPr lang="sv-SE" noProof="0"/>
              <a:t>Klicka här för att ändra mall för rubrikformat</a:t>
            </a:r>
            <a:endParaRPr lang="sv-SE" noProof="0" dirty="0"/>
          </a:p>
        </p:txBody>
      </p:sp>
      <p:sp>
        <p:nvSpPr>
          <p:cNvPr id="3075" name="Rectangle 3"/>
          <p:cNvSpPr>
            <a:spLocks noGrp="1" noChangeArrowheads="1"/>
          </p:cNvSpPr>
          <p:nvPr>
            <p:ph type="subTitle" idx="1"/>
          </p:nvPr>
        </p:nvSpPr>
        <p:spPr>
          <a:xfrm>
            <a:off x="685800" y="2553444"/>
            <a:ext cx="7772400" cy="1314450"/>
          </a:xfrm>
        </p:spPr>
        <p:txBody>
          <a:bodyPr/>
          <a:lstStyle>
            <a:lvl1pPr marL="0" indent="0">
              <a:buFont typeface="Wingdings" charset="2"/>
              <a:buNone/>
              <a:defRPr sz="1800" spc="-20" baseline="0">
                <a:solidFill>
                  <a:srgbClr val="FFFFFF"/>
                </a:solidFill>
              </a:defRPr>
            </a:lvl1pPr>
          </a:lstStyle>
          <a:p>
            <a:pPr lvl="0"/>
            <a:r>
              <a:rPr lang="sv-SE" noProof="0"/>
              <a:t>Klicka här för att ändra mall för underrubrikformat</a:t>
            </a:r>
            <a:endParaRPr lang="sv-SE" noProof="0" dirty="0"/>
          </a:p>
        </p:txBody>
      </p:sp>
    </p:spTree>
    <p:extLst>
      <p:ext uri="{BB962C8B-B14F-4D97-AF65-F5344CB8AC3E}">
        <p14:creationId xmlns:p14="http://schemas.microsoft.com/office/powerpoint/2010/main" val="3388178918"/>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Avslutande bild">
    <p:bg>
      <p:bgPr>
        <a:solidFill>
          <a:schemeClr val="accent1"/>
        </a:solidFill>
        <a:effectLst/>
      </p:bgPr>
    </p:bg>
    <p:spTree>
      <p:nvGrpSpPr>
        <p:cNvPr id="1" name=""/>
        <p:cNvGrpSpPr/>
        <p:nvPr/>
      </p:nvGrpSpPr>
      <p:grpSpPr>
        <a:xfrm>
          <a:off x="0" y="0"/>
          <a:ext cx="0" cy="0"/>
          <a:chOff x="0" y="0"/>
          <a:chExt cx="0" cy="0"/>
        </a:xfrm>
      </p:grpSpPr>
      <p:pic>
        <p:nvPicPr>
          <p:cNvPr id="3" name="Bild 2" descr="Logotyp Karolinska Institutet.">
            <a:extLst>
              <a:ext uri="{FF2B5EF4-FFF2-40B4-BE49-F238E27FC236}">
                <a16:creationId xmlns:a16="http://schemas.microsoft.com/office/drawing/2014/main" id="{7AC1AD67-1AF6-B109-ABEC-31FF3DEF09C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996951" y="1915479"/>
            <a:ext cx="3150096" cy="1312540"/>
          </a:xfrm>
          <a:prstGeom prst="rect">
            <a:avLst/>
          </a:prstGeom>
        </p:spPr>
      </p:pic>
    </p:spTree>
    <p:extLst>
      <p:ext uri="{BB962C8B-B14F-4D97-AF65-F5344CB8AC3E}">
        <p14:creationId xmlns:p14="http://schemas.microsoft.com/office/powerpoint/2010/main" val="1708104359"/>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Avslutande bild med text">
    <p:bg>
      <p:bgPr>
        <a:solidFill>
          <a:schemeClr val="accent1"/>
        </a:solidFill>
        <a:effectLst/>
      </p:bgPr>
    </p:bg>
    <p:spTree>
      <p:nvGrpSpPr>
        <p:cNvPr id="1" name=""/>
        <p:cNvGrpSpPr/>
        <p:nvPr/>
      </p:nvGrpSpPr>
      <p:grpSpPr>
        <a:xfrm>
          <a:off x="0" y="0"/>
          <a:ext cx="0" cy="0"/>
          <a:chOff x="0" y="0"/>
          <a:chExt cx="0" cy="0"/>
        </a:xfrm>
      </p:grpSpPr>
      <p:sp>
        <p:nvSpPr>
          <p:cNvPr id="3" name="Platshållare för text 9">
            <a:extLst>
              <a:ext uri="{FF2B5EF4-FFF2-40B4-BE49-F238E27FC236}">
                <a16:creationId xmlns:a16="http://schemas.microsoft.com/office/drawing/2014/main" id="{28D153B6-736E-604E-CC38-30ABDB634687}"/>
              </a:ext>
            </a:extLst>
          </p:cNvPr>
          <p:cNvSpPr>
            <a:spLocks noGrp="1"/>
          </p:cNvSpPr>
          <p:nvPr>
            <p:ph type="body" sz="quarter" idx="15"/>
          </p:nvPr>
        </p:nvSpPr>
        <p:spPr>
          <a:xfrm>
            <a:off x="255971" y="4299942"/>
            <a:ext cx="8564501" cy="578499"/>
          </a:xfrm>
        </p:spPr>
        <p:txBody>
          <a:bodyPr/>
          <a:lstStyle>
            <a:lvl1pPr marL="0" indent="0">
              <a:buNone/>
              <a:defRPr sz="1600">
                <a:solidFill>
                  <a:schemeClr val="bg1"/>
                </a:solidFill>
              </a:defRPr>
            </a:lvl1pPr>
          </a:lstStyle>
          <a:p>
            <a:pPr lvl="0"/>
            <a:r>
              <a:rPr lang="sv-SE"/>
              <a:t>Klicka här för att ändra format på bakgrundstexten</a:t>
            </a:r>
          </a:p>
        </p:txBody>
      </p:sp>
      <p:pic>
        <p:nvPicPr>
          <p:cNvPr id="4" name="Bild 3" descr="Logotyp Karolinska Institutet.">
            <a:extLst>
              <a:ext uri="{FF2B5EF4-FFF2-40B4-BE49-F238E27FC236}">
                <a16:creationId xmlns:a16="http://schemas.microsoft.com/office/drawing/2014/main" id="{1A2DD4E6-57FC-99BA-083F-4F5711AA371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996951" y="1915479"/>
            <a:ext cx="3150096" cy="1312540"/>
          </a:xfrm>
          <a:prstGeom prst="rect">
            <a:avLst/>
          </a:prstGeom>
        </p:spPr>
      </p:pic>
    </p:spTree>
    <p:extLst>
      <p:ext uri="{BB962C8B-B14F-4D97-AF65-F5344CB8AC3E}">
        <p14:creationId xmlns:p14="http://schemas.microsoft.com/office/powerpoint/2010/main" val="1402191170"/>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D2AE9B8-65FD-DBD6-6BDA-810C7B329FCB}"/>
              </a:ext>
            </a:extLst>
          </p:cNvPr>
          <p:cNvSpPr>
            <a:spLocks noGrp="1"/>
          </p:cNvSpPr>
          <p:nvPr>
            <p:ph type="title"/>
          </p:nvPr>
        </p:nvSpPr>
        <p:spPr/>
        <p:txBody>
          <a:bodyPr anchor="b" anchorCtr="0"/>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47BAE95B-2559-ED1B-6634-A3474D45E63E}"/>
              </a:ext>
            </a:extLst>
          </p:cNvPr>
          <p:cNvSpPr>
            <a:spLocks noGrp="1"/>
          </p:cNvSpPr>
          <p:nvPr>
            <p:ph type="dt" sz="half" idx="10"/>
          </p:nvPr>
        </p:nvSpPr>
        <p:spPr/>
        <p:txBody>
          <a:bodyPr/>
          <a:lstStyle/>
          <a:p>
            <a:fld id="{E6FCE75A-EAA4-4123-8930-E04E73635E7B}" type="datetime4">
              <a:rPr lang="sv-SE" smtClean="0"/>
              <a:pPr/>
              <a:t>27 februari 2024</a:t>
            </a:fld>
            <a:endParaRPr lang="sv-SE"/>
          </a:p>
        </p:txBody>
      </p:sp>
      <p:sp>
        <p:nvSpPr>
          <p:cNvPr id="4" name="Platshållare för sidfot 3">
            <a:extLst>
              <a:ext uri="{FF2B5EF4-FFF2-40B4-BE49-F238E27FC236}">
                <a16:creationId xmlns:a16="http://schemas.microsoft.com/office/drawing/2014/main" id="{F25A6EB3-5C64-4BC3-F7B0-1B6EE2649655}"/>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4D93293C-520A-B801-0EC1-07E90501E3C8}"/>
              </a:ext>
            </a:extLst>
          </p:cNvPr>
          <p:cNvSpPr>
            <a:spLocks noGrp="1"/>
          </p:cNvSpPr>
          <p:nvPr>
            <p:ph type="sldNum" sz="quarter" idx="12"/>
          </p:nvPr>
        </p:nvSpPr>
        <p:spPr/>
        <p:txBody>
          <a:bodyPr/>
          <a:lstStyle/>
          <a:p>
            <a:fld id="{B5C8723E-5A40-4F9A-B83B-0F0B7FEF2706}" type="slidenum">
              <a:rPr lang="sv-SE" smtClean="0"/>
              <a:pPr/>
              <a:t>‹#›</a:t>
            </a:fld>
            <a:endParaRPr lang="sv-SE"/>
          </a:p>
        </p:txBody>
      </p:sp>
    </p:spTree>
    <p:extLst>
      <p:ext uri="{BB962C8B-B14F-4D97-AF65-F5344CB8AC3E}">
        <p14:creationId xmlns:p14="http://schemas.microsoft.com/office/powerpoint/2010/main" val="2557035685"/>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Rubrik och innehåll">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lvl1pPr>
              <a:defRPr/>
            </a:lvl1pPr>
          </a:lstStyle>
          <a:p>
            <a:fld id="{7626D6D3-6DAE-403F-85AB-A35BA05568AB}" type="datetime4">
              <a:rPr lang="sv-SE"/>
              <a:pPr/>
              <a:t>27 februari 2024</a:t>
            </a:fld>
            <a:endParaRPr lang="sv-SE"/>
          </a:p>
        </p:txBody>
      </p:sp>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15859C56-CB7E-413F-8971-4226A1EF6823}" type="slidenum">
              <a:rPr lang="sv-SE"/>
              <a:pPr/>
              <a:t>‹#›</a:t>
            </a:fld>
            <a:endParaRPr lang="sv-SE"/>
          </a:p>
        </p:txBody>
      </p:sp>
      <p:sp>
        <p:nvSpPr>
          <p:cNvPr id="9" name="Rectangle 2"/>
          <p:cNvSpPr>
            <a:spLocks noGrp="1" noChangeArrowheads="1"/>
          </p:cNvSpPr>
          <p:nvPr>
            <p:ph type="title"/>
          </p:nvPr>
        </p:nvSpPr>
        <p:spPr bwMode="auto">
          <a:xfrm>
            <a:off x="539750" y="850404"/>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format</a:t>
            </a:r>
            <a:endParaRPr lang="sv-SE" dirty="0"/>
          </a:p>
        </p:txBody>
      </p:sp>
      <p:sp>
        <p:nvSpPr>
          <p:cNvPr id="10" name="Rectangle 3"/>
          <p:cNvSpPr>
            <a:spLocks noGrp="1" noChangeArrowheads="1"/>
          </p:cNvSpPr>
          <p:nvPr>
            <p:ph idx="1"/>
          </p:nvPr>
        </p:nvSpPr>
        <p:spPr bwMode="auto">
          <a:xfrm>
            <a:off x="539750" y="1851670"/>
            <a:ext cx="7772400" cy="282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Tree>
    <p:extLst>
      <p:ext uri="{BB962C8B-B14F-4D97-AF65-F5344CB8AC3E}">
        <p14:creationId xmlns:p14="http://schemas.microsoft.com/office/powerpoint/2010/main" val="3512632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Helbild">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lvl1pPr>
              <a:defRPr/>
            </a:lvl1pPr>
          </a:lstStyle>
          <a:p>
            <a:fld id="{4C6D694F-6DFB-473E-9B0F-C6F7C16EE313}" type="datetime4">
              <a:rPr lang="sv-SE"/>
              <a:pPr/>
              <a:t>27 februari 2024</a:t>
            </a:fld>
            <a:endParaRPr lang="sv-SE"/>
          </a:p>
        </p:txBody>
      </p:sp>
      <p:sp>
        <p:nvSpPr>
          <p:cNvPr id="5" name="Platshållare för bildnummer 4"/>
          <p:cNvSpPr>
            <a:spLocks noGrp="1"/>
          </p:cNvSpPr>
          <p:nvPr>
            <p:ph type="sldNum" sz="quarter" idx="12"/>
          </p:nvPr>
        </p:nvSpPr>
        <p:spPr/>
        <p:txBody>
          <a:bodyPr/>
          <a:lstStyle>
            <a:lvl1pPr>
              <a:defRPr/>
            </a:lvl1pPr>
          </a:lstStyle>
          <a:p>
            <a:fld id="{F62672A2-7A6E-4D96-9253-F8CDFE0E8C67}" type="slidenum">
              <a:rPr lang="sv-SE"/>
              <a:pPr/>
              <a:t>‹#›</a:t>
            </a:fld>
            <a:endParaRPr lang="sv-SE"/>
          </a:p>
        </p:txBody>
      </p:sp>
      <p:sp>
        <p:nvSpPr>
          <p:cNvPr id="7" name="Platshållare för bild 6"/>
          <p:cNvSpPr>
            <a:spLocks noGrp="1"/>
          </p:cNvSpPr>
          <p:nvPr>
            <p:ph type="pic" sz="quarter" idx="13"/>
          </p:nvPr>
        </p:nvSpPr>
        <p:spPr>
          <a:xfrm>
            <a:off x="119270" y="119271"/>
            <a:ext cx="8905460" cy="4905953"/>
          </a:xfrm>
        </p:spPr>
        <p:txBody>
          <a:bodyPr/>
          <a:lstStyle/>
          <a:p>
            <a:r>
              <a:rPr lang="sv-SE" dirty="0"/>
              <a:t>Klicka på ikonen för att lägga till en bild</a:t>
            </a:r>
          </a:p>
        </p:txBody>
      </p:sp>
    </p:spTree>
    <p:extLst>
      <p:ext uri="{BB962C8B-B14F-4D97-AF65-F5344CB8AC3E}">
        <p14:creationId xmlns:p14="http://schemas.microsoft.com/office/powerpoint/2010/main" val="21203835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Rubrik + 1 innehåll och 1 bild">
    <p:spTree>
      <p:nvGrpSpPr>
        <p:cNvPr id="1" name=""/>
        <p:cNvGrpSpPr/>
        <p:nvPr/>
      </p:nvGrpSpPr>
      <p:grpSpPr>
        <a:xfrm>
          <a:off x="0" y="0"/>
          <a:ext cx="0" cy="0"/>
          <a:chOff x="0" y="0"/>
          <a:chExt cx="0" cy="0"/>
        </a:xfrm>
      </p:grpSpPr>
      <p:sp>
        <p:nvSpPr>
          <p:cNvPr id="9" name="Platshållare för bild 8"/>
          <p:cNvSpPr>
            <a:spLocks noGrp="1"/>
          </p:cNvSpPr>
          <p:nvPr>
            <p:ph type="pic" sz="quarter" idx="13"/>
          </p:nvPr>
        </p:nvSpPr>
        <p:spPr>
          <a:xfrm>
            <a:off x="4502150" y="1851025"/>
            <a:ext cx="3810000" cy="2825750"/>
          </a:xfrm>
        </p:spPr>
        <p:txBody>
          <a:bodyPr/>
          <a:lstStyle/>
          <a:p>
            <a:r>
              <a:rPr lang="sv-SE"/>
              <a:t>Klicka på ikonen för att lägga till en bild</a:t>
            </a:r>
          </a:p>
        </p:txBody>
      </p:sp>
      <p:sp>
        <p:nvSpPr>
          <p:cNvPr id="2" name="Platshållare för datum 1"/>
          <p:cNvSpPr>
            <a:spLocks noGrp="1"/>
          </p:cNvSpPr>
          <p:nvPr>
            <p:ph type="dt" sz="half" idx="10"/>
          </p:nvPr>
        </p:nvSpPr>
        <p:spPr/>
        <p:txBody>
          <a:bodyPr/>
          <a:lstStyle>
            <a:lvl1pPr>
              <a:defRPr/>
            </a:lvl1pPr>
          </a:lstStyle>
          <a:p>
            <a:fld id="{69C70660-333D-4417-8C25-17E2CB1974B4}" type="datetime4">
              <a:rPr lang="sv-SE"/>
              <a:pPr/>
              <a:t>27 februari 2024</a:t>
            </a:fld>
            <a:endParaRPr lang="sv-SE"/>
          </a:p>
        </p:txBody>
      </p:sp>
      <p:sp>
        <p:nvSpPr>
          <p:cNvPr id="3" name="Platshållare för sidfot 2"/>
          <p:cNvSpPr>
            <a:spLocks noGrp="1"/>
          </p:cNvSpPr>
          <p:nvPr>
            <p:ph type="ftr" sz="quarter" idx="11"/>
          </p:nvPr>
        </p:nvSpPr>
        <p:spPr/>
        <p:txBody>
          <a:bodyPr/>
          <a:lstStyle>
            <a:lvl1pPr>
              <a:defRPr/>
            </a:lvl1pPr>
          </a:lstStyle>
          <a:p>
            <a:endParaRPr lang="sv-SE" dirty="0"/>
          </a:p>
        </p:txBody>
      </p:sp>
      <p:sp>
        <p:nvSpPr>
          <p:cNvPr id="4" name="Platshållare för bildnummer 3"/>
          <p:cNvSpPr>
            <a:spLocks noGrp="1"/>
          </p:cNvSpPr>
          <p:nvPr>
            <p:ph type="sldNum" sz="quarter" idx="12"/>
          </p:nvPr>
        </p:nvSpPr>
        <p:spPr/>
        <p:txBody>
          <a:bodyPr/>
          <a:lstStyle>
            <a:lvl1pPr>
              <a:defRPr/>
            </a:lvl1pPr>
          </a:lstStyle>
          <a:p>
            <a:fld id="{E4B570BB-7289-4069-9D4A-2FAE4107D42A}" type="slidenum">
              <a:rPr lang="sv-SE"/>
              <a:pPr/>
              <a:t>‹#›</a:t>
            </a:fld>
            <a:endParaRPr lang="sv-SE"/>
          </a:p>
        </p:txBody>
      </p:sp>
      <p:sp>
        <p:nvSpPr>
          <p:cNvPr id="5" name="Rubrik 1"/>
          <p:cNvSpPr>
            <a:spLocks noGrp="1"/>
          </p:cNvSpPr>
          <p:nvPr>
            <p:ph type="title"/>
          </p:nvPr>
        </p:nvSpPr>
        <p:spPr>
          <a:xfrm>
            <a:off x="539750" y="850404"/>
            <a:ext cx="7772400" cy="857250"/>
          </a:xfrm>
        </p:spPr>
        <p:txBody>
          <a:bodyPr/>
          <a:lstStyle/>
          <a:p>
            <a:r>
              <a:rPr lang="sv-SE"/>
              <a:t>Klicka här för att ändra format</a:t>
            </a:r>
            <a:endParaRPr lang="sv-SE" dirty="0"/>
          </a:p>
        </p:txBody>
      </p:sp>
      <p:sp>
        <p:nvSpPr>
          <p:cNvPr id="6" name="Platshållare för innehåll 2"/>
          <p:cNvSpPr>
            <a:spLocks noGrp="1"/>
          </p:cNvSpPr>
          <p:nvPr>
            <p:ph sz="half" idx="1"/>
          </p:nvPr>
        </p:nvSpPr>
        <p:spPr>
          <a:xfrm>
            <a:off x="539750" y="1851669"/>
            <a:ext cx="3810000" cy="2825105"/>
          </a:xfrm>
        </p:spPr>
        <p:txBody>
          <a:bodyPr/>
          <a:lstStyle>
            <a:lvl1pPr>
              <a:defRPr sz="2000"/>
            </a:lvl1pPr>
            <a:lvl2pPr>
              <a:defRPr sz="1800"/>
            </a:lvl2pPr>
            <a:lvl3pPr>
              <a:defRPr sz="1600"/>
            </a:lvl3pPr>
            <a:lvl4pPr>
              <a:defRPr sz="1400"/>
            </a:lvl4pPr>
            <a:lvl5pPr>
              <a:defRPr sz="16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p:txBody>
      </p:sp>
    </p:spTree>
    <p:extLst>
      <p:ext uri="{BB962C8B-B14F-4D97-AF65-F5344CB8AC3E}">
        <p14:creationId xmlns:p14="http://schemas.microsoft.com/office/powerpoint/2010/main" val="8272384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Rubrik + 2 bilder">
    <p:spTree>
      <p:nvGrpSpPr>
        <p:cNvPr id="1" name=""/>
        <p:cNvGrpSpPr/>
        <p:nvPr/>
      </p:nvGrpSpPr>
      <p:grpSpPr>
        <a:xfrm>
          <a:off x="0" y="0"/>
          <a:ext cx="0" cy="0"/>
          <a:chOff x="0" y="0"/>
          <a:chExt cx="0" cy="0"/>
        </a:xfrm>
      </p:grpSpPr>
      <p:sp>
        <p:nvSpPr>
          <p:cNvPr id="11" name="Platshållare för bild 8"/>
          <p:cNvSpPr>
            <a:spLocks noGrp="1"/>
          </p:cNvSpPr>
          <p:nvPr>
            <p:ph type="pic" sz="quarter" idx="14"/>
          </p:nvPr>
        </p:nvSpPr>
        <p:spPr>
          <a:xfrm>
            <a:off x="539750" y="1851670"/>
            <a:ext cx="3810000" cy="2825750"/>
          </a:xfrm>
        </p:spPr>
        <p:txBody>
          <a:bodyPr/>
          <a:lstStyle/>
          <a:p>
            <a:r>
              <a:rPr lang="sv-SE"/>
              <a:t>Klicka på ikonen för att lägga till en bild</a:t>
            </a:r>
          </a:p>
        </p:txBody>
      </p:sp>
      <p:sp>
        <p:nvSpPr>
          <p:cNvPr id="5" name="Platshållare för datum 4"/>
          <p:cNvSpPr>
            <a:spLocks noGrp="1"/>
          </p:cNvSpPr>
          <p:nvPr>
            <p:ph type="dt" sz="half" idx="10"/>
          </p:nvPr>
        </p:nvSpPr>
        <p:spPr/>
        <p:txBody>
          <a:bodyPr/>
          <a:lstStyle>
            <a:lvl1pPr>
              <a:defRPr/>
            </a:lvl1pPr>
          </a:lstStyle>
          <a:p>
            <a:fld id="{E9AD4C84-4EA5-437F-A12A-61931E0C0F5F}" type="datetime4">
              <a:rPr lang="sv-SE"/>
              <a:pPr/>
              <a:t>27 februari 2024</a:t>
            </a:fld>
            <a:endParaRPr lang="sv-SE"/>
          </a:p>
        </p:txBody>
      </p:sp>
      <p:sp>
        <p:nvSpPr>
          <p:cNvPr id="6" name="Platshållare för sidfot 5"/>
          <p:cNvSpPr>
            <a:spLocks noGrp="1"/>
          </p:cNvSpPr>
          <p:nvPr>
            <p:ph type="ftr" sz="quarter" idx="11"/>
          </p:nvPr>
        </p:nvSpPr>
        <p:spPr/>
        <p:txBody>
          <a:bodyPr/>
          <a:lstStyle>
            <a:lvl1pPr>
              <a:defRPr/>
            </a:lvl1pPr>
          </a:lstStyle>
          <a:p>
            <a:endParaRPr lang="sv-SE" dirty="0"/>
          </a:p>
        </p:txBody>
      </p:sp>
      <p:sp>
        <p:nvSpPr>
          <p:cNvPr id="7" name="Platshållare för bildnummer 6"/>
          <p:cNvSpPr>
            <a:spLocks noGrp="1"/>
          </p:cNvSpPr>
          <p:nvPr>
            <p:ph type="sldNum" sz="quarter" idx="12"/>
          </p:nvPr>
        </p:nvSpPr>
        <p:spPr/>
        <p:txBody>
          <a:bodyPr/>
          <a:lstStyle>
            <a:lvl1pPr>
              <a:defRPr/>
            </a:lvl1pPr>
          </a:lstStyle>
          <a:p>
            <a:fld id="{73E6EECC-44D8-4442-87AA-D47F74CC81A2}" type="slidenum">
              <a:rPr lang="sv-SE"/>
              <a:pPr/>
              <a:t>‹#›</a:t>
            </a:fld>
            <a:endParaRPr lang="sv-SE"/>
          </a:p>
        </p:txBody>
      </p:sp>
      <p:sp>
        <p:nvSpPr>
          <p:cNvPr id="8" name="Platshållare för bild 8"/>
          <p:cNvSpPr>
            <a:spLocks noGrp="1"/>
          </p:cNvSpPr>
          <p:nvPr>
            <p:ph type="pic" sz="quarter" idx="13"/>
          </p:nvPr>
        </p:nvSpPr>
        <p:spPr>
          <a:xfrm>
            <a:off x="4502150" y="1851025"/>
            <a:ext cx="3810000" cy="2825750"/>
          </a:xfrm>
        </p:spPr>
        <p:txBody>
          <a:bodyPr/>
          <a:lstStyle/>
          <a:p>
            <a:r>
              <a:rPr lang="sv-SE"/>
              <a:t>Klicka på ikonen för att lägga till en bild</a:t>
            </a:r>
          </a:p>
        </p:txBody>
      </p:sp>
      <p:sp>
        <p:nvSpPr>
          <p:cNvPr id="9" name="Rubrik 1"/>
          <p:cNvSpPr>
            <a:spLocks noGrp="1"/>
          </p:cNvSpPr>
          <p:nvPr>
            <p:ph type="title"/>
          </p:nvPr>
        </p:nvSpPr>
        <p:spPr>
          <a:xfrm>
            <a:off x="539750" y="850404"/>
            <a:ext cx="7772400" cy="857250"/>
          </a:xfrm>
        </p:spPr>
        <p:txBody>
          <a:bodyPr/>
          <a:lstStyle/>
          <a:p>
            <a:r>
              <a:rPr lang="sv-SE"/>
              <a:t>Klicka här för att ändra format</a:t>
            </a:r>
            <a:endParaRPr lang="sv-SE" dirty="0"/>
          </a:p>
        </p:txBody>
      </p:sp>
    </p:spTree>
    <p:extLst>
      <p:ext uri="{BB962C8B-B14F-4D97-AF65-F5344CB8AC3E}">
        <p14:creationId xmlns:p14="http://schemas.microsoft.com/office/powerpoint/2010/main" val="36579945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Rubrik + 2 bilder m bild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E6FCE75A-EAA4-4123-8930-E04E73635E7B}" type="datetime4">
              <a:rPr lang="sv-SE" smtClean="0"/>
              <a:pPr/>
              <a:t>27 februari 2024</a:t>
            </a:fld>
            <a:endParaRPr lang="sv-SE"/>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B5C8723E-5A40-4F9A-B83B-0F0B7FEF2706}" type="slidenum">
              <a:rPr lang="sv-SE" smtClean="0"/>
              <a:pPr/>
              <a:t>‹#›</a:t>
            </a:fld>
            <a:endParaRPr lang="sv-SE"/>
          </a:p>
        </p:txBody>
      </p:sp>
      <p:sp>
        <p:nvSpPr>
          <p:cNvPr id="6" name="Platshållare för bild 8"/>
          <p:cNvSpPr>
            <a:spLocks noGrp="1"/>
          </p:cNvSpPr>
          <p:nvPr>
            <p:ph type="pic" sz="quarter" idx="14"/>
          </p:nvPr>
        </p:nvSpPr>
        <p:spPr>
          <a:xfrm>
            <a:off x="539750" y="1853075"/>
            <a:ext cx="3810000" cy="2086827"/>
          </a:xfrm>
        </p:spPr>
        <p:txBody>
          <a:bodyPr/>
          <a:lstStyle/>
          <a:p>
            <a:r>
              <a:rPr lang="sv-SE"/>
              <a:t>Klicka på ikonen för att lägga till en bild</a:t>
            </a:r>
          </a:p>
        </p:txBody>
      </p:sp>
      <p:sp>
        <p:nvSpPr>
          <p:cNvPr id="7" name="Platshållare för bild 8"/>
          <p:cNvSpPr>
            <a:spLocks noGrp="1"/>
          </p:cNvSpPr>
          <p:nvPr>
            <p:ph type="pic" sz="quarter" idx="13"/>
          </p:nvPr>
        </p:nvSpPr>
        <p:spPr>
          <a:xfrm>
            <a:off x="4502150" y="1852430"/>
            <a:ext cx="3810000" cy="2087472"/>
          </a:xfrm>
        </p:spPr>
        <p:txBody>
          <a:bodyPr/>
          <a:lstStyle/>
          <a:p>
            <a:r>
              <a:rPr lang="sv-SE"/>
              <a:t>Klicka på ikonen för att lägga till en bild</a:t>
            </a:r>
          </a:p>
        </p:txBody>
      </p:sp>
      <p:sp>
        <p:nvSpPr>
          <p:cNvPr id="10" name="Platshållare för text 9"/>
          <p:cNvSpPr>
            <a:spLocks noGrp="1"/>
          </p:cNvSpPr>
          <p:nvPr>
            <p:ph type="body" sz="quarter" idx="15"/>
          </p:nvPr>
        </p:nvSpPr>
        <p:spPr>
          <a:xfrm>
            <a:off x="539750" y="4063372"/>
            <a:ext cx="3810000" cy="574675"/>
          </a:xfrm>
        </p:spPr>
        <p:txBody>
          <a:bodyPr/>
          <a:lstStyle>
            <a:lvl1pPr marL="0" indent="0">
              <a:buNone/>
              <a:defRPr/>
            </a:lvl1pPr>
          </a:lstStyle>
          <a:p>
            <a:pPr lvl="0"/>
            <a:r>
              <a:rPr lang="sv-SE"/>
              <a:t>Klicka här för att ändra format på bakgrundstexten</a:t>
            </a:r>
          </a:p>
        </p:txBody>
      </p:sp>
      <p:sp>
        <p:nvSpPr>
          <p:cNvPr id="11" name="Platshållare för text 9"/>
          <p:cNvSpPr>
            <a:spLocks noGrp="1"/>
          </p:cNvSpPr>
          <p:nvPr>
            <p:ph type="body" sz="quarter" idx="16"/>
          </p:nvPr>
        </p:nvSpPr>
        <p:spPr>
          <a:xfrm>
            <a:off x="4502150" y="4059548"/>
            <a:ext cx="3810000" cy="574675"/>
          </a:xfrm>
        </p:spPr>
        <p:txBody>
          <a:bodyPr/>
          <a:lstStyle>
            <a:lvl1pPr marL="0" indent="0">
              <a:buNone/>
              <a:defRPr/>
            </a:lvl1pPr>
          </a:lstStyle>
          <a:p>
            <a:pPr lvl="0"/>
            <a:r>
              <a:rPr lang="sv-SE"/>
              <a:t>Klicka här för att ändra format på bakgrundstexten</a:t>
            </a:r>
          </a:p>
        </p:txBody>
      </p:sp>
    </p:spTree>
    <p:extLst>
      <p:ext uri="{BB962C8B-B14F-4D97-AF65-F5344CB8AC3E}">
        <p14:creationId xmlns:p14="http://schemas.microsoft.com/office/powerpoint/2010/main" val="2201580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Avsnittsbild">
    <p:bg>
      <p:bgPr>
        <a:solidFill>
          <a:srgbClr val="EDF4F4"/>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545332"/>
            <a:ext cx="7772400" cy="857250"/>
          </a:xfrm>
        </p:spPr>
        <p:txBody>
          <a:bodyPr anchor="ctr"/>
          <a:lstStyle>
            <a:lvl1pPr>
              <a:defRPr sz="3200" spc="-50" baseline="0">
                <a:solidFill>
                  <a:srgbClr val="4F0433"/>
                </a:solidFill>
              </a:defRPr>
            </a:lvl1pPr>
          </a:lstStyle>
          <a:p>
            <a:pPr lvl="0"/>
            <a:r>
              <a:rPr lang="sv-SE" noProof="0"/>
              <a:t>Klicka här för att ändra mall för rubrikformat</a:t>
            </a:r>
            <a:endParaRPr lang="sv-SE" noProof="0" dirty="0"/>
          </a:p>
        </p:txBody>
      </p:sp>
      <p:sp>
        <p:nvSpPr>
          <p:cNvPr id="3075" name="Rectangle 3"/>
          <p:cNvSpPr>
            <a:spLocks noGrp="1" noChangeArrowheads="1"/>
          </p:cNvSpPr>
          <p:nvPr>
            <p:ph type="subTitle" idx="1"/>
          </p:nvPr>
        </p:nvSpPr>
        <p:spPr>
          <a:xfrm>
            <a:off x="685800" y="2553444"/>
            <a:ext cx="7772400" cy="1314450"/>
          </a:xfrm>
        </p:spPr>
        <p:txBody>
          <a:bodyPr/>
          <a:lstStyle>
            <a:lvl1pPr marL="0" indent="0">
              <a:buFont typeface="Wingdings" charset="2"/>
              <a:buNone/>
              <a:defRPr sz="1800" spc="-20" baseline="0">
                <a:solidFill>
                  <a:srgbClr val="4F0433"/>
                </a:solidFill>
              </a:defRPr>
            </a:lvl1pPr>
          </a:lstStyle>
          <a:p>
            <a:pPr lvl="0"/>
            <a:r>
              <a:rPr lang="sv-SE" noProof="0"/>
              <a:t>Klicka här för att ändra mall för underrubrikformat</a:t>
            </a:r>
            <a:endParaRPr lang="sv-SE" noProof="0" dirty="0"/>
          </a:p>
        </p:txBody>
      </p:sp>
    </p:spTree>
    <p:extLst>
      <p:ext uri="{BB962C8B-B14F-4D97-AF65-F5344CB8AC3E}">
        <p14:creationId xmlns:p14="http://schemas.microsoft.com/office/powerpoint/2010/main" val="2053404343"/>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bwMode="auto">
          <a:xfrm>
            <a:off x="255971" y="339502"/>
            <a:ext cx="863204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baseline="0"/>
            </a:lvl1pPr>
          </a:lstStyle>
          <a:p>
            <a:pPr lvl="0"/>
            <a:r>
              <a:rPr lang="sv-SE"/>
              <a:t>Klicka här för att ändra mall för rubrikformat</a:t>
            </a:r>
            <a:endParaRPr lang="sv-SE" dirty="0"/>
          </a:p>
        </p:txBody>
      </p:sp>
      <p:sp>
        <p:nvSpPr>
          <p:cNvPr id="10" name="Rectangle 3"/>
          <p:cNvSpPr>
            <a:spLocks noGrp="1" noChangeArrowheads="1"/>
          </p:cNvSpPr>
          <p:nvPr>
            <p:ph idx="1"/>
          </p:nvPr>
        </p:nvSpPr>
        <p:spPr bwMode="auto">
          <a:xfrm>
            <a:off x="256774" y="1402829"/>
            <a:ext cx="8631243" cy="3190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2" name="Platshållare för sidfot 2">
            <a:extLst>
              <a:ext uri="{FF2B5EF4-FFF2-40B4-BE49-F238E27FC236}">
                <a16:creationId xmlns:a16="http://schemas.microsoft.com/office/drawing/2014/main" id="{009749DF-7E5C-713A-D45D-D9653C97CE16}"/>
              </a:ext>
            </a:extLst>
          </p:cNvPr>
          <p:cNvSpPr>
            <a:spLocks noGrp="1"/>
          </p:cNvSpPr>
          <p:nvPr>
            <p:ph type="ftr" sz="quarter" idx="3"/>
          </p:nvPr>
        </p:nvSpPr>
        <p:spPr>
          <a:xfrm>
            <a:off x="255983" y="4790351"/>
            <a:ext cx="2155777" cy="171450"/>
          </a:xfrm>
          <a:prstGeom prst="rect">
            <a:avLst/>
          </a:prstGeom>
        </p:spPr>
        <p:txBody>
          <a:bodyPr vert="horz" lIns="91440" tIns="45720" rIns="91440" bIns="45720" rtlCol="0" anchor="ctr"/>
          <a:lstStyle>
            <a:lvl1pPr algn="l">
              <a:tabLst/>
              <a:defRPr sz="800">
                <a:solidFill>
                  <a:srgbClr val="4F0433"/>
                </a:solidFill>
                <a:latin typeface="+mn-lt"/>
              </a:defRPr>
            </a:lvl1pPr>
          </a:lstStyle>
          <a:p>
            <a:endParaRPr lang="sv-SE" dirty="0"/>
          </a:p>
        </p:txBody>
      </p:sp>
      <p:sp>
        <p:nvSpPr>
          <p:cNvPr id="4" name="Platshållare för datum 3"/>
          <p:cNvSpPr>
            <a:spLocks noGrp="1"/>
          </p:cNvSpPr>
          <p:nvPr>
            <p:ph type="dt" sz="half" idx="10"/>
          </p:nvPr>
        </p:nvSpPr>
        <p:spPr/>
        <p:txBody>
          <a:bodyPr/>
          <a:lstStyle>
            <a:lvl1pPr>
              <a:defRPr/>
            </a:lvl1pPr>
          </a:lstStyle>
          <a:p>
            <a:fld id="{7626D6D3-6DAE-403F-85AB-A35BA05568AB}" type="datetime4">
              <a:rPr lang="sv-SE" smtClean="0"/>
              <a:pPr/>
              <a:t>27 februari 2024</a:t>
            </a:fld>
            <a:endParaRPr lang="sv-SE"/>
          </a:p>
        </p:txBody>
      </p:sp>
      <p:sp>
        <p:nvSpPr>
          <p:cNvPr id="6" name="Platshållare för bildnummer 5"/>
          <p:cNvSpPr>
            <a:spLocks noGrp="1"/>
          </p:cNvSpPr>
          <p:nvPr>
            <p:ph type="sldNum" sz="quarter" idx="12"/>
          </p:nvPr>
        </p:nvSpPr>
        <p:spPr/>
        <p:txBody>
          <a:bodyPr/>
          <a:lstStyle>
            <a:lvl1pPr>
              <a:defRPr/>
            </a:lvl1pPr>
          </a:lstStyle>
          <a:p>
            <a:fld id="{15859C56-CB7E-413F-8971-4226A1EF6823}" type="slidenum">
              <a:rPr lang="sv-SE" smtClean="0"/>
              <a:pPr/>
              <a:t>‹#›</a:t>
            </a:fld>
            <a:endParaRPr lang="sv-SE"/>
          </a:p>
        </p:txBody>
      </p:sp>
    </p:spTree>
    <p:extLst>
      <p:ext uri="{BB962C8B-B14F-4D97-AF65-F5344CB8AC3E}">
        <p14:creationId xmlns:p14="http://schemas.microsoft.com/office/powerpoint/2010/main" val="3512566372"/>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Rubrik och innehåll ljusblå">
    <p:bg>
      <p:bgPr>
        <a:solidFill>
          <a:srgbClr val="EDF4F4"/>
        </a:solidFill>
        <a:effectLst/>
      </p:bgPr>
    </p:bg>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bwMode="auto">
          <a:xfrm>
            <a:off x="255971" y="339502"/>
            <a:ext cx="863204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mall för rubrikformat</a:t>
            </a:r>
            <a:endParaRPr lang="sv-SE" dirty="0"/>
          </a:p>
        </p:txBody>
      </p:sp>
      <p:sp>
        <p:nvSpPr>
          <p:cNvPr id="10" name="Rectangle 3"/>
          <p:cNvSpPr>
            <a:spLocks noGrp="1" noChangeArrowheads="1"/>
          </p:cNvSpPr>
          <p:nvPr>
            <p:ph idx="1"/>
          </p:nvPr>
        </p:nvSpPr>
        <p:spPr bwMode="auto">
          <a:xfrm>
            <a:off x="256774" y="1402829"/>
            <a:ext cx="8631243" cy="3190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10"/>
          </p:nvPr>
        </p:nvSpPr>
        <p:spPr/>
        <p:txBody>
          <a:bodyPr/>
          <a:lstStyle>
            <a:lvl1pPr>
              <a:defRPr/>
            </a:lvl1pPr>
          </a:lstStyle>
          <a:p>
            <a:fld id="{E6FCE75A-EAA4-4123-8930-E04E73635E7B}" type="datetime4">
              <a:rPr lang="sv-SE" smtClean="0"/>
              <a:pPr/>
              <a:t>27 februari 2024</a:t>
            </a:fld>
            <a:endParaRPr lang="sv-SE"/>
          </a:p>
        </p:txBody>
      </p:sp>
      <p:sp>
        <p:nvSpPr>
          <p:cNvPr id="6" name="Platshållare för bildnummer 5"/>
          <p:cNvSpPr>
            <a:spLocks noGrp="1"/>
          </p:cNvSpPr>
          <p:nvPr>
            <p:ph type="sldNum" sz="quarter" idx="12"/>
          </p:nvPr>
        </p:nvSpPr>
        <p:spPr/>
        <p:txBody>
          <a:bodyPr/>
          <a:lstStyle>
            <a:lvl1pPr>
              <a:defRPr/>
            </a:lvl1pPr>
          </a:lstStyle>
          <a:p>
            <a:fld id="{B5C8723E-5A40-4F9A-B83B-0F0B7FEF2706}" type="slidenum">
              <a:rPr lang="sv-SE" smtClean="0"/>
              <a:pPr/>
              <a:t>‹#›</a:t>
            </a:fld>
            <a:endParaRPr lang="sv-SE"/>
          </a:p>
        </p:txBody>
      </p:sp>
      <p:sp>
        <p:nvSpPr>
          <p:cNvPr id="11" name="Platshållare för sidfot 2">
            <a:extLst>
              <a:ext uri="{FF2B5EF4-FFF2-40B4-BE49-F238E27FC236}">
                <a16:creationId xmlns:a16="http://schemas.microsoft.com/office/drawing/2014/main" id="{FC9FD65F-D2A5-A805-C0D6-F4A601D07207}"/>
              </a:ext>
            </a:extLst>
          </p:cNvPr>
          <p:cNvSpPr>
            <a:spLocks noGrp="1"/>
          </p:cNvSpPr>
          <p:nvPr>
            <p:ph type="ftr" sz="quarter" idx="3"/>
          </p:nvPr>
        </p:nvSpPr>
        <p:spPr>
          <a:xfrm>
            <a:off x="255983" y="4790351"/>
            <a:ext cx="2155777" cy="171450"/>
          </a:xfrm>
          <a:prstGeom prst="rect">
            <a:avLst/>
          </a:prstGeom>
        </p:spPr>
        <p:txBody>
          <a:bodyPr vert="horz" lIns="91440" tIns="45720" rIns="91440" bIns="45720" rtlCol="0" anchor="ctr"/>
          <a:lstStyle>
            <a:lvl1pPr algn="l">
              <a:tabLst/>
              <a:defRPr sz="800">
                <a:solidFill>
                  <a:srgbClr val="4F0433"/>
                </a:solidFill>
                <a:latin typeface="+mn-lt"/>
              </a:defRPr>
            </a:lvl1pPr>
          </a:lstStyle>
          <a:p>
            <a:endParaRPr lang="sv-SE" dirty="0"/>
          </a:p>
        </p:txBody>
      </p:sp>
    </p:spTree>
    <p:extLst>
      <p:ext uri="{BB962C8B-B14F-4D97-AF65-F5344CB8AC3E}">
        <p14:creationId xmlns:p14="http://schemas.microsoft.com/office/powerpoint/2010/main" val="496211456"/>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Rubrik + 2 innehållsdelar">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ED75CC17-B226-9EC7-7062-ECD0FA065757}"/>
              </a:ext>
            </a:extLst>
          </p:cNvPr>
          <p:cNvSpPr>
            <a:spLocks noGrp="1" noChangeArrowheads="1"/>
          </p:cNvSpPr>
          <p:nvPr>
            <p:ph type="title"/>
          </p:nvPr>
        </p:nvSpPr>
        <p:spPr bwMode="auto">
          <a:xfrm>
            <a:off x="255971" y="339502"/>
            <a:ext cx="863204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mall för rubrikformat</a:t>
            </a:r>
            <a:endParaRPr lang="sv-SE" dirty="0"/>
          </a:p>
        </p:txBody>
      </p:sp>
      <p:sp>
        <p:nvSpPr>
          <p:cNvPr id="9" name="Rectangle 3">
            <a:extLst>
              <a:ext uri="{FF2B5EF4-FFF2-40B4-BE49-F238E27FC236}">
                <a16:creationId xmlns:a16="http://schemas.microsoft.com/office/drawing/2014/main" id="{B73CEA02-8FD8-B27D-7351-D598B5116632}"/>
              </a:ext>
            </a:extLst>
          </p:cNvPr>
          <p:cNvSpPr>
            <a:spLocks noGrp="1" noChangeArrowheads="1"/>
          </p:cNvSpPr>
          <p:nvPr>
            <p:ph idx="13"/>
          </p:nvPr>
        </p:nvSpPr>
        <p:spPr bwMode="auto">
          <a:xfrm>
            <a:off x="256774" y="1402829"/>
            <a:ext cx="4170039" cy="3190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innehåll 3"/>
          <p:cNvSpPr>
            <a:spLocks noGrp="1"/>
          </p:cNvSpPr>
          <p:nvPr>
            <p:ph sz="half" idx="2"/>
          </p:nvPr>
        </p:nvSpPr>
        <p:spPr>
          <a:xfrm>
            <a:off x="4711200" y="1403857"/>
            <a:ext cx="4170040" cy="3189163"/>
          </a:xfrm>
        </p:spPr>
        <p:txBody>
          <a:bodyPr/>
          <a:lstStyle>
            <a:lvl1pPr>
              <a:defRPr sz="2000"/>
            </a:lvl1pPr>
            <a:lvl2pPr>
              <a:defRPr sz="1800"/>
            </a:lvl2pPr>
            <a:lvl3pPr>
              <a:defRPr sz="1600"/>
            </a:lvl3pPr>
            <a:lvl4pPr>
              <a:defRPr sz="1400"/>
            </a:lvl4pPr>
            <a:lvl5pPr>
              <a:defRPr sz="16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2" name="Platshållare för sidfot 2">
            <a:extLst>
              <a:ext uri="{FF2B5EF4-FFF2-40B4-BE49-F238E27FC236}">
                <a16:creationId xmlns:a16="http://schemas.microsoft.com/office/drawing/2014/main" id="{BBC55AFF-EEAC-CC84-7EDE-436AC101B92B}"/>
              </a:ext>
            </a:extLst>
          </p:cNvPr>
          <p:cNvSpPr>
            <a:spLocks noGrp="1"/>
          </p:cNvSpPr>
          <p:nvPr>
            <p:ph type="ftr" sz="quarter" idx="3"/>
          </p:nvPr>
        </p:nvSpPr>
        <p:spPr>
          <a:xfrm>
            <a:off x="255983" y="4790351"/>
            <a:ext cx="2155777" cy="171450"/>
          </a:xfrm>
          <a:prstGeom prst="rect">
            <a:avLst/>
          </a:prstGeom>
        </p:spPr>
        <p:txBody>
          <a:bodyPr vert="horz" lIns="91440" tIns="45720" rIns="91440" bIns="45720" rtlCol="0" anchor="ctr"/>
          <a:lstStyle>
            <a:lvl1pPr algn="l">
              <a:tabLst/>
              <a:defRPr sz="800">
                <a:solidFill>
                  <a:srgbClr val="4F0433"/>
                </a:solidFill>
                <a:latin typeface="+mn-lt"/>
              </a:defRPr>
            </a:lvl1pPr>
          </a:lstStyle>
          <a:p>
            <a:endParaRPr lang="sv-SE" dirty="0"/>
          </a:p>
        </p:txBody>
      </p:sp>
      <p:sp>
        <p:nvSpPr>
          <p:cNvPr id="5" name="Platshållare för datum 4"/>
          <p:cNvSpPr>
            <a:spLocks noGrp="1"/>
          </p:cNvSpPr>
          <p:nvPr>
            <p:ph type="dt" sz="half" idx="10"/>
          </p:nvPr>
        </p:nvSpPr>
        <p:spPr/>
        <p:txBody>
          <a:bodyPr/>
          <a:lstStyle>
            <a:lvl1pPr>
              <a:defRPr/>
            </a:lvl1pPr>
          </a:lstStyle>
          <a:p>
            <a:fld id="{E6FCE75A-EAA4-4123-8930-E04E73635E7B}" type="datetime4">
              <a:rPr lang="sv-SE" smtClean="0"/>
              <a:pPr/>
              <a:t>27 februari 2024</a:t>
            </a:fld>
            <a:endParaRPr lang="sv-SE"/>
          </a:p>
        </p:txBody>
      </p:sp>
      <p:sp>
        <p:nvSpPr>
          <p:cNvPr id="7" name="Platshållare för bildnummer 6"/>
          <p:cNvSpPr>
            <a:spLocks noGrp="1"/>
          </p:cNvSpPr>
          <p:nvPr>
            <p:ph type="sldNum" sz="quarter" idx="12"/>
          </p:nvPr>
        </p:nvSpPr>
        <p:spPr/>
        <p:txBody>
          <a:bodyPr/>
          <a:lstStyle>
            <a:lvl1pPr>
              <a:defRPr/>
            </a:lvl1pPr>
          </a:lstStyle>
          <a:p>
            <a:fld id="{B5C8723E-5A40-4F9A-B83B-0F0B7FEF2706}" type="slidenum">
              <a:rPr lang="sv-SE" smtClean="0"/>
              <a:pPr/>
              <a:t>‹#›</a:t>
            </a:fld>
            <a:endParaRPr lang="sv-SE"/>
          </a:p>
        </p:txBody>
      </p:sp>
    </p:spTree>
    <p:extLst>
      <p:ext uri="{BB962C8B-B14F-4D97-AF65-F5344CB8AC3E}">
        <p14:creationId xmlns:p14="http://schemas.microsoft.com/office/powerpoint/2010/main" val="61802819"/>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Helbild">
    <p:spTree>
      <p:nvGrpSpPr>
        <p:cNvPr id="1" name=""/>
        <p:cNvGrpSpPr/>
        <p:nvPr/>
      </p:nvGrpSpPr>
      <p:grpSpPr>
        <a:xfrm>
          <a:off x="0" y="0"/>
          <a:ext cx="0" cy="0"/>
          <a:chOff x="0" y="0"/>
          <a:chExt cx="0" cy="0"/>
        </a:xfrm>
      </p:grpSpPr>
      <p:sp>
        <p:nvSpPr>
          <p:cNvPr id="7" name="Platshållare för bild 6"/>
          <p:cNvSpPr>
            <a:spLocks noGrp="1"/>
          </p:cNvSpPr>
          <p:nvPr>
            <p:ph type="pic" sz="quarter" idx="13"/>
          </p:nvPr>
        </p:nvSpPr>
        <p:spPr>
          <a:xfrm>
            <a:off x="0" y="0"/>
            <a:ext cx="9144000" cy="5143499"/>
          </a:xfrm>
          <a:noFill/>
        </p:spPr>
        <p:txBody>
          <a:bodyPr/>
          <a:lstStyle>
            <a:lvl1pPr marL="0" indent="0">
              <a:buFontTx/>
              <a:buNone/>
              <a:defRPr sz="1200"/>
            </a:lvl1pPr>
          </a:lstStyle>
          <a:p>
            <a:r>
              <a:rPr lang="sv-SE"/>
              <a:t>Klicka på ikonen för att lägga till en bild</a:t>
            </a:r>
            <a:endParaRPr lang="sv-SE" dirty="0"/>
          </a:p>
        </p:txBody>
      </p:sp>
      <p:sp>
        <p:nvSpPr>
          <p:cNvPr id="3" name="Platshållare för datum 2"/>
          <p:cNvSpPr>
            <a:spLocks noGrp="1"/>
          </p:cNvSpPr>
          <p:nvPr>
            <p:ph type="dt" sz="half" idx="10"/>
          </p:nvPr>
        </p:nvSpPr>
        <p:spPr/>
        <p:txBody>
          <a:bodyPr/>
          <a:lstStyle>
            <a:lvl1pPr>
              <a:defRPr/>
            </a:lvl1pPr>
          </a:lstStyle>
          <a:p>
            <a:fld id="{4C6D694F-6DFB-473E-9B0F-C6F7C16EE313}" type="datetime4">
              <a:rPr lang="sv-SE" smtClean="0"/>
              <a:pPr/>
              <a:t>27 februari 2024</a:t>
            </a:fld>
            <a:endParaRPr lang="sv-SE"/>
          </a:p>
        </p:txBody>
      </p:sp>
      <p:sp>
        <p:nvSpPr>
          <p:cNvPr id="5" name="Platshållare för bildnummer 4"/>
          <p:cNvSpPr>
            <a:spLocks noGrp="1"/>
          </p:cNvSpPr>
          <p:nvPr>
            <p:ph type="sldNum" sz="quarter" idx="12"/>
          </p:nvPr>
        </p:nvSpPr>
        <p:spPr/>
        <p:txBody>
          <a:bodyPr/>
          <a:lstStyle>
            <a:lvl1pPr>
              <a:defRPr/>
            </a:lvl1pPr>
          </a:lstStyle>
          <a:p>
            <a:fld id="{F62672A2-7A6E-4D96-9253-F8CDFE0E8C67}" type="slidenum">
              <a:rPr lang="sv-SE" smtClean="0"/>
              <a:pPr/>
              <a:t>‹#›</a:t>
            </a:fld>
            <a:endParaRPr lang="sv-SE"/>
          </a:p>
        </p:txBody>
      </p:sp>
    </p:spTree>
    <p:extLst>
      <p:ext uri="{BB962C8B-B14F-4D97-AF65-F5344CB8AC3E}">
        <p14:creationId xmlns:p14="http://schemas.microsoft.com/office/powerpoint/2010/main" val="2261616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Rubrik + 1 innehåll och 1 bild">
    <p:spTree>
      <p:nvGrpSpPr>
        <p:cNvPr id="1" name=""/>
        <p:cNvGrpSpPr/>
        <p:nvPr/>
      </p:nvGrpSpPr>
      <p:grpSpPr>
        <a:xfrm>
          <a:off x="0" y="0"/>
          <a:ext cx="0" cy="0"/>
          <a:chOff x="0" y="0"/>
          <a:chExt cx="0" cy="0"/>
        </a:xfrm>
      </p:grpSpPr>
      <p:sp>
        <p:nvSpPr>
          <p:cNvPr id="12" name="Rectangle 2">
            <a:extLst>
              <a:ext uri="{FF2B5EF4-FFF2-40B4-BE49-F238E27FC236}">
                <a16:creationId xmlns:a16="http://schemas.microsoft.com/office/drawing/2014/main" id="{6C309769-9796-3F4C-16EC-30D95F72728F}"/>
              </a:ext>
            </a:extLst>
          </p:cNvPr>
          <p:cNvSpPr>
            <a:spLocks noGrp="1" noChangeArrowheads="1"/>
          </p:cNvSpPr>
          <p:nvPr>
            <p:ph type="title"/>
          </p:nvPr>
        </p:nvSpPr>
        <p:spPr bwMode="auto">
          <a:xfrm>
            <a:off x="255971" y="339502"/>
            <a:ext cx="863204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mall för rubrikformat</a:t>
            </a:r>
            <a:endParaRPr lang="sv-SE" dirty="0"/>
          </a:p>
        </p:txBody>
      </p:sp>
      <p:sp>
        <p:nvSpPr>
          <p:cNvPr id="13" name="Rectangle 3">
            <a:extLst>
              <a:ext uri="{FF2B5EF4-FFF2-40B4-BE49-F238E27FC236}">
                <a16:creationId xmlns:a16="http://schemas.microsoft.com/office/drawing/2014/main" id="{0AA63C4E-0A70-530E-97DF-2D2B5352F878}"/>
              </a:ext>
            </a:extLst>
          </p:cNvPr>
          <p:cNvSpPr>
            <a:spLocks noGrp="1" noChangeArrowheads="1"/>
          </p:cNvSpPr>
          <p:nvPr>
            <p:ph idx="15"/>
          </p:nvPr>
        </p:nvSpPr>
        <p:spPr bwMode="auto">
          <a:xfrm>
            <a:off x="256774" y="1402829"/>
            <a:ext cx="4170039" cy="3190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9" name="Platshållare för bild 8"/>
          <p:cNvSpPr>
            <a:spLocks noGrp="1"/>
          </p:cNvSpPr>
          <p:nvPr>
            <p:ph type="pic" sz="quarter" idx="13"/>
          </p:nvPr>
        </p:nvSpPr>
        <p:spPr>
          <a:xfrm>
            <a:off x="4711200" y="1404631"/>
            <a:ext cx="4170040" cy="3188389"/>
          </a:xfrm>
          <a:noFill/>
        </p:spPr>
        <p:txBody>
          <a:bodyPr/>
          <a:lstStyle>
            <a:lvl1pPr marL="0" indent="0">
              <a:buNone/>
              <a:defRPr sz="1200"/>
            </a:lvl1pPr>
          </a:lstStyle>
          <a:p>
            <a:r>
              <a:rPr lang="sv-SE"/>
              <a:t>Klicka på ikonen för att lägga till en bild</a:t>
            </a:r>
            <a:endParaRPr lang="sv-SE" dirty="0"/>
          </a:p>
        </p:txBody>
      </p:sp>
      <p:sp>
        <p:nvSpPr>
          <p:cNvPr id="3" name="Platshållare för sidfot 2">
            <a:extLst>
              <a:ext uri="{FF2B5EF4-FFF2-40B4-BE49-F238E27FC236}">
                <a16:creationId xmlns:a16="http://schemas.microsoft.com/office/drawing/2014/main" id="{B1D2BA1C-0344-BC2E-84D4-95E7F2FD763C}"/>
              </a:ext>
            </a:extLst>
          </p:cNvPr>
          <p:cNvSpPr>
            <a:spLocks noGrp="1"/>
          </p:cNvSpPr>
          <p:nvPr>
            <p:ph type="ftr" sz="quarter" idx="3"/>
          </p:nvPr>
        </p:nvSpPr>
        <p:spPr>
          <a:xfrm>
            <a:off x="255983" y="4790351"/>
            <a:ext cx="2155777" cy="171450"/>
          </a:xfrm>
          <a:prstGeom prst="rect">
            <a:avLst/>
          </a:prstGeom>
        </p:spPr>
        <p:txBody>
          <a:bodyPr vert="horz" lIns="91440" tIns="45720" rIns="91440" bIns="45720" rtlCol="0" anchor="ctr"/>
          <a:lstStyle>
            <a:lvl1pPr algn="l">
              <a:tabLst/>
              <a:defRPr sz="800">
                <a:solidFill>
                  <a:srgbClr val="4F0433"/>
                </a:solidFill>
                <a:latin typeface="+mn-lt"/>
              </a:defRPr>
            </a:lvl1pPr>
          </a:lstStyle>
          <a:p>
            <a:endParaRPr lang="sv-SE" dirty="0"/>
          </a:p>
        </p:txBody>
      </p:sp>
      <p:sp>
        <p:nvSpPr>
          <p:cNvPr id="2" name="Platshållare för datum 1"/>
          <p:cNvSpPr>
            <a:spLocks noGrp="1"/>
          </p:cNvSpPr>
          <p:nvPr>
            <p:ph type="dt" sz="half" idx="10"/>
          </p:nvPr>
        </p:nvSpPr>
        <p:spPr/>
        <p:txBody>
          <a:bodyPr/>
          <a:lstStyle>
            <a:lvl1pPr>
              <a:defRPr/>
            </a:lvl1pPr>
          </a:lstStyle>
          <a:p>
            <a:fld id="{E6FCE75A-EAA4-4123-8930-E04E73635E7B}" type="datetime4">
              <a:rPr lang="sv-SE" smtClean="0"/>
              <a:pPr/>
              <a:t>27 februari 2024</a:t>
            </a:fld>
            <a:endParaRPr lang="sv-SE"/>
          </a:p>
        </p:txBody>
      </p:sp>
      <p:sp>
        <p:nvSpPr>
          <p:cNvPr id="4" name="Platshållare för bildnummer 3"/>
          <p:cNvSpPr>
            <a:spLocks noGrp="1"/>
          </p:cNvSpPr>
          <p:nvPr>
            <p:ph type="sldNum" sz="quarter" idx="12"/>
          </p:nvPr>
        </p:nvSpPr>
        <p:spPr/>
        <p:txBody>
          <a:bodyPr/>
          <a:lstStyle>
            <a:lvl1pPr>
              <a:defRPr/>
            </a:lvl1pPr>
          </a:lstStyle>
          <a:p>
            <a:fld id="{B5C8723E-5A40-4F9A-B83B-0F0B7FEF2706}" type="slidenum">
              <a:rPr lang="sv-SE" smtClean="0"/>
              <a:pPr/>
              <a:t>‹#›</a:t>
            </a:fld>
            <a:endParaRPr lang="sv-SE"/>
          </a:p>
        </p:txBody>
      </p:sp>
    </p:spTree>
    <p:extLst>
      <p:ext uri="{BB962C8B-B14F-4D97-AF65-F5344CB8AC3E}">
        <p14:creationId xmlns:p14="http://schemas.microsoft.com/office/powerpoint/2010/main" val="45419211"/>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Rubrik + 2 bilder">
    <p:spTree>
      <p:nvGrpSpPr>
        <p:cNvPr id="1" name=""/>
        <p:cNvGrpSpPr/>
        <p:nvPr/>
      </p:nvGrpSpPr>
      <p:grpSpPr>
        <a:xfrm>
          <a:off x="0" y="0"/>
          <a:ext cx="0" cy="0"/>
          <a:chOff x="0" y="0"/>
          <a:chExt cx="0" cy="0"/>
        </a:xfrm>
      </p:grpSpPr>
      <p:sp>
        <p:nvSpPr>
          <p:cNvPr id="14" name="Rectangle 2">
            <a:extLst>
              <a:ext uri="{FF2B5EF4-FFF2-40B4-BE49-F238E27FC236}">
                <a16:creationId xmlns:a16="http://schemas.microsoft.com/office/drawing/2014/main" id="{6AB09F81-3DF8-1100-91E4-2C1919909396}"/>
              </a:ext>
            </a:extLst>
          </p:cNvPr>
          <p:cNvSpPr>
            <a:spLocks noGrp="1" noChangeArrowheads="1"/>
          </p:cNvSpPr>
          <p:nvPr>
            <p:ph type="title"/>
          </p:nvPr>
        </p:nvSpPr>
        <p:spPr bwMode="auto">
          <a:xfrm>
            <a:off x="255971" y="339502"/>
            <a:ext cx="863204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mall för rubrikformat</a:t>
            </a:r>
            <a:endParaRPr lang="sv-SE" dirty="0"/>
          </a:p>
        </p:txBody>
      </p:sp>
      <p:sp>
        <p:nvSpPr>
          <p:cNvPr id="16" name="Platshållare för bild 8">
            <a:extLst>
              <a:ext uri="{FF2B5EF4-FFF2-40B4-BE49-F238E27FC236}">
                <a16:creationId xmlns:a16="http://schemas.microsoft.com/office/drawing/2014/main" id="{3FD82FFC-1B23-A674-44A1-191C79AE9901}"/>
              </a:ext>
            </a:extLst>
          </p:cNvPr>
          <p:cNvSpPr>
            <a:spLocks noGrp="1"/>
          </p:cNvSpPr>
          <p:nvPr>
            <p:ph type="pic" sz="quarter" idx="14"/>
          </p:nvPr>
        </p:nvSpPr>
        <p:spPr>
          <a:xfrm>
            <a:off x="255971" y="1401312"/>
            <a:ext cx="4170039" cy="3193712"/>
          </a:xfrm>
          <a:noFill/>
        </p:spPr>
        <p:txBody>
          <a:bodyPr/>
          <a:lstStyle>
            <a:lvl1pPr marL="0" indent="0">
              <a:buNone/>
              <a:defRPr sz="1200"/>
            </a:lvl1pPr>
          </a:lstStyle>
          <a:p>
            <a:r>
              <a:rPr lang="sv-SE"/>
              <a:t>Klicka på ikonen för att lägga till en bild</a:t>
            </a:r>
            <a:endParaRPr lang="sv-SE" dirty="0"/>
          </a:p>
        </p:txBody>
      </p:sp>
      <p:sp>
        <p:nvSpPr>
          <p:cNvPr id="17" name="Platshållare för bild 8">
            <a:extLst>
              <a:ext uri="{FF2B5EF4-FFF2-40B4-BE49-F238E27FC236}">
                <a16:creationId xmlns:a16="http://schemas.microsoft.com/office/drawing/2014/main" id="{B77B4236-39CD-6B89-BB50-2F4E1D754B47}"/>
              </a:ext>
            </a:extLst>
          </p:cNvPr>
          <p:cNvSpPr>
            <a:spLocks noGrp="1"/>
          </p:cNvSpPr>
          <p:nvPr>
            <p:ph type="pic" sz="quarter" idx="13"/>
          </p:nvPr>
        </p:nvSpPr>
        <p:spPr>
          <a:xfrm>
            <a:off x="4711200" y="1404631"/>
            <a:ext cx="4170040" cy="3188389"/>
          </a:xfrm>
          <a:noFill/>
        </p:spPr>
        <p:txBody>
          <a:bodyPr/>
          <a:lstStyle>
            <a:lvl1pPr marL="0" indent="0">
              <a:buNone/>
              <a:defRPr sz="1200"/>
            </a:lvl1pPr>
          </a:lstStyle>
          <a:p>
            <a:r>
              <a:rPr lang="sv-SE"/>
              <a:t>Klicka på ikonen för att lägga till en bild</a:t>
            </a:r>
            <a:endParaRPr lang="sv-SE" dirty="0"/>
          </a:p>
        </p:txBody>
      </p:sp>
      <p:sp>
        <p:nvSpPr>
          <p:cNvPr id="2" name="Platshållare för sidfot 2">
            <a:extLst>
              <a:ext uri="{FF2B5EF4-FFF2-40B4-BE49-F238E27FC236}">
                <a16:creationId xmlns:a16="http://schemas.microsoft.com/office/drawing/2014/main" id="{372DAC4F-41A4-C8F3-1E26-84893299D9BA}"/>
              </a:ext>
            </a:extLst>
          </p:cNvPr>
          <p:cNvSpPr>
            <a:spLocks noGrp="1"/>
          </p:cNvSpPr>
          <p:nvPr>
            <p:ph type="ftr" sz="quarter" idx="3"/>
          </p:nvPr>
        </p:nvSpPr>
        <p:spPr>
          <a:xfrm>
            <a:off x="255983" y="4790351"/>
            <a:ext cx="2155777" cy="171450"/>
          </a:xfrm>
          <a:prstGeom prst="rect">
            <a:avLst/>
          </a:prstGeom>
        </p:spPr>
        <p:txBody>
          <a:bodyPr vert="horz" lIns="91440" tIns="45720" rIns="91440" bIns="45720" rtlCol="0" anchor="ctr"/>
          <a:lstStyle>
            <a:lvl1pPr algn="l">
              <a:tabLst/>
              <a:defRPr sz="800">
                <a:solidFill>
                  <a:srgbClr val="4F0433"/>
                </a:solidFill>
                <a:latin typeface="+mn-lt"/>
              </a:defRPr>
            </a:lvl1pPr>
          </a:lstStyle>
          <a:p>
            <a:endParaRPr lang="sv-SE" dirty="0"/>
          </a:p>
        </p:txBody>
      </p:sp>
      <p:sp>
        <p:nvSpPr>
          <p:cNvPr id="5" name="Platshållare för datum 4"/>
          <p:cNvSpPr>
            <a:spLocks noGrp="1"/>
          </p:cNvSpPr>
          <p:nvPr>
            <p:ph type="dt" sz="half" idx="10"/>
          </p:nvPr>
        </p:nvSpPr>
        <p:spPr/>
        <p:txBody>
          <a:bodyPr/>
          <a:lstStyle>
            <a:lvl1pPr>
              <a:defRPr/>
            </a:lvl1pPr>
          </a:lstStyle>
          <a:p>
            <a:fld id="{E9AD4C84-4EA5-437F-A12A-61931E0C0F5F}" type="datetime4">
              <a:rPr lang="sv-SE" smtClean="0"/>
              <a:pPr/>
              <a:t>27 februari 2024</a:t>
            </a:fld>
            <a:endParaRPr lang="sv-SE"/>
          </a:p>
        </p:txBody>
      </p:sp>
      <p:sp>
        <p:nvSpPr>
          <p:cNvPr id="7" name="Platshållare för bildnummer 6"/>
          <p:cNvSpPr>
            <a:spLocks noGrp="1"/>
          </p:cNvSpPr>
          <p:nvPr>
            <p:ph type="sldNum" sz="quarter" idx="12"/>
          </p:nvPr>
        </p:nvSpPr>
        <p:spPr/>
        <p:txBody>
          <a:bodyPr/>
          <a:lstStyle>
            <a:lvl1pPr>
              <a:defRPr/>
            </a:lvl1pPr>
          </a:lstStyle>
          <a:p>
            <a:fld id="{73E6EECC-44D8-4442-87AA-D47F74CC81A2}" type="slidenum">
              <a:rPr lang="sv-SE" smtClean="0"/>
              <a:pPr/>
              <a:t>‹#›</a:t>
            </a:fld>
            <a:endParaRPr lang="sv-SE"/>
          </a:p>
        </p:txBody>
      </p:sp>
    </p:spTree>
    <p:extLst>
      <p:ext uri="{BB962C8B-B14F-4D97-AF65-F5344CB8AC3E}">
        <p14:creationId xmlns:p14="http://schemas.microsoft.com/office/powerpoint/2010/main" val="580289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Rubrik + 2 bilder m bild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16" name="Platshållare för bild 8">
            <a:extLst>
              <a:ext uri="{FF2B5EF4-FFF2-40B4-BE49-F238E27FC236}">
                <a16:creationId xmlns:a16="http://schemas.microsoft.com/office/drawing/2014/main" id="{7BE79847-3291-90D5-271A-D29202B99564}"/>
              </a:ext>
            </a:extLst>
          </p:cNvPr>
          <p:cNvSpPr>
            <a:spLocks noGrp="1"/>
          </p:cNvSpPr>
          <p:nvPr>
            <p:ph type="pic" sz="quarter" idx="14"/>
          </p:nvPr>
        </p:nvSpPr>
        <p:spPr>
          <a:xfrm>
            <a:off x="255971" y="1401312"/>
            <a:ext cx="4170039" cy="2520145"/>
          </a:xfrm>
          <a:noFill/>
        </p:spPr>
        <p:txBody>
          <a:bodyPr/>
          <a:lstStyle>
            <a:lvl1pPr marL="0" indent="0">
              <a:buNone/>
              <a:defRPr sz="1200"/>
            </a:lvl1pPr>
          </a:lstStyle>
          <a:p>
            <a:r>
              <a:rPr lang="sv-SE"/>
              <a:t>Klicka på ikonen för att lägga till en bild</a:t>
            </a:r>
            <a:endParaRPr lang="sv-SE" dirty="0"/>
          </a:p>
        </p:txBody>
      </p:sp>
      <p:sp>
        <p:nvSpPr>
          <p:cNvPr id="10" name="Platshållare för text 9"/>
          <p:cNvSpPr>
            <a:spLocks noGrp="1"/>
          </p:cNvSpPr>
          <p:nvPr>
            <p:ph type="body" sz="quarter" idx="15"/>
          </p:nvPr>
        </p:nvSpPr>
        <p:spPr>
          <a:xfrm>
            <a:off x="255971" y="4016459"/>
            <a:ext cx="4170039" cy="578499"/>
          </a:xfrm>
        </p:spPr>
        <p:txBody>
          <a:bodyPr/>
          <a:lstStyle>
            <a:lvl1pPr marL="0" indent="0">
              <a:buNone/>
              <a:defRPr sz="1600"/>
            </a:lvl1pPr>
          </a:lstStyle>
          <a:p>
            <a:pPr lvl="0"/>
            <a:r>
              <a:rPr lang="sv-SE"/>
              <a:t>Klicka här för att ändra format på bakgrundstexten</a:t>
            </a:r>
          </a:p>
        </p:txBody>
      </p:sp>
      <p:sp>
        <p:nvSpPr>
          <p:cNvPr id="17" name="Platshållare för bild 8">
            <a:extLst>
              <a:ext uri="{FF2B5EF4-FFF2-40B4-BE49-F238E27FC236}">
                <a16:creationId xmlns:a16="http://schemas.microsoft.com/office/drawing/2014/main" id="{51EDCC40-6A50-9720-12C6-44227A23E1A9}"/>
              </a:ext>
            </a:extLst>
          </p:cNvPr>
          <p:cNvSpPr>
            <a:spLocks noGrp="1"/>
          </p:cNvSpPr>
          <p:nvPr>
            <p:ph type="pic" sz="quarter" idx="13"/>
          </p:nvPr>
        </p:nvSpPr>
        <p:spPr>
          <a:xfrm>
            <a:off x="4711200" y="1404632"/>
            <a:ext cx="4170040" cy="2516826"/>
          </a:xfrm>
          <a:noFill/>
        </p:spPr>
        <p:txBody>
          <a:bodyPr/>
          <a:lstStyle>
            <a:lvl1pPr marL="0" indent="0">
              <a:buNone/>
              <a:defRPr sz="1200"/>
            </a:lvl1pPr>
          </a:lstStyle>
          <a:p>
            <a:r>
              <a:rPr lang="sv-SE"/>
              <a:t>Klicka på ikonen för att lägga till en bild</a:t>
            </a:r>
            <a:endParaRPr lang="sv-SE" dirty="0"/>
          </a:p>
        </p:txBody>
      </p:sp>
      <p:sp>
        <p:nvSpPr>
          <p:cNvPr id="11" name="Platshållare för text 9"/>
          <p:cNvSpPr>
            <a:spLocks noGrp="1"/>
          </p:cNvSpPr>
          <p:nvPr>
            <p:ph type="body" sz="quarter" idx="16"/>
          </p:nvPr>
        </p:nvSpPr>
        <p:spPr>
          <a:xfrm>
            <a:off x="4711200" y="4016459"/>
            <a:ext cx="4170039" cy="574675"/>
          </a:xfrm>
        </p:spPr>
        <p:txBody>
          <a:bodyPr/>
          <a:lstStyle>
            <a:lvl1pPr marL="0" indent="0">
              <a:buNone/>
              <a:defRPr sz="1600"/>
            </a:lvl1pPr>
          </a:lstStyle>
          <a:p>
            <a:pPr lvl="0"/>
            <a:r>
              <a:rPr lang="sv-SE"/>
              <a:t>Klicka här för att ändra format på bakgrundstexten</a:t>
            </a:r>
          </a:p>
        </p:txBody>
      </p:sp>
      <p:sp>
        <p:nvSpPr>
          <p:cNvPr id="4" name="Platshållare för sidfot 2">
            <a:extLst>
              <a:ext uri="{FF2B5EF4-FFF2-40B4-BE49-F238E27FC236}">
                <a16:creationId xmlns:a16="http://schemas.microsoft.com/office/drawing/2014/main" id="{D069920A-1206-9BEB-B428-2FE026E7B3E3}"/>
              </a:ext>
            </a:extLst>
          </p:cNvPr>
          <p:cNvSpPr>
            <a:spLocks noGrp="1"/>
          </p:cNvSpPr>
          <p:nvPr>
            <p:ph type="ftr" sz="quarter" idx="3"/>
          </p:nvPr>
        </p:nvSpPr>
        <p:spPr>
          <a:xfrm>
            <a:off x="255983" y="4790351"/>
            <a:ext cx="2155777" cy="171450"/>
          </a:xfrm>
          <a:prstGeom prst="rect">
            <a:avLst/>
          </a:prstGeom>
        </p:spPr>
        <p:txBody>
          <a:bodyPr vert="horz" lIns="91440" tIns="45720" rIns="91440" bIns="45720" rtlCol="0" anchor="ctr"/>
          <a:lstStyle>
            <a:lvl1pPr algn="l">
              <a:tabLst/>
              <a:defRPr sz="800">
                <a:solidFill>
                  <a:srgbClr val="4F0433"/>
                </a:solidFill>
                <a:latin typeface="+mn-lt"/>
              </a:defRPr>
            </a:lvl1pPr>
          </a:lstStyle>
          <a:p>
            <a:endParaRPr lang="sv-SE" dirty="0"/>
          </a:p>
        </p:txBody>
      </p:sp>
      <p:sp>
        <p:nvSpPr>
          <p:cNvPr id="3" name="Platshållare för datum 2"/>
          <p:cNvSpPr>
            <a:spLocks noGrp="1"/>
          </p:cNvSpPr>
          <p:nvPr>
            <p:ph type="dt" sz="half" idx="10"/>
          </p:nvPr>
        </p:nvSpPr>
        <p:spPr/>
        <p:txBody>
          <a:bodyPr/>
          <a:lstStyle/>
          <a:p>
            <a:fld id="{E6FCE75A-EAA4-4123-8930-E04E73635E7B}" type="datetime4">
              <a:rPr lang="sv-SE" smtClean="0"/>
              <a:pPr/>
              <a:t>27 februari 2024</a:t>
            </a:fld>
            <a:endParaRPr lang="sv-SE"/>
          </a:p>
        </p:txBody>
      </p:sp>
      <p:sp>
        <p:nvSpPr>
          <p:cNvPr id="5" name="Platshållare för bildnummer 4"/>
          <p:cNvSpPr>
            <a:spLocks noGrp="1"/>
          </p:cNvSpPr>
          <p:nvPr>
            <p:ph type="sldNum" sz="quarter" idx="12"/>
          </p:nvPr>
        </p:nvSpPr>
        <p:spPr/>
        <p:txBody>
          <a:bodyPr/>
          <a:lstStyle/>
          <a:p>
            <a:fld id="{B5C8723E-5A40-4F9A-B83B-0F0B7FEF2706}" type="slidenum">
              <a:rPr lang="sv-SE" smtClean="0"/>
              <a:pPr/>
              <a:t>‹#›</a:t>
            </a:fld>
            <a:endParaRPr lang="sv-SE"/>
          </a:p>
        </p:txBody>
      </p:sp>
    </p:spTree>
    <p:extLst>
      <p:ext uri="{BB962C8B-B14F-4D97-AF65-F5344CB8AC3E}">
        <p14:creationId xmlns:p14="http://schemas.microsoft.com/office/powerpoint/2010/main" val="2727941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5983" y="339502"/>
            <a:ext cx="8625257"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dirty="0"/>
              <a:t>Klicka här för att ändra format på bakgrundsrubriken</a:t>
            </a:r>
          </a:p>
        </p:txBody>
      </p:sp>
      <p:sp>
        <p:nvSpPr>
          <p:cNvPr id="1027" name="Rectangle 3"/>
          <p:cNvSpPr>
            <a:spLocks noGrp="1" noChangeArrowheads="1"/>
          </p:cNvSpPr>
          <p:nvPr>
            <p:ph type="body" idx="1"/>
          </p:nvPr>
        </p:nvSpPr>
        <p:spPr bwMode="auto">
          <a:xfrm>
            <a:off x="255983" y="1402830"/>
            <a:ext cx="8630513" cy="3185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p:txBody>
      </p:sp>
      <p:sp>
        <p:nvSpPr>
          <p:cNvPr id="3" name="Platshållare för sidfot 2">
            <a:extLst>
              <a:ext uri="{FF2B5EF4-FFF2-40B4-BE49-F238E27FC236}">
                <a16:creationId xmlns:a16="http://schemas.microsoft.com/office/drawing/2014/main" id="{C2080A6F-57B1-B9B7-BFFB-9C38D4F13FE6}"/>
              </a:ext>
            </a:extLst>
          </p:cNvPr>
          <p:cNvSpPr>
            <a:spLocks noGrp="1"/>
          </p:cNvSpPr>
          <p:nvPr>
            <p:ph type="ftr" sz="quarter" idx="3"/>
          </p:nvPr>
        </p:nvSpPr>
        <p:spPr>
          <a:xfrm>
            <a:off x="255983" y="4790351"/>
            <a:ext cx="2155777" cy="171450"/>
          </a:xfrm>
          <a:prstGeom prst="rect">
            <a:avLst/>
          </a:prstGeom>
        </p:spPr>
        <p:txBody>
          <a:bodyPr vert="horz" lIns="91440" tIns="45720" rIns="91440" bIns="45720" rtlCol="0" anchor="ctr"/>
          <a:lstStyle>
            <a:lvl1pPr algn="l">
              <a:tabLst/>
              <a:defRPr sz="800">
                <a:solidFill>
                  <a:schemeClr val="accent1"/>
                </a:solidFill>
                <a:latin typeface="+mn-lt"/>
              </a:defRPr>
            </a:lvl1pPr>
          </a:lstStyle>
          <a:p>
            <a:endParaRPr lang="sv-SE" dirty="0"/>
          </a:p>
        </p:txBody>
      </p:sp>
      <p:sp>
        <p:nvSpPr>
          <p:cNvPr id="1028" name="Rectangle 4"/>
          <p:cNvSpPr>
            <a:spLocks noGrp="1" noChangeArrowheads="1"/>
          </p:cNvSpPr>
          <p:nvPr>
            <p:ph type="dt" sz="half" idx="2"/>
          </p:nvPr>
        </p:nvSpPr>
        <p:spPr bwMode="auto">
          <a:xfrm>
            <a:off x="6623447" y="4788233"/>
            <a:ext cx="19050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800">
                <a:solidFill>
                  <a:schemeClr val="accent1"/>
                </a:solidFill>
                <a:latin typeface="+mn-lt"/>
              </a:defRPr>
            </a:lvl1pPr>
          </a:lstStyle>
          <a:p>
            <a:fld id="{E6FCE75A-EAA4-4123-8930-E04E73635E7B}" type="datetime4">
              <a:rPr lang="sv-SE" smtClean="0"/>
              <a:pPr/>
              <a:t>27 februari 2024</a:t>
            </a:fld>
            <a:endParaRPr lang="sv-SE"/>
          </a:p>
        </p:txBody>
      </p:sp>
      <p:sp>
        <p:nvSpPr>
          <p:cNvPr id="1030" name="Rectangle 6"/>
          <p:cNvSpPr>
            <a:spLocks noGrp="1" noChangeArrowheads="1"/>
          </p:cNvSpPr>
          <p:nvPr>
            <p:ph type="sldNum" sz="quarter" idx="4"/>
          </p:nvPr>
        </p:nvSpPr>
        <p:spPr bwMode="auto">
          <a:xfrm>
            <a:off x="8299847" y="4788233"/>
            <a:ext cx="6858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800" b="0">
                <a:solidFill>
                  <a:schemeClr val="accent1"/>
                </a:solidFill>
                <a:latin typeface="+mn-lt"/>
              </a:defRPr>
            </a:lvl1pPr>
          </a:lstStyle>
          <a:p>
            <a:fld id="{B5C8723E-5A40-4F9A-B83B-0F0B7FEF2706}" type="slidenum">
              <a:rPr lang="sv-SE" smtClean="0"/>
              <a:pPr/>
              <a:t>‹#›</a:t>
            </a:fld>
            <a:endParaRPr lang="sv-SE"/>
          </a:p>
        </p:txBody>
      </p:sp>
    </p:spTree>
    <p:extLst>
      <p:ext uri="{BB962C8B-B14F-4D97-AF65-F5344CB8AC3E}">
        <p14:creationId xmlns:p14="http://schemas.microsoft.com/office/powerpoint/2010/main" val="3180570741"/>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50" r:id="rId13"/>
    <p:sldLayoutId id="2147483654" r:id="rId14"/>
    <p:sldLayoutId id="2147483655" r:id="rId15"/>
    <p:sldLayoutId id="2147483657" r:id="rId16"/>
    <p:sldLayoutId id="2147483658" r:id="rId17"/>
  </p:sldLayoutIdLst>
  <p:hf hdr="0"/>
  <p:txStyles>
    <p:titleStyle>
      <a:lvl1pPr algn="l" rtl="0" eaLnBrk="1" fontAlgn="base" hangingPunct="1">
        <a:spcBef>
          <a:spcPct val="0"/>
        </a:spcBef>
        <a:spcAft>
          <a:spcPct val="0"/>
        </a:spcAft>
        <a:defRPr sz="2800" b="0" spc="-50" baseline="0">
          <a:solidFill>
            <a:schemeClr val="accent1"/>
          </a:solidFill>
          <a:latin typeface="+mj-lt"/>
          <a:ea typeface="+mj-ea"/>
          <a:cs typeface="+mj-cs"/>
        </a:defRPr>
      </a:lvl1pPr>
      <a:lvl2pPr algn="l" rtl="0" eaLnBrk="1" fontAlgn="base" hangingPunct="1">
        <a:spcBef>
          <a:spcPct val="0"/>
        </a:spcBef>
        <a:spcAft>
          <a:spcPct val="0"/>
        </a:spcAft>
        <a:defRPr sz="2800" b="1">
          <a:solidFill>
            <a:schemeClr val="accent1"/>
          </a:solidFill>
          <a:latin typeface="Arial" charset="0"/>
        </a:defRPr>
      </a:lvl2pPr>
      <a:lvl3pPr algn="l" rtl="0" eaLnBrk="1" fontAlgn="base" hangingPunct="1">
        <a:spcBef>
          <a:spcPct val="0"/>
        </a:spcBef>
        <a:spcAft>
          <a:spcPct val="0"/>
        </a:spcAft>
        <a:defRPr sz="2800" b="1">
          <a:solidFill>
            <a:schemeClr val="accent1"/>
          </a:solidFill>
          <a:latin typeface="Arial" charset="0"/>
        </a:defRPr>
      </a:lvl3pPr>
      <a:lvl4pPr algn="l" rtl="0" eaLnBrk="1" fontAlgn="base" hangingPunct="1">
        <a:spcBef>
          <a:spcPct val="0"/>
        </a:spcBef>
        <a:spcAft>
          <a:spcPct val="0"/>
        </a:spcAft>
        <a:defRPr sz="2800" b="1">
          <a:solidFill>
            <a:schemeClr val="accent1"/>
          </a:solidFill>
          <a:latin typeface="Arial" charset="0"/>
        </a:defRPr>
      </a:lvl4pPr>
      <a:lvl5pPr algn="l" rtl="0" eaLnBrk="1" fontAlgn="base" hangingPunct="1">
        <a:spcBef>
          <a:spcPct val="0"/>
        </a:spcBef>
        <a:spcAft>
          <a:spcPct val="0"/>
        </a:spcAft>
        <a:defRPr sz="2800" b="1">
          <a:solidFill>
            <a:schemeClr val="accent1"/>
          </a:solidFill>
          <a:latin typeface="Arial" charset="0"/>
        </a:defRPr>
      </a:lvl5pPr>
      <a:lvl6pPr marL="457200" algn="l" rtl="0" eaLnBrk="1" fontAlgn="base" hangingPunct="1">
        <a:spcBef>
          <a:spcPct val="0"/>
        </a:spcBef>
        <a:spcAft>
          <a:spcPct val="0"/>
        </a:spcAft>
        <a:defRPr sz="2800" b="1">
          <a:solidFill>
            <a:schemeClr val="accent1"/>
          </a:solidFill>
          <a:latin typeface="Arial" charset="0"/>
        </a:defRPr>
      </a:lvl6pPr>
      <a:lvl7pPr marL="914400" algn="l" rtl="0" eaLnBrk="1" fontAlgn="base" hangingPunct="1">
        <a:spcBef>
          <a:spcPct val="0"/>
        </a:spcBef>
        <a:spcAft>
          <a:spcPct val="0"/>
        </a:spcAft>
        <a:defRPr sz="2800" b="1">
          <a:solidFill>
            <a:schemeClr val="accent1"/>
          </a:solidFill>
          <a:latin typeface="Arial" charset="0"/>
        </a:defRPr>
      </a:lvl7pPr>
      <a:lvl8pPr marL="1371600" algn="l" rtl="0" eaLnBrk="1" fontAlgn="base" hangingPunct="1">
        <a:spcBef>
          <a:spcPct val="0"/>
        </a:spcBef>
        <a:spcAft>
          <a:spcPct val="0"/>
        </a:spcAft>
        <a:defRPr sz="2800" b="1">
          <a:solidFill>
            <a:schemeClr val="accent1"/>
          </a:solidFill>
          <a:latin typeface="Arial" charset="0"/>
        </a:defRPr>
      </a:lvl8pPr>
      <a:lvl9pPr marL="1828800" algn="l" rtl="0" eaLnBrk="1" fontAlgn="base" hangingPunct="1">
        <a:spcBef>
          <a:spcPct val="0"/>
        </a:spcBef>
        <a:spcAft>
          <a:spcPct val="0"/>
        </a:spcAft>
        <a:defRPr sz="2800" b="1">
          <a:solidFill>
            <a:schemeClr val="accent1"/>
          </a:solidFill>
          <a:latin typeface="Arial" charset="0"/>
        </a:defRPr>
      </a:lvl9pPr>
    </p:titleStyle>
    <p:bodyStyle>
      <a:lvl1pPr marL="342900" indent="-342900" algn="l" rtl="0" eaLnBrk="1" fontAlgn="base" hangingPunct="1">
        <a:spcBef>
          <a:spcPct val="20000"/>
        </a:spcBef>
        <a:spcAft>
          <a:spcPct val="0"/>
        </a:spcAft>
        <a:buClr>
          <a:schemeClr val="accent1"/>
        </a:buClr>
        <a:buFont typeface="Arial" panose="020B0604020202020204" pitchFamily="34" charset="0"/>
        <a:buChar char="•"/>
        <a:defRPr sz="18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charset="2"/>
        <a:buChar char="à"/>
        <a:defRPr sz="1600">
          <a:solidFill>
            <a:schemeClr val="tx1"/>
          </a:solidFill>
          <a:latin typeface="+mn-lt"/>
        </a:defRPr>
      </a:lvl2pPr>
      <a:lvl3pPr marL="1143000" indent="-228600" algn="l" rtl="0" eaLnBrk="1" fontAlgn="base" hangingPunct="1">
        <a:spcBef>
          <a:spcPct val="20000"/>
        </a:spcBef>
        <a:spcAft>
          <a:spcPct val="0"/>
        </a:spcAft>
        <a:buClr>
          <a:schemeClr val="accent1"/>
        </a:buClr>
        <a:buFont typeface="Arial" panose="020B0604020202020204" pitchFamily="34" charset="0"/>
        <a:buChar char="•"/>
        <a:defRPr sz="1400">
          <a:solidFill>
            <a:schemeClr val="tx1"/>
          </a:solidFill>
          <a:latin typeface="+mn-lt"/>
        </a:defRPr>
      </a:lvl3pPr>
      <a:lvl4pPr marL="1600200" indent="-228600" algn="l" rtl="0" eaLnBrk="1" fontAlgn="base" hangingPunct="1">
        <a:spcBef>
          <a:spcPct val="20000"/>
        </a:spcBef>
        <a:spcAft>
          <a:spcPct val="0"/>
        </a:spcAft>
        <a:buClr>
          <a:schemeClr val="accent1"/>
        </a:buClr>
        <a:buFont typeface="Wingdings" charset="2"/>
        <a:buChar char="à"/>
        <a:defRPr sz="12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charset="2"/>
        <a:defRPr sz="180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p:txBody>
          <a:bodyPr/>
          <a:lstStyle/>
          <a:p>
            <a:r>
              <a:rPr lang="sv-SE" dirty="0"/>
              <a:t>Karolinska Institutet</a:t>
            </a:r>
          </a:p>
        </p:txBody>
      </p:sp>
      <p:sp>
        <p:nvSpPr>
          <p:cNvPr id="2" name="Underrubrik 1">
            <a:extLst>
              <a:ext uri="{FF2B5EF4-FFF2-40B4-BE49-F238E27FC236}">
                <a16:creationId xmlns:a16="http://schemas.microsoft.com/office/drawing/2014/main" id="{5E886BE3-5D01-4CD4-BD99-F0994E4D6DE5}"/>
              </a:ext>
            </a:extLst>
          </p:cNvPr>
          <p:cNvSpPr>
            <a:spLocks noGrp="1"/>
          </p:cNvSpPr>
          <p:nvPr>
            <p:ph type="subTitle" idx="1"/>
          </p:nvPr>
        </p:nvSpPr>
        <p:spPr/>
        <p:txBody>
          <a:bodyPr/>
          <a:lstStyle/>
          <a:p>
            <a:r>
              <a:rPr lang="sv-SE" dirty="0"/>
              <a:t>In </a:t>
            </a:r>
            <a:r>
              <a:rPr lang="sv-SE" dirty="0" err="1"/>
              <a:t>numbers</a:t>
            </a:r>
            <a:r>
              <a:rPr lang="sv-SE" dirty="0"/>
              <a:t> 2023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ubrik 8">
            <a:extLst>
              <a:ext uri="{FF2B5EF4-FFF2-40B4-BE49-F238E27FC236}">
                <a16:creationId xmlns:a16="http://schemas.microsoft.com/office/drawing/2014/main" id="{2FBC276D-6766-0999-61CF-A585A07AD3DF}"/>
              </a:ext>
            </a:extLst>
          </p:cNvPr>
          <p:cNvSpPr>
            <a:spLocks noGrp="1"/>
          </p:cNvSpPr>
          <p:nvPr>
            <p:ph type="title"/>
          </p:nvPr>
        </p:nvSpPr>
        <p:spPr>
          <a:xfrm>
            <a:off x="255971" y="339502"/>
            <a:ext cx="8492493" cy="857250"/>
          </a:xfrm>
        </p:spPr>
        <p:txBody>
          <a:bodyPr/>
          <a:lstStyle/>
          <a:p>
            <a:r>
              <a:rPr lang="sv-SE" dirty="0"/>
              <a:t>KI in </a:t>
            </a:r>
            <a:r>
              <a:rPr lang="sv-SE" dirty="0" err="1"/>
              <a:t>numbers</a:t>
            </a:r>
            <a:endParaRPr lang="sv-SE" dirty="0"/>
          </a:p>
        </p:txBody>
      </p:sp>
      <p:sp>
        <p:nvSpPr>
          <p:cNvPr id="5" name="textruta 4">
            <a:extLst>
              <a:ext uri="{FF2B5EF4-FFF2-40B4-BE49-F238E27FC236}">
                <a16:creationId xmlns:a16="http://schemas.microsoft.com/office/drawing/2014/main" id="{06D5F705-AAF7-D4CC-D3F5-F7D9028975DD}"/>
              </a:ext>
            </a:extLst>
          </p:cNvPr>
          <p:cNvSpPr txBox="1"/>
          <p:nvPr/>
        </p:nvSpPr>
        <p:spPr>
          <a:xfrm>
            <a:off x="485535" y="1420033"/>
            <a:ext cx="2732510" cy="1200329"/>
          </a:xfrm>
          <a:prstGeom prst="rect">
            <a:avLst/>
          </a:prstGeom>
          <a:noFill/>
        </p:spPr>
        <p:txBody>
          <a:bodyPr wrap="square" rtlCol="0">
            <a:spAutoFit/>
          </a:bodyPr>
          <a:lstStyle/>
          <a:p>
            <a:r>
              <a:rPr lang="sv-SE" sz="1400" dirty="0">
                <a:solidFill>
                  <a:schemeClr val="accent1"/>
                </a:solidFill>
                <a:latin typeface="+mj-lt"/>
                <a:cs typeface="Arial" panose="020B0604020202020204" pitchFamily="34" charset="0"/>
              </a:rPr>
              <a:t>Full-</a:t>
            </a:r>
            <a:r>
              <a:rPr lang="sv-SE" sz="1400" dirty="0" err="1">
                <a:solidFill>
                  <a:schemeClr val="accent1"/>
                </a:solidFill>
                <a:latin typeface="+mj-lt"/>
                <a:cs typeface="Arial" panose="020B0604020202020204" pitchFamily="34" charset="0"/>
              </a:rPr>
              <a:t>time</a:t>
            </a:r>
            <a:r>
              <a:rPr lang="sv-SE" sz="1400" dirty="0">
                <a:solidFill>
                  <a:schemeClr val="accent1"/>
                </a:solidFill>
                <a:latin typeface="+mj-lt"/>
                <a:cs typeface="Arial" panose="020B0604020202020204" pitchFamily="34" charset="0"/>
              </a:rPr>
              <a:t> </a:t>
            </a:r>
            <a:r>
              <a:rPr lang="sv-SE" sz="1400" dirty="0" err="1">
                <a:solidFill>
                  <a:schemeClr val="accent1"/>
                </a:solidFill>
                <a:latin typeface="+mj-lt"/>
                <a:cs typeface="Arial" panose="020B0604020202020204" pitchFamily="34" charset="0"/>
              </a:rPr>
              <a:t>equivalent</a:t>
            </a:r>
            <a:r>
              <a:rPr lang="sv-SE" sz="1400" dirty="0">
                <a:solidFill>
                  <a:schemeClr val="accent1"/>
                </a:solidFill>
                <a:latin typeface="+mj-lt"/>
                <a:cs typeface="Arial" panose="020B0604020202020204" pitchFamily="34" charset="0"/>
              </a:rPr>
              <a:t> students</a:t>
            </a:r>
            <a:endParaRPr lang="sv-SE" sz="1400" dirty="0">
              <a:solidFill>
                <a:schemeClr val="accent1"/>
              </a:solidFill>
              <a:latin typeface="+mj-lt"/>
            </a:endParaRPr>
          </a:p>
          <a:p>
            <a:r>
              <a:rPr lang="sv-SE" sz="4800" dirty="0">
                <a:solidFill>
                  <a:schemeClr val="accent1"/>
                </a:solidFill>
                <a:latin typeface="+mj-lt"/>
              </a:rPr>
              <a:t>6,722</a:t>
            </a:r>
            <a:r>
              <a:rPr lang="sv-SE" sz="4800" spc="-300" dirty="0">
                <a:solidFill>
                  <a:schemeClr val="accent1"/>
                </a:solidFill>
                <a:latin typeface="+mj-lt"/>
              </a:rPr>
              <a:t> </a:t>
            </a:r>
            <a:r>
              <a:rPr lang="sv-SE" sz="1400" dirty="0">
                <a:solidFill>
                  <a:schemeClr val="accent1"/>
                </a:solidFill>
                <a:latin typeface="+mj-lt"/>
              </a:rPr>
              <a:t>(6,629)</a:t>
            </a:r>
          </a:p>
          <a:p>
            <a:endParaRPr lang="sv-SE" sz="1000" b="1" dirty="0">
              <a:solidFill>
                <a:schemeClr val="accent1"/>
              </a:solidFill>
              <a:latin typeface="Arial" panose="020B0604020202020204" pitchFamily="34" charset="0"/>
              <a:cs typeface="Arial" panose="020B0604020202020204" pitchFamily="34" charset="0"/>
            </a:endParaRPr>
          </a:p>
        </p:txBody>
      </p:sp>
      <p:sp>
        <p:nvSpPr>
          <p:cNvPr id="7" name="textruta 6">
            <a:extLst>
              <a:ext uri="{FF2B5EF4-FFF2-40B4-BE49-F238E27FC236}">
                <a16:creationId xmlns:a16="http://schemas.microsoft.com/office/drawing/2014/main" id="{85687482-CDCE-8227-D280-F60E4CC1C809}"/>
              </a:ext>
            </a:extLst>
          </p:cNvPr>
          <p:cNvSpPr txBox="1"/>
          <p:nvPr/>
        </p:nvSpPr>
        <p:spPr>
          <a:xfrm>
            <a:off x="3491880" y="1640504"/>
            <a:ext cx="1010477" cy="707886"/>
          </a:xfrm>
          <a:prstGeom prst="rect">
            <a:avLst/>
          </a:prstGeom>
          <a:noFill/>
        </p:spPr>
        <p:txBody>
          <a:bodyPr wrap="square" rtlCol="0">
            <a:spAutoFit/>
          </a:bodyPr>
          <a:lstStyle/>
          <a:p>
            <a:r>
              <a:rPr lang="sv-SE" sz="2000" dirty="0">
                <a:latin typeface="+mj-lt"/>
              </a:rPr>
              <a:t>76 %</a:t>
            </a:r>
          </a:p>
          <a:p>
            <a:r>
              <a:rPr lang="sv-SE" sz="1000" dirty="0" err="1">
                <a:latin typeface="+mj-lt"/>
              </a:rPr>
              <a:t>Women</a:t>
            </a:r>
            <a:endParaRPr lang="sv-SE" sz="1000" dirty="0">
              <a:latin typeface="+mj-lt"/>
            </a:endParaRPr>
          </a:p>
          <a:p>
            <a:endParaRPr lang="sv-SE" sz="1000" b="1" dirty="0">
              <a:latin typeface="Arial" panose="020B0604020202020204" pitchFamily="34" charset="0"/>
              <a:cs typeface="Arial" panose="020B0604020202020204" pitchFamily="34" charset="0"/>
            </a:endParaRPr>
          </a:p>
        </p:txBody>
      </p:sp>
      <p:sp>
        <p:nvSpPr>
          <p:cNvPr id="8" name="textruta 7">
            <a:extLst>
              <a:ext uri="{FF2B5EF4-FFF2-40B4-BE49-F238E27FC236}">
                <a16:creationId xmlns:a16="http://schemas.microsoft.com/office/drawing/2014/main" id="{AB704997-1E80-89CD-67FE-4F3C2C7EF11D}"/>
              </a:ext>
            </a:extLst>
          </p:cNvPr>
          <p:cNvSpPr txBox="1"/>
          <p:nvPr/>
        </p:nvSpPr>
        <p:spPr>
          <a:xfrm>
            <a:off x="4644008" y="1640504"/>
            <a:ext cx="1010477" cy="707886"/>
          </a:xfrm>
          <a:prstGeom prst="rect">
            <a:avLst/>
          </a:prstGeom>
          <a:noFill/>
        </p:spPr>
        <p:txBody>
          <a:bodyPr wrap="square" rtlCol="0">
            <a:spAutoFit/>
          </a:bodyPr>
          <a:lstStyle/>
          <a:p>
            <a:pPr algn="r"/>
            <a:r>
              <a:rPr lang="sv-SE" sz="2000" dirty="0">
                <a:latin typeface="+mj-lt"/>
              </a:rPr>
              <a:t>24 %</a:t>
            </a:r>
          </a:p>
          <a:p>
            <a:pPr algn="r"/>
            <a:r>
              <a:rPr lang="sv-SE" sz="1000" dirty="0">
                <a:latin typeface="+mj-lt"/>
              </a:rPr>
              <a:t>Men</a:t>
            </a:r>
          </a:p>
          <a:p>
            <a:endParaRPr lang="sv-SE" sz="1000" b="1" dirty="0">
              <a:latin typeface="+mj-lt"/>
              <a:cs typeface="Arial" panose="020B0604020202020204" pitchFamily="34" charset="0"/>
            </a:endParaRPr>
          </a:p>
        </p:txBody>
      </p:sp>
      <p:sp>
        <p:nvSpPr>
          <p:cNvPr id="9" name="textruta 8">
            <a:extLst>
              <a:ext uri="{FF2B5EF4-FFF2-40B4-BE49-F238E27FC236}">
                <a16:creationId xmlns:a16="http://schemas.microsoft.com/office/drawing/2014/main" id="{7CA0D1FE-BDEF-75E0-28E2-D637C6D625ED}"/>
              </a:ext>
            </a:extLst>
          </p:cNvPr>
          <p:cNvSpPr txBox="1"/>
          <p:nvPr/>
        </p:nvSpPr>
        <p:spPr>
          <a:xfrm>
            <a:off x="5940152" y="1419622"/>
            <a:ext cx="2732510" cy="1200329"/>
          </a:xfrm>
          <a:prstGeom prst="rect">
            <a:avLst/>
          </a:prstGeom>
          <a:noFill/>
        </p:spPr>
        <p:txBody>
          <a:bodyPr wrap="square" rtlCol="0">
            <a:spAutoFit/>
          </a:bodyPr>
          <a:lstStyle/>
          <a:p>
            <a:pPr algn="r"/>
            <a:r>
              <a:rPr lang="sv-SE" sz="1400" dirty="0" err="1">
                <a:solidFill>
                  <a:schemeClr val="accent1"/>
                </a:solidFill>
                <a:latin typeface="+mj-lt"/>
                <a:cs typeface="Arial" panose="020B0604020202020204" pitchFamily="34" charset="0"/>
              </a:rPr>
              <a:t>Degrees</a:t>
            </a:r>
            <a:endParaRPr lang="sv-SE" sz="1400" dirty="0">
              <a:solidFill>
                <a:schemeClr val="accent1"/>
              </a:solidFill>
              <a:latin typeface="+mj-lt"/>
            </a:endParaRPr>
          </a:p>
          <a:p>
            <a:pPr algn="r"/>
            <a:r>
              <a:rPr lang="sv-SE" sz="4800" dirty="0">
                <a:solidFill>
                  <a:schemeClr val="accent1"/>
                </a:solidFill>
                <a:latin typeface="+mj-lt"/>
              </a:rPr>
              <a:t>2,794</a:t>
            </a:r>
            <a:r>
              <a:rPr lang="sv-SE" sz="4800" spc="-300" dirty="0">
                <a:solidFill>
                  <a:schemeClr val="accent1"/>
                </a:solidFill>
                <a:latin typeface="+mj-lt"/>
              </a:rPr>
              <a:t> </a:t>
            </a:r>
            <a:r>
              <a:rPr lang="sv-SE" sz="1400" dirty="0">
                <a:solidFill>
                  <a:schemeClr val="accent1"/>
                </a:solidFill>
                <a:latin typeface="+mj-lt"/>
              </a:rPr>
              <a:t>(2,757)</a:t>
            </a:r>
          </a:p>
          <a:p>
            <a:pPr algn="r"/>
            <a:endParaRPr lang="sv-SE" sz="1000" b="1" dirty="0">
              <a:solidFill>
                <a:schemeClr val="accent1"/>
              </a:solidFill>
              <a:latin typeface="+mj-lt"/>
              <a:cs typeface="Arial" panose="020B0604020202020204" pitchFamily="34" charset="0"/>
            </a:endParaRPr>
          </a:p>
        </p:txBody>
      </p:sp>
      <p:sp>
        <p:nvSpPr>
          <p:cNvPr id="10" name="Rektangel 9">
            <a:extLst>
              <a:ext uri="{FF2B5EF4-FFF2-40B4-BE49-F238E27FC236}">
                <a16:creationId xmlns:a16="http://schemas.microsoft.com/office/drawing/2014/main" id="{1CB8FEE7-C6FA-2392-0709-3EE31942CCF5}"/>
              </a:ext>
              <a:ext uri="{C183D7F6-B498-43B3-948B-1728B52AA6E4}">
                <adec:decorative xmlns:adec="http://schemas.microsoft.com/office/drawing/2017/decorative" val="1"/>
              </a:ext>
            </a:extLst>
          </p:cNvPr>
          <p:cNvSpPr/>
          <p:nvPr/>
        </p:nvSpPr>
        <p:spPr bwMode="auto">
          <a:xfrm>
            <a:off x="354013" y="2469262"/>
            <a:ext cx="8424227" cy="1140270"/>
          </a:xfrm>
          <a:prstGeom prst="rect">
            <a:avLst/>
          </a:prstGeom>
          <a:solidFill>
            <a:schemeClr val="accent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bg1">
                  <a:lumMod val="95000"/>
                </a:schemeClr>
              </a:solidFill>
              <a:effectLst/>
              <a:latin typeface="Times"/>
            </a:endParaRPr>
          </a:p>
        </p:txBody>
      </p:sp>
      <p:sp>
        <p:nvSpPr>
          <p:cNvPr id="11" name="textruta 10">
            <a:extLst>
              <a:ext uri="{FF2B5EF4-FFF2-40B4-BE49-F238E27FC236}">
                <a16:creationId xmlns:a16="http://schemas.microsoft.com/office/drawing/2014/main" id="{B5D2DE0C-6328-60A2-5D98-41970021CE03}"/>
              </a:ext>
            </a:extLst>
          </p:cNvPr>
          <p:cNvSpPr txBox="1"/>
          <p:nvPr/>
        </p:nvSpPr>
        <p:spPr>
          <a:xfrm>
            <a:off x="475703" y="2583365"/>
            <a:ext cx="2732510" cy="1938992"/>
          </a:xfrm>
          <a:prstGeom prst="rect">
            <a:avLst/>
          </a:prstGeom>
          <a:noFill/>
        </p:spPr>
        <p:txBody>
          <a:bodyPr wrap="square" rtlCol="0">
            <a:spAutoFit/>
          </a:bodyPr>
          <a:lstStyle/>
          <a:p>
            <a:r>
              <a:rPr lang="sv-SE" sz="1400" dirty="0" err="1">
                <a:solidFill>
                  <a:schemeClr val="accent1"/>
                </a:solidFill>
                <a:latin typeface="+mj-lt"/>
                <a:cs typeface="Arial" panose="020B0604020202020204" pitchFamily="34" charset="0"/>
              </a:rPr>
              <a:t>Doctoral</a:t>
            </a:r>
            <a:r>
              <a:rPr lang="sv-SE" sz="1400" dirty="0">
                <a:solidFill>
                  <a:schemeClr val="accent1"/>
                </a:solidFill>
                <a:latin typeface="+mj-lt"/>
                <a:cs typeface="Arial" panose="020B0604020202020204" pitchFamily="34" charset="0"/>
              </a:rPr>
              <a:t> students</a:t>
            </a:r>
            <a:endParaRPr lang="sv-SE" sz="1400" dirty="0">
              <a:solidFill>
                <a:schemeClr val="accent1"/>
              </a:solidFill>
              <a:latin typeface="+mj-lt"/>
            </a:endParaRPr>
          </a:p>
          <a:p>
            <a:r>
              <a:rPr lang="sv-SE" sz="4800" dirty="0">
                <a:solidFill>
                  <a:schemeClr val="accent1"/>
                </a:solidFill>
                <a:latin typeface="+mj-lt"/>
              </a:rPr>
              <a:t>2,173</a:t>
            </a:r>
            <a:r>
              <a:rPr lang="sv-SE" sz="4800" spc="-300" dirty="0">
                <a:solidFill>
                  <a:schemeClr val="accent1"/>
                </a:solidFill>
                <a:latin typeface="+mj-lt"/>
              </a:rPr>
              <a:t> </a:t>
            </a:r>
            <a:r>
              <a:rPr lang="sv-SE" sz="1400" dirty="0">
                <a:solidFill>
                  <a:schemeClr val="accent1"/>
                </a:solidFill>
                <a:latin typeface="+mj-lt"/>
              </a:rPr>
              <a:t>(2,163)</a:t>
            </a:r>
          </a:p>
          <a:p>
            <a:r>
              <a:rPr lang="sv-SE" sz="4800" dirty="0">
                <a:solidFill>
                  <a:schemeClr val="accent1"/>
                </a:solidFill>
                <a:latin typeface="+mj-lt"/>
              </a:rPr>
              <a:t> </a:t>
            </a:r>
          </a:p>
          <a:p>
            <a:endParaRPr lang="sv-SE" sz="1000" b="1" dirty="0">
              <a:solidFill>
                <a:schemeClr val="accent1"/>
              </a:solidFill>
              <a:latin typeface="Arial" panose="020B0604020202020204" pitchFamily="34" charset="0"/>
              <a:cs typeface="Arial" panose="020B0604020202020204" pitchFamily="34" charset="0"/>
            </a:endParaRPr>
          </a:p>
        </p:txBody>
      </p:sp>
      <p:sp>
        <p:nvSpPr>
          <p:cNvPr id="12" name="textruta 11">
            <a:extLst>
              <a:ext uri="{FF2B5EF4-FFF2-40B4-BE49-F238E27FC236}">
                <a16:creationId xmlns:a16="http://schemas.microsoft.com/office/drawing/2014/main" id="{CD40E929-B418-8569-06FC-A11E05D74FA9}"/>
              </a:ext>
            </a:extLst>
          </p:cNvPr>
          <p:cNvSpPr txBox="1"/>
          <p:nvPr/>
        </p:nvSpPr>
        <p:spPr>
          <a:xfrm>
            <a:off x="3491880" y="2786034"/>
            <a:ext cx="1010477" cy="707886"/>
          </a:xfrm>
          <a:prstGeom prst="rect">
            <a:avLst/>
          </a:prstGeom>
          <a:noFill/>
        </p:spPr>
        <p:txBody>
          <a:bodyPr wrap="square" rtlCol="0">
            <a:spAutoFit/>
          </a:bodyPr>
          <a:lstStyle/>
          <a:p>
            <a:r>
              <a:rPr lang="sv-SE" sz="2000" dirty="0">
                <a:latin typeface="+mj-lt"/>
              </a:rPr>
              <a:t>64 %</a:t>
            </a:r>
          </a:p>
          <a:p>
            <a:r>
              <a:rPr lang="sv-SE" sz="1000" dirty="0" err="1">
                <a:latin typeface="+mj-lt"/>
              </a:rPr>
              <a:t>Women</a:t>
            </a:r>
            <a:endParaRPr lang="sv-SE" sz="1000" dirty="0">
              <a:latin typeface="+mj-lt"/>
            </a:endParaRPr>
          </a:p>
          <a:p>
            <a:endParaRPr lang="sv-SE" sz="1000" b="1" dirty="0">
              <a:latin typeface="+mj-lt"/>
              <a:cs typeface="Arial" panose="020B0604020202020204" pitchFamily="34" charset="0"/>
            </a:endParaRPr>
          </a:p>
        </p:txBody>
      </p:sp>
      <p:sp>
        <p:nvSpPr>
          <p:cNvPr id="13" name="textruta 12">
            <a:extLst>
              <a:ext uri="{FF2B5EF4-FFF2-40B4-BE49-F238E27FC236}">
                <a16:creationId xmlns:a16="http://schemas.microsoft.com/office/drawing/2014/main" id="{E683E065-9787-AEBD-6D53-1003C0555BE2}"/>
              </a:ext>
            </a:extLst>
          </p:cNvPr>
          <p:cNvSpPr txBox="1"/>
          <p:nvPr/>
        </p:nvSpPr>
        <p:spPr>
          <a:xfrm>
            <a:off x="4641643" y="2792327"/>
            <a:ext cx="1010477" cy="707886"/>
          </a:xfrm>
          <a:prstGeom prst="rect">
            <a:avLst/>
          </a:prstGeom>
          <a:noFill/>
        </p:spPr>
        <p:txBody>
          <a:bodyPr wrap="square" rtlCol="0">
            <a:spAutoFit/>
          </a:bodyPr>
          <a:lstStyle/>
          <a:p>
            <a:pPr algn="r"/>
            <a:r>
              <a:rPr lang="sv-SE" sz="2000" dirty="0">
                <a:latin typeface="+mj-lt"/>
              </a:rPr>
              <a:t>36 %</a:t>
            </a:r>
          </a:p>
          <a:p>
            <a:pPr algn="r"/>
            <a:r>
              <a:rPr lang="sv-SE" sz="1000" dirty="0">
                <a:latin typeface="+mj-lt"/>
              </a:rPr>
              <a:t>Men</a:t>
            </a:r>
          </a:p>
          <a:p>
            <a:endParaRPr lang="sv-SE" sz="1000" b="1" dirty="0">
              <a:latin typeface="+mj-lt"/>
              <a:cs typeface="Arial" panose="020B0604020202020204" pitchFamily="34" charset="0"/>
            </a:endParaRPr>
          </a:p>
        </p:txBody>
      </p:sp>
      <p:sp>
        <p:nvSpPr>
          <p:cNvPr id="14" name="textruta 13">
            <a:extLst>
              <a:ext uri="{FF2B5EF4-FFF2-40B4-BE49-F238E27FC236}">
                <a16:creationId xmlns:a16="http://schemas.microsoft.com/office/drawing/2014/main" id="{9E965C9D-62D3-42A5-FAE2-4242502A7BCD}"/>
              </a:ext>
            </a:extLst>
          </p:cNvPr>
          <p:cNvSpPr txBox="1"/>
          <p:nvPr/>
        </p:nvSpPr>
        <p:spPr>
          <a:xfrm>
            <a:off x="5940152" y="2575620"/>
            <a:ext cx="2732510" cy="1200329"/>
          </a:xfrm>
          <a:prstGeom prst="rect">
            <a:avLst/>
          </a:prstGeom>
          <a:noFill/>
        </p:spPr>
        <p:txBody>
          <a:bodyPr wrap="square" rtlCol="0">
            <a:spAutoFit/>
          </a:bodyPr>
          <a:lstStyle/>
          <a:p>
            <a:pPr algn="r"/>
            <a:r>
              <a:rPr lang="sv-SE" sz="1400" dirty="0" err="1">
                <a:solidFill>
                  <a:schemeClr val="accent1"/>
                </a:solidFill>
                <a:latin typeface="+mj-lt"/>
                <a:cs typeface="Arial" panose="020B0604020202020204" pitchFamily="34" charset="0"/>
              </a:rPr>
              <a:t>Doctoral</a:t>
            </a:r>
            <a:r>
              <a:rPr lang="sv-SE" sz="1400" dirty="0">
                <a:solidFill>
                  <a:schemeClr val="accent1"/>
                </a:solidFill>
                <a:latin typeface="+mj-lt"/>
                <a:cs typeface="Arial" panose="020B0604020202020204" pitchFamily="34" charset="0"/>
              </a:rPr>
              <a:t> </a:t>
            </a:r>
            <a:r>
              <a:rPr lang="sv-SE" sz="1400" dirty="0" err="1">
                <a:solidFill>
                  <a:schemeClr val="accent1"/>
                </a:solidFill>
                <a:latin typeface="+mj-lt"/>
                <a:cs typeface="Arial" panose="020B0604020202020204" pitchFamily="34" charset="0"/>
              </a:rPr>
              <a:t>Degrees</a:t>
            </a:r>
            <a:r>
              <a:rPr lang="sv-SE" sz="1400" dirty="0">
                <a:solidFill>
                  <a:schemeClr val="accent1"/>
                </a:solidFill>
                <a:latin typeface="+mj-lt"/>
                <a:cs typeface="Arial" panose="020B0604020202020204" pitchFamily="34" charset="0"/>
              </a:rPr>
              <a:t> (PhD)</a:t>
            </a:r>
            <a:endParaRPr lang="sv-SE" sz="1400" dirty="0">
              <a:solidFill>
                <a:schemeClr val="accent1"/>
              </a:solidFill>
              <a:latin typeface="+mj-lt"/>
            </a:endParaRPr>
          </a:p>
          <a:p>
            <a:pPr algn="r"/>
            <a:r>
              <a:rPr lang="sv-SE" sz="4800" dirty="0">
                <a:solidFill>
                  <a:schemeClr val="accent1"/>
                </a:solidFill>
                <a:latin typeface="+mj-lt"/>
              </a:rPr>
              <a:t>329</a:t>
            </a:r>
            <a:r>
              <a:rPr lang="sv-SE" sz="4800" spc="-300" dirty="0">
                <a:solidFill>
                  <a:schemeClr val="accent1"/>
                </a:solidFill>
                <a:latin typeface="+mj-lt"/>
              </a:rPr>
              <a:t> </a:t>
            </a:r>
            <a:r>
              <a:rPr lang="sv-SE" sz="1400" dirty="0">
                <a:solidFill>
                  <a:schemeClr val="accent1"/>
                </a:solidFill>
                <a:latin typeface="+mj-lt"/>
              </a:rPr>
              <a:t>(390)</a:t>
            </a:r>
          </a:p>
          <a:p>
            <a:pPr algn="r"/>
            <a:endParaRPr lang="sv-SE" sz="1000" b="1" dirty="0">
              <a:solidFill>
                <a:srgbClr val="D40963"/>
              </a:solidFill>
              <a:latin typeface="Arial" panose="020B0604020202020204" pitchFamily="34" charset="0"/>
              <a:cs typeface="Arial" panose="020B0604020202020204" pitchFamily="34" charset="0"/>
            </a:endParaRPr>
          </a:p>
        </p:txBody>
      </p:sp>
      <p:grpSp>
        <p:nvGrpSpPr>
          <p:cNvPr id="17" name="Grupp 16">
            <a:extLst>
              <a:ext uri="{FF2B5EF4-FFF2-40B4-BE49-F238E27FC236}">
                <a16:creationId xmlns:a16="http://schemas.microsoft.com/office/drawing/2014/main" id="{285594F4-A0B1-FB5A-5935-71C95C042CBC}"/>
              </a:ext>
              <a:ext uri="{C183D7F6-B498-43B3-948B-1728B52AA6E4}">
                <adec:decorative xmlns:adec="http://schemas.microsoft.com/office/drawing/2017/decorative" val="1"/>
              </a:ext>
            </a:extLst>
          </p:cNvPr>
          <p:cNvGrpSpPr/>
          <p:nvPr/>
        </p:nvGrpSpPr>
        <p:grpSpPr>
          <a:xfrm>
            <a:off x="4242014" y="1603218"/>
            <a:ext cx="659972" cy="659972"/>
            <a:chOff x="5869470" y="685302"/>
            <a:chExt cx="734320" cy="734320"/>
          </a:xfrm>
        </p:grpSpPr>
        <p:sp>
          <p:nvSpPr>
            <p:cNvPr id="18" name="Ellips 17">
              <a:extLst>
                <a:ext uri="{FF2B5EF4-FFF2-40B4-BE49-F238E27FC236}">
                  <a16:creationId xmlns:a16="http://schemas.microsoft.com/office/drawing/2014/main" id="{F42F6BA2-7FFF-38EC-8883-4BCCE48E98A0}"/>
                </a:ext>
              </a:extLst>
            </p:cNvPr>
            <p:cNvSpPr/>
            <p:nvPr/>
          </p:nvSpPr>
          <p:spPr bwMode="auto">
            <a:xfrm>
              <a:off x="5869470" y="685302"/>
              <a:ext cx="734320" cy="734320"/>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400" b="0" i="0" u="none" strike="noStrike" cap="none" normalizeH="0" baseline="0" dirty="0" err="1">
                <a:ln>
                  <a:noFill/>
                </a:ln>
                <a:solidFill>
                  <a:schemeClr val="bg1"/>
                </a:solidFill>
                <a:effectLst/>
                <a:latin typeface="+mn-lt"/>
              </a:endParaRPr>
            </a:p>
          </p:txBody>
        </p:sp>
        <p:grpSp>
          <p:nvGrpSpPr>
            <p:cNvPr id="19" name="Grupp 18">
              <a:extLst>
                <a:ext uri="{FF2B5EF4-FFF2-40B4-BE49-F238E27FC236}">
                  <a16:creationId xmlns:a16="http://schemas.microsoft.com/office/drawing/2014/main" id="{8F3CBCA9-196D-374F-61E7-5F6C02F4D4A3}"/>
                </a:ext>
              </a:extLst>
            </p:cNvPr>
            <p:cNvGrpSpPr/>
            <p:nvPr/>
          </p:nvGrpSpPr>
          <p:grpSpPr>
            <a:xfrm>
              <a:off x="5984911" y="763748"/>
              <a:ext cx="502365" cy="561330"/>
              <a:chOff x="5633601" y="822761"/>
              <a:chExt cx="957614" cy="1070014"/>
            </a:xfrm>
          </p:grpSpPr>
          <p:pic>
            <p:nvPicPr>
              <p:cNvPr id="20" name="Bild 19" descr="Kvinna med hel fyllning">
                <a:extLst>
                  <a:ext uri="{FF2B5EF4-FFF2-40B4-BE49-F238E27FC236}">
                    <a16:creationId xmlns:a16="http://schemas.microsoft.com/office/drawing/2014/main" id="{41AF4CCA-C40A-6AD5-7A6F-51C945F47C2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33601" y="978375"/>
                <a:ext cx="914400" cy="914400"/>
              </a:xfrm>
              <a:prstGeom prst="rect">
                <a:avLst/>
              </a:prstGeom>
            </p:spPr>
          </p:pic>
          <p:pic>
            <p:nvPicPr>
              <p:cNvPr id="21" name="Bild 20" descr="Man med hel fyllning">
                <a:extLst>
                  <a:ext uri="{FF2B5EF4-FFF2-40B4-BE49-F238E27FC236}">
                    <a16:creationId xmlns:a16="http://schemas.microsoft.com/office/drawing/2014/main" id="{5C6FF47F-8815-B36D-D3A0-70210BC23E6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676815" y="822761"/>
                <a:ext cx="914400" cy="914400"/>
              </a:xfrm>
              <a:prstGeom prst="rect">
                <a:avLst/>
              </a:prstGeom>
            </p:spPr>
          </p:pic>
        </p:grpSp>
      </p:grpSp>
      <p:grpSp>
        <p:nvGrpSpPr>
          <p:cNvPr id="22" name="Grupp 21">
            <a:extLst>
              <a:ext uri="{FF2B5EF4-FFF2-40B4-BE49-F238E27FC236}">
                <a16:creationId xmlns:a16="http://schemas.microsoft.com/office/drawing/2014/main" id="{24D100E4-4F31-19D5-1D10-84041BB9FA32}"/>
              </a:ext>
              <a:ext uri="{C183D7F6-B498-43B3-948B-1728B52AA6E4}">
                <adec:decorative xmlns:adec="http://schemas.microsoft.com/office/drawing/2017/decorative" val="1"/>
              </a:ext>
            </a:extLst>
          </p:cNvPr>
          <p:cNvGrpSpPr/>
          <p:nvPr/>
        </p:nvGrpSpPr>
        <p:grpSpPr>
          <a:xfrm>
            <a:off x="4239649" y="2715766"/>
            <a:ext cx="659972" cy="659972"/>
            <a:chOff x="5869470" y="685302"/>
            <a:chExt cx="734320" cy="734320"/>
          </a:xfrm>
        </p:grpSpPr>
        <p:sp>
          <p:nvSpPr>
            <p:cNvPr id="26" name="Ellips 25">
              <a:extLst>
                <a:ext uri="{FF2B5EF4-FFF2-40B4-BE49-F238E27FC236}">
                  <a16:creationId xmlns:a16="http://schemas.microsoft.com/office/drawing/2014/main" id="{1C81E6B2-C074-5183-9725-5DDCBAEDDA81}"/>
                </a:ext>
              </a:extLst>
            </p:cNvPr>
            <p:cNvSpPr/>
            <p:nvPr/>
          </p:nvSpPr>
          <p:spPr bwMode="auto">
            <a:xfrm>
              <a:off x="5869470" y="685302"/>
              <a:ext cx="734320" cy="734320"/>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400" b="0" i="0" u="none" strike="noStrike" cap="none" normalizeH="0" baseline="0" dirty="0" err="1">
                <a:ln>
                  <a:noFill/>
                </a:ln>
                <a:solidFill>
                  <a:schemeClr val="bg1"/>
                </a:solidFill>
                <a:effectLst/>
                <a:latin typeface="+mn-lt"/>
              </a:endParaRPr>
            </a:p>
          </p:txBody>
        </p:sp>
        <p:grpSp>
          <p:nvGrpSpPr>
            <p:cNvPr id="27" name="Grupp 26">
              <a:extLst>
                <a:ext uri="{FF2B5EF4-FFF2-40B4-BE49-F238E27FC236}">
                  <a16:creationId xmlns:a16="http://schemas.microsoft.com/office/drawing/2014/main" id="{09047317-D0AD-C97A-A156-174AFDF9C080}"/>
                </a:ext>
              </a:extLst>
            </p:cNvPr>
            <p:cNvGrpSpPr/>
            <p:nvPr/>
          </p:nvGrpSpPr>
          <p:grpSpPr>
            <a:xfrm>
              <a:off x="5984911" y="763748"/>
              <a:ext cx="502365" cy="561330"/>
              <a:chOff x="5633601" y="822761"/>
              <a:chExt cx="957614" cy="1070014"/>
            </a:xfrm>
          </p:grpSpPr>
          <p:pic>
            <p:nvPicPr>
              <p:cNvPr id="28" name="Bild 27" descr="Kvinna med hel fyllning">
                <a:extLst>
                  <a:ext uri="{FF2B5EF4-FFF2-40B4-BE49-F238E27FC236}">
                    <a16:creationId xmlns:a16="http://schemas.microsoft.com/office/drawing/2014/main" id="{D6A95941-5273-0D12-C2F2-FCB3892054A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33601" y="978375"/>
                <a:ext cx="914400" cy="914400"/>
              </a:xfrm>
              <a:prstGeom prst="rect">
                <a:avLst/>
              </a:prstGeom>
            </p:spPr>
          </p:pic>
          <p:pic>
            <p:nvPicPr>
              <p:cNvPr id="29" name="Bild 28" descr="Man med hel fyllning">
                <a:extLst>
                  <a:ext uri="{FF2B5EF4-FFF2-40B4-BE49-F238E27FC236}">
                    <a16:creationId xmlns:a16="http://schemas.microsoft.com/office/drawing/2014/main" id="{C2CEA627-9C3A-DC2A-4B84-DF7ECC58D5D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676815" y="822761"/>
                <a:ext cx="914400" cy="914400"/>
              </a:xfrm>
              <a:prstGeom prst="rect">
                <a:avLst/>
              </a:prstGeom>
            </p:spPr>
          </p:pic>
        </p:grpSp>
      </p:grpSp>
      <p:sp>
        <p:nvSpPr>
          <p:cNvPr id="36" name="Platshållare för sidfot 5">
            <a:extLst>
              <a:ext uri="{FF2B5EF4-FFF2-40B4-BE49-F238E27FC236}">
                <a16:creationId xmlns:a16="http://schemas.microsoft.com/office/drawing/2014/main" id="{334AC483-96DA-E232-E451-1582CCDCA642}"/>
              </a:ext>
              <a:ext uri="{C183D7F6-B498-43B3-948B-1728B52AA6E4}">
                <adec:decorative xmlns:adec="http://schemas.microsoft.com/office/drawing/2017/decorative" val="1"/>
              </a:ext>
            </a:extLst>
          </p:cNvPr>
          <p:cNvSpPr>
            <a:spLocks noGrp="1"/>
          </p:cNvSpPr>
          <p:nvPr>
            <p:ph type="ftr" sz="quarter" idx="3"/>
          </p:nvPr>
        </p:nvSpPr>
        <p:spPr>
          <a:xfrm>
            <a:off x="255983" y="4790351"/>
            <a:ext cx="3235897" cy="171450"/>
          </a:xfrm>
        </p:spPr>
        <p:txBody>
          <a:bodyPr anchor="t"/>
          <a:lstStyle/>
          <a:p>
            <a:r>
              <a:rPr lang="sv-SE" dirty="0"/>
              <a:t>Karolinska Institutet – a </a:t>
            </a:r>
            <a:r>
              <a:rPr lang="sv-SE" dirty="0" err="1"/>
              <a:t>medical</a:t>
            </a:r>
            <a:r>
              <a:rPr lang="sv-SE" dirty="0"/>
              <a:t> </a:t>
            </a:r>
            <a:r>
              <a:rPr lang="sv-SE" dirty="0" err="1"/>
              <a:t>university</a:t>
            </a:r>
            <a:endParaRPr lang="sv-SE" dirty="0"/>
          </a:p>
        </p:txBody>
      </p:sp>
      <p:sp>
        <p:nvSpPr>
          <p:cNvPr id="45" name="Platshållare för datum 1">
            <a:extLst>
              <a:ext uri="{FF2B5EF4-FFF2-40B4-BE49-F238E27FC236}">
                <a16:creationId xmlns:a16="http://schemas.microsoft.com/office/drawing/2014/main" id="{ACA8479A-1AA3-4BC9-BEF8-260D849A823D}"/>
              </a:ext>
              <a:ext uri="{C183D7F6-B498-43B3-948B-1728B52AA6E4}">
                <adec:decorative xmlns:adec="http://schemas.microsoft.com/office/drawing/2017/decorative" val="1"/>
              </a:ext>
            </a:extLst>
          </p:cNvPr>
          <p:cNvSpPr>
            <a:spLocks noGrp="1"/>
          </p:cNvSpPr>
          <p:nvPr>
            <p:ph type="dt" sz="half" idx="10"/>
          </p:nvPr>
        </p:nvSpPr>
        <p:spPr/>
        <p:txBody>
          <a:bodyPr/>
          <a:lstStyle/>
          <a:p>
            <a:fld id="{36565684-E7E3-4FFE-89FD-C517DFAF7807}" type="datetime4">
              <a:rPr lang="en-GB"/>
              <a:pPr/>
              <a:t>27 February 2024</a:t>
            </a:fld>
            <a:endParaRPr lang="sv-SE" dirty="0"/>
          </a:p>
        </p:txBody>
      </p:sp>
      <p:sp>
        <p:nvSpPr>
          <p:cNvPr id="4" name="Platshållare för bildnummer 3">
            <a:extLst>
              <a:ext uri="{FF2B5EF4-FFF2-40B4-BE49-F238E27FC236}">
                <a16:creationId xmlns:a16="http://schemas.microsoft.com/office/drawing/2014/main" id="{EB1F7B37-A9E5-47E7-8D4B-EBE16D957FC5}"/>
              </a:ext>
              <a:ext uri="{C183D7F6-B498-43B3-948B-1728B52AA6E4}">
                <adec:decorative xmlns:adec="http://schemas.microsoft.com/office/drawing/2017/decorative" val="1"/>
              </a:ext>
            </a:extLst>
          </p:cNvPr>
          <p:cNvSpPr>
            <a:spLocks noGrp="1"/>
          </p:cNvSpPr>
          <p:nvPr>
            <p:ph type="sldNum" sz="quarter" idx="12"/>
          </p:nvPr>
        </p:nvSpPr>
        <p:spPr/>
        <p:txBody>
          <a:bodyPr/>
          <a:lstStyle/>
          <a:p>
            <a:fld id="{15859C56-CB7E-413F-8971-4226A1EF6823}" type="slidenum">
              <a:rPr lang="sv-SE" smtClean="0"/>
              <a:pPr/>
              <a:t>2</a:t>
            </a:fld>
            <a:endParaRPr lang="sv-SE"/>
          </a:p>
        </p:txBody>
      </p:sp>
    </p:spTree>
    <p:extLst>
      <p:ext uri="{BB962C8B-B14F-4D97-AF65-F5344CB8AC3E}">
        <p14:creationId xmlns:p14="http://schemas.microsoft.com/office/powerpoint/2010/main" val="2567985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B4B095-0367-5B5E-0CA3-FE7BC7F4929F}"/>
              </a:ext>
            </a:extLst>
          </p:cNvPr>
          <p:cNvSpPr>
            <a:spLocks noGrp="1"/>
          </p:cNvSpPr>
          <p:nvPr>
            <p:ph type="title"/>
          </p:nvPr>
        </p:nvSpPr>
        <p:spPr/>
        <p:txBody>
          <a:bodyPr/>
          <a:lstStyle/>
          <a:p>
            <a:r>
              <a:rPr lang="sv-SE" dirty="0"/>
              <a:t>KI in </a:t>
            </a:r>
            <a:r>
              <a:rPr lang="sv-SE" dirty="0" err="1"/>
              <a:t>numbers</a:t>
            </a:r>
            <a:r>
              <a:rPr lang="sv-SE" dirty="0"/>
              <a:t> </a:t>
            </a:r>
            <a:r>
              <a:rPr lang="sv-SE" dirty="0" err="1"/>
              <a:t>cont</a:t>
            </a:r>
            <a:r>
              <a:rPr lang="sv-SE" dirty="0"/>
              <a:t>.</a:t>
            </a:r>
          </a:p>
        </p:txBody>
      </p:sp>
      <p:sp>
        <p:nvSpPr>
          <p:cNvPr id="8" name="textruta 7">
            <a:extLst>
              <a:ext uri="{FF2B5EF4-FFF2-40B4-BE49-F238E27FC236}">
                <a16:creationId xmlns:a16="http://schemas.microsoft.com/office/drawing/2014/main" id="{DA21127E-C6A8-2F9D-C502-D33ABC137401}"/>
              </a:ext>
            </a:extLst>
          </p:cNvPr>
          <p:cNvSpPr txBox="1"/>
          <p:nvPr/>
        </p:nvSpPr>
        <p:spPr>
          <a:xfrm>
            <a:off x="485535" y="1420033"/>
            <a:ext cx="2732510" cy="1046440"/>
          </a:xfrm>
          <a:prstGeom prst="rect">
            <a:avLst/>
          </a:prstGeom>
          <a:noFill/>
        </p:spPr>
        <p:txBody>
          <a:bodyPr wrap="square" rtlCol="0">
            <a:spAutoFit/>
          </a:bodyPr>
          <a:lstStyle/>
          <a:p>
            <a:r>
              <a:rPr lang="sv-SE" sz="1400" dirty="0">
                <a:solidFill>
                  <a:schemeClr val="accent1"/>
                </a:solidFill>
                <a:latin typeface="+mj-lt"/>
                <a:cs typeface="Arial" panose="020B0604020202020204" pitchFamily="34" charset="0"/>
              </a:rPr>
              <a:t>Professors</a:t>
            </a:r>
            <a:endParaRPr lang="sv-SE" sz="1400" dirty="0">
              <a:solidFill>
                <a:schemeClr val="accent1"/>
              </a:solidFill>
              <a:latin typeface="+mj-lt"/>
            </a:endParaRPr>
          </a:p>
          <a:p>
            <a:r>
              <a:rPr lang="sv-SE" sz="4800" dirty="0">
                <a:solidFill>
                  <a:schemeClr val="accent1"/>
                </a:solidFill>
                <a:latin typeface="+mj-lt"/>
              </a:rPr>
              <a:t>341</a:t>
            </a:r>
            <a:r>
              <a:rPr lang="sv-SE" sz="4800" spc="-300" dirty="0">
                <a:solidFill>
                  <a:schemeClr val="accent1"/>
                </a:solidFill>
                <a:latin typeface="+mj-lt"/>
              </a:rPr>
              <a:t> </a:t>
            </a:r>
            <a:r>
              <a:rPr lang="sv-SE" sz="1400" dirty="0">
                <a:solidFill>
                  <a:schemeClr val="accent1"/>
                </a:solidFill>
                <a:latin typeface="+mj-lt"/>
              </a:rPr>
              <a:t>(340) </a:t>
            </a:r>
            <a:endParaRPr lang="sv-SE" sz="4800" dirty="0">
              <a:solidFill>
                <a:schemeClr val="accent1"/>
              </a:solidFill>
              <a:latin typeface="+mj-lt"/>
            </a:endParaRPr>
          </a:p>
        </p:txBody>
      </p:sp>
      <p:sp>
        <p:nvSpPr>
          <p:cNvPr id="9" name="textruta 8">
            <a:extLst>
              <a:ext uri="{FF2B5EF4-FFF2-40B4-BE49-F238E27FC236}">
                <a16:creationId xmlns:a16="http://schemas.microsoft.com/office/drawing/2014/main" id="{3C7AEB1E-2AC0-168A-EBC9-4045CA0D71A0}"/>
              </a:ext>
            </a:extLst>
          </p:cNvPr>
          <p:cNvSpPr txBox="1"/>
          <p:nvPr/>
        </p:nvSpPr>
        <p:spPr>
          <a:xfrm>
            <a:off x="3491880" y="1640504"/>
            <a:ext cx="1010477" cy="707886"/>
          </a:xfrm>
          <a:prstGeom prst="rect">
            <a:avLst/>
          </a:prstGeom>
          <a:noFill/>
        </p:spPr>
        <p:txBody>
          <a:bodyPr wrap="square" rtlCol="0">
            <a:spAutoFit/>
          </a:bodyPr>
          <a:lstStyle/>
          <a:p>
            <a:r>
              <a:rPr lang="sv-SE" sz="2000" dirty="0">
                <a:latin typeface="+mj-lt"/>
              </a:rPr>
              <a:t>33 %</a:t>
            </a:r>
          </a:p>
          <a:p>
            <a:r>
              <a:rPr lang="sv-SE" sz="1000" dirty="0" err="1">
                <a:latin typeface="+mj-lt"/>
              </a:rPr>
              <a:t>Women</a:t>
            </a:r>
            <a:endParaRPr lang="sv-SE" sz="1000" dirty="0">
              <a:latin typeface="+mj-lt"/>
            </a:endParaRPr>
          </a:p>
          <a:p>
            <a:endParaRPr lang="sv-SE" sz="1000" b="1" dirty="0">
              <a:latin typeface="Arial" panose="020B0604020202020204" pitchFamily="34" charset="0"/>
              <a:cs typeface="Arial" panose="020B0604020202020204" pitchFamily="34" charset="0"/>
            </a:endParaRPr>
          </a:p>
        </p:txBody>
      </p:sp>
      <p:sp>
        <p:nvSpPr>
          <p:cNvPr id="10" name="textruta 9">
            <a:extLst>
              <a:ext uri="{FF2B5EF4-FFF2-40B4-BE49-F238E27FC236}">
                <a16:creationId xmlns:a16="http://schemas.microsoft.com/office/drawing/2014/main" id="{AF207AC5-BD8B-D42C-83A9-AB907A5EDD9E}"/>
              </a:ext>
            </a:extLst>
          </p:cNvPr>
          <p:cNvSpPr txBox="1"/>
          <p:nvPr/>
        </p:nvSpPr>
        <p:spPr>
          <a:xfrm>
            <a:off x="4644008" y="1640504"/>
            <a:ext cx="1010477" cy="707886"/>
          </a:xfrm>
          <a:prstGeom prst="rect">
            <a:avLst/>
          </a:prstGeom>
          <a:noFill/>
        </p:spPr>
        <p:txBody>
          <a:bodyPr wrap="square" rtlCol="0">
            <a:spAutoFit/>
          </a:bodyPr>
          <a:lstStyle/>
          <a:p>
            <a:pPr algn="r"/>
            <a:r>
              <a:rPr lang="sv-SE" sz="2000" dirty="0">
                <a:latin typeface="+mj-lt"/>
              </a:rPr>
              <a:t>67 %</a:t>
            </a:r>
          </a:p>
          <a:p>
            <a:pPr algn="r"/>
            <a:r>
              <a:rPr lang="sv-SE" sz="1000" dirty="0">
                <a:latin typeface="+mj-lt"/>
              </a:rPr>
              <a:t>Men</a:t>
            </a:r>
          </a:p>
          <a:p>
            <a:endParaRPr lang="sv-SE" sz="1000" b="1" dirty="0">
              <a:latin typeface="+mj-lt"/>
              <a:cs typeface="Arial" panose="020B0604020202020204" pitchFamily="34" charset="0"/>
            </a:endParaRPr>
          </a:p>
        </p:txBody>
      </p:sp>
      <p:grpSp>
        <p:nvGrpSpPr>
          <p:cNvPr id="16" name="Grupp 15" descr="External research grants 4,8 SEK billion">
            <a:extLst>
              <a:ext uri="{FF2B5EF4-FFF2-40B4-BE49-F238E27FC236}">
                <a16:creationId xmlns:a16="http://schemas.microsoft.com/office/drawing/2014/main" id="{7F0ECDEF-7AE2-6AE2-3841-13D3D0BE1636}"/>
              </a:ext>
            </a:extLst>
          </p:cNvPr>
          <p:cNvGrpSpPr/>
          <p:nvPr/>
        </p:nvGrpSpPr>
        <p:grpSpPr>
          <a:xfrm>
            <a:off x="5868145" y="1419622"/>
            <a:ext cx="3744415" cy="1046440"/>
            <a:chOff x="5571974" y="3690198"/>
            <a:chExt cx="3916418" cy="1046440"/>
          </a:xfrm>
        </p:grpSpPr>
        <p:sp>
          <p:nvSpPr>
            <p:cNvPr id="17" name="textruta 16">
              <a:extLst>
                <a:ext uri="{FF2B5EF4-FFF2-40B4-BE49-F238E27FC236}">
                  <a16:creationId xmlns:a16="http://schemas.microsoft.com/office/drawing/2014/main" id="{C4324F5C-BA54-07DC-A260-3DE46F6341DF}"/>
                </a:ext>
                <a:ext uri="{C183D7F6-B498-43B3-948B-1728B52AA6E4}">
                  <adec:decorative xmlns:adec="http://schemas.microsoft.com/office/drawing/2017/decorative" val="0"/>
                </a:ext>
              </a:extLst>
            </p:cNvPr>
            <p:cNvSpPr txBox="1"/>
            <p:nvPr/>
          </p:nvSpPr>
          <p:spPr>
            <a:xfrm>
              <a:off x="5571974" y="3690198"/>
              <a:ext cx="2924383" cy="1046440"/>
            </a:xfrm>
            <a:prstGeom prst="rect">
              <a:avLst/>
            </a:prstGeom>
            <a:noFill/>
          </p:spPr>
          <p:txBody>
            <a:bodyPr wrap="square" rIns="72000" rtlCol="0">
              <a:spAutoFit/>
            </a:bodyPr>
            <a:lstStyle/>
            <a:p>
              <a:pPr algn="r"/>
              <a:r>
                <a:rPr lang="sv-SE" sz="1400" dirty="0" err="1">
                  <a:solidFill>
                    <a:schemeClr val="accent1"/>
                  </a:solidFill>
                  <a:latin typeface="+mj-lt"/>
                  <a:cs typeface="Arial" panose="020B0604020202020204" pitchFamily="34" charset="0"/>
                </a:rPr>
                <a:t>External</a:t>
              </a:r>
              <a:r>
                <a:rPr lang="sv-SE" sz="1400" dirty="0">
                  <a:solidFill>
                    <a:schemeClr val="accent1"/>
                  </a:solidFill>
                  <a:latin typeface="+mj-lt"/>
                  <a:cs typeface="Arial" panose="020B0604020202020204" pitchFamily="34" charset="0"/>
                </a:rPr>
                <a:t> research grants</a:t>
              </a:r>
              <a:endParaRPr lang="sv-SE" sz="1400" dirty="0">
                <a:solidFill>
                  <a:schemeClr val="accent1"/>
                </a:solidFill>
                <a:latin typeface="+mj-lt"/>
              </a:endParaRPr>
            </a:p>
            <a:p>
              <a:pPr>
                <a:tabLst>
                  <a:tab pos="715963" algn="l"/>
                </a:tabLst>
              </a:pPr>
              <a:r>
                <a:rPr lang="sv-SE" sz="4800" dirty="0">
                  <a:solidFill>
                    <a:srgbClr val="D40963"/>
                  </a:solidFill>
                  <a:latin typeface="Arial Black" panose="020B0A04020102020204" pitchFamily="34" charset="0"/>
                </a:rPr>
                <a:t>     </a:t>
              </a:r>
              <a:r>
                <a:rPr lang="sv-SE" sz="4800" dirty="0">
                  <a:solidFill>
                    <a:schemeClr val="accent1"/>
                  </a:solidFill>
                  <a:latin typeface="+mj-lt"/>
                </a:rPr>
                <a:t>4,8</a:t>
              </a:r>
              <a:endParaRPr lang="sv-SE" sz="1000" b="1" dirty="0">
                <a:solidFill>
                  <a:srgbClr val="D40963"/>
                </a:solidFill>
                <a:latin typeface="Arial" panose="020B0604020202020204" pitchFamily="34" charset="0"/>
                <a:cs typeface="Arial" panose="020B0604020202020204" pitchFamily="34" charset="0"/>
              </a:endParaRPr>
            </a:p>
          </p:txBody>
        </p:sp>
        <p:sp>
          <p:nvSpPr>
            <p:cNvPr id="18" name="Rektangel 17">
              <a:extLst>
                <a:ext uri="{FF2B5EF4-FFF2-40B4-BE49-F238E27FC236}">
                  <a16:creationId xmlns:a16="http://schemas.microsoft.com/office/drawing/2014/main" id="{50786415-E479-85D7-6F2E-13DEBBE368B9}"/>
                </a:ext>
                <a:ext uri="{C183D7F6-B498-43B3-948B-1728B52AA6E4}">
                  <adec:decorative xmlns:adec="http://schemas.microsoft.com/office/drawing/2017/decorative" val="1"/>
                </a:ext>
              </a:extLst>
            </p:cNvPr>
            <p:cNvSpPr/>
            <p:nvPr/>
          </p:nvSpPr>
          <p:spPr>
            <a:xfrm>
              <a:off x="7679974" y="3978230"/>
              <a:ext cx="1808418" cy="646331"/>
            </a:xfrm>
            <a:prstGeom prst="rect">
              <a:avLst/>
            </a:prstGeom>
          </p:spPr>
          <p:txBody>
            <a:bodyPr wrap="square">
              <a:spAutoFit/>
            </a:bodyPr>
            <a:lstStyle/>
            <a:p>
              <a:r>
                <a:rPr lang="sv-SE" sz="1800" dirty="0">
                  <a:solidFill>
                    <a:schemeClr val="accent1"/>
                  </a:solidFill>
                  <a:latin typeface="+mj-lt"/>
                </a:rPr>
                <a:t>SEK </a:t>
              </a:r>
              <a:br>
                <a:rPr lang="sv-SE" sz="1800" dirty="0">
                  <a:solidFill>
                    <a:schemeClr val="accent1"/>
                  </a:solidFill>
                  <a:latin typeface="+mj-lt"/>
                </a:rPr>
              </a:br>
              <a:r>
                <a:rPr lang="sv-SE" sz="1800" dirty="0">
                  <a:solidFill>
                    <a:schemeClr val="accent1"/>
                  </a:solidFill>
                  <a:latin typeface="+mj-lt"/>
                </a:rPr>
                <a:t>billion</a:t>
              </a:r>
              <a:endParaRPr lang="sv-SE" sz="2200" dirty="0">
                <a:solidFill>
                  <a:schemeClr val="accent1"/>
                </a:solidFill>
                <a:latin typeface="+mj-lt"/>
              </a:endParaRPr>
            </a:p>
          </p:txBody>
        </p:sp>
      </p:grpSp>
      <p:sp>
        <p:nvSpPr>
          <p:cNvPr id="11" name="Rektangel 10">
            <a:extLst>
              <a:ext uri="{FF2B5EF4-FFF2-40B4-BE49-F238E27FC236}">
                <a16:creationId xmlns:a16="http://schemas.microsoft.com/office/drawing/2014/main" id="{704124E9-14AB-773B-8155-4A15A7F3EABA}"/>
              </a:ext>
              <a:ext uri="{C183D7F6-B498-43B3-948B-1728B52AA6E4}">
                <adec:decorative xmlns:adec="http://schemas.microsoft.com/office/drawing/2017/decorative" val="1"/>
              </a:ext>
            </a:extLst>
          </p:cNvPr>
          <p:cNvSpPr/>
          <p:nvPr/>
        </p:nvSpPr>
        <p:spPr bwMode="auto">
          <a:xfrm>
            <a:off x="354013" y="2469262"/>
            <a:ext cx="8424227" cy="1140270"/>
          </a:xfrm>
          <a:prstGeom prst="rect">
            <a:avLst/>
          </a:prstGeom>
          <a:solidFill>
            <a:schemeClr val="accent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bg1">
                  <a:lumMod val="95000"/>
                </a:schemeClr>
              </a:solidFill>
              <a:effectLst/>
              <a:latin typeface="Times"/>
            </a:endParaRPr>
          </a:p>
        </p:txBody>
      </p:sp>
      <p:sp>
        <p:nvSpPr>
          <p:cNvPr id="12" name="textruta 11">
            <a:extLst>
              <a:ext uri="{FF2B5EF4-FFF2-40B4-BE49-F238E27FC236}">
                <a16:creationId xmlns:a16="http://schemas.microsoft.com/office/drawing/2014/main" id="{E063D2C2-248F-EBF0-E8F7-F943A2F8C2C5}"/>
              </a:ext>
            </a:extLst>
          </p:cNvPr>
          <p:cNvSpPr txBox="1"/>
          <p:nvPr/>
        </p:nvSpPr>
        <p:spPr>
          <a:xfrm>
            <a:off x="475703" y="2583365"/>
            <a:ext cx="2732510" cy="1200329"/>
          </a:xfrm>
          <a:prstGeom prst="rect">
            <a:avLst/>
          </a:prstGeom>
          <a:noFill/>
        </p:spPr>
        <p:txBody>
          <a:bodyPr wrap="square" rtlCol="0">
            <a:spAutoFit/>
          </a:bodyPr>
          <a:lstStyle/>
          <a:p>
            <a:r>
              <a:rPr lang="sv-SE" sz="1400" dirty="0" err="1">
                <a:solidFill>
                  <a:schemeClr val="accent1"/>
                </a:solidFill>
                <a:latin typeface="+mj-lt"/>
                <a:cs typeface="Arial" panose="020B0604020202020204" pitchFamily="34" charset="0"/>
              </a:rPr>
              <a:t>Employees</a:t>
            </a:r>
            <a:endParaRPr lang="sv-SE" sz="1400" dirty="0">
              <a:solidFill>
                <a:schemeClr val="accent1"/>
              </a:solidFill>
              <a:latin typeface="+mj-lt"/>
            </a:endParaRPr>
          </a:p>
          <a:p>
            <a:r>
              <a:rPr lang="sv-SE" sz="4800" dirty="0">
                <a:solidFill>
                  <a:schemeClr val="accent1"/>
                </a:solidFill>
                <a:latin typeface="+mj-lt"/>
              </a:rPr>
              <a:t>4,986 </a:t>
            </a:r>
            <a:r>
              <a:rPr lang="sv-SE" sz="1400" dirty="0">
                <a:solidFill>
                  <a:schemeClr val="accent1"/>
                </a:solidFill>
                <a:latin typeface="+mj-lt"/>
              </a:rPr>
              <a:t>(4,867)</a:t>
            </a:r>
          </a:p>
          <a:p>
            <a:endParaRPr lang="sv-SE" sz="1000" b="1" dirty="0">
              <a:solidFill>
                <a:schemeClr val="accent1"/>
              </a:solidFill>
              <a:latin typeface="Arial" panose="020B0604020202020204" pitchFamily="34" charset="0"/>
              <a:cs typeface="Arial" panose="020B0604020202020204" pitchFamily="34" charset="0"/>
            </a:endParaRPr>
          </a:p>
        </p:txBody>
      </p:sp>
      <p:sp>
        <p:nvSpPr>
          <p:cNvPr id="13" name="textruta 12">
            <a:extLst>
              <a:ext uri="{FF2B5EF4-FFF2-40B4-BE49-F238E27FC236}">
                <a16:creationId xmlns:a16="http://schemas.microsoft.com/office/drawing/2014/main" id="{73A5356D-8551-B002-A867-2DDAB1781E17}"/>
              </a:ext>
            </a:extLst>
          </p:cNvPr>
          <p:cNvSpPr txBox="1"/>
          <p:nvPr/>
        </p:nvSpPr>
        <p:spPr>
          <a:xfrm>
            <a:off x="3491880" y="2786034"/>
            <a:ext cx="1010477" cy="707886"/>
          </a:xfrm>
          <a:prstGeom prst="rect">
            <a:avLst/>
          </a:prstGeom>
          <a:noFill/>
        </p:spPr>
        <p:txBody>
          <a:bodyPr wrap="square" rtlCol="0">
            <a:spAutoFit/>
          </a:bodyPr>
          <a:lstStyle/>
          <a:p>
            <a:r>
              <a:rPr lang="sv-SE" sz="2000" dirty="0">
                <a:latin typeface="+mj-lt"/>
              </a:rPr>
              <a:t>62 %</a:t>
            </a:r>
          </a:p>
          <a:p>
            <a:r>
              <a:rPr lang="sv-SE" sz="1000" dirty="0" err="1">
                <a:latin typeface="+mj-lt"/>
              </a:rPr>
              <a:t>Women</a:t>
            </a:r>
            <a:endParaRPr lang="sv-SE" sz="1000" dirty="0">
              <a:latin typeface="+mj-lt"/>
            </a:endParaRPr>
          </a:p>
          <a:p>
            <a:endParaRPr lang="sv-SE" sz="1000" b="1" dirty="0">
              <a:latin typeface="+mj-lt"/>
              <a:cs typeface="Arial" panose="020B0604020202020204" pitchFamily="34" charset="0"/>
            </a:endParaRPr>
          </a:p>
        </p:txBody>
      </p:sp>
      <p:sp>
        <p:nvSpPr>
          <p:cNvPr id="14" name="textruta 13">
            <a:extLst>
              <a:ext uri="{FF2B5EF4-FFF2-40B4-BE49-F238E27FC236}">
                <a16:creationId xmlns:a16="http://schemas.microsoft.com/office/drawing/2014/main" id="{F1C7B707-2C6A-C4CA-F751-CBF8DBA371DD}"/>
              </a:ext>
            </a:extLst>
          </p:cNvPr>
          <p:cNvSpPr txBox="1"/>
          <p:nvPr/>
        </p:nvSpPr>
        <p:spPr>
          <a:xfrm>
            <a:off x="4641643" y="2792327"/>
            <a:ext cx="1010477" cy="707886"/>
          </a:xfrm>
          <a:prstGeom prst="rect">
            <a:avLst/>
          </a:prstGeom>
          <a:noFill/>
        </p:spPr>
        <p:txBody>
          <a:bodyPr wrap="square" rtlCol="0">
            <a:spAutoFit/>
          </a:bodyPr>
          <a:lstStyle/>
          <a:p>
            <a:pPr algn="r"/>
            <a:r>
              <a:rPr lang="sv-SE" sz="2000" dirty="0">
                <a:latin typeface="+mj-lt"/>
              </a:rPr>
              <a:t>38 %</a:t>
            </a:r>
          </a:p>
          <a:p>
            <a:pPr algn="r"/>
            <a:r>
              <a:rPr lang="sv-SE" sz="1000" dirty="0">
                <a:latin typeface="+mj-lt"/>
              </a:rPr>
              <a:t>Men</a:t>
            </a:r>
          </a:p>
          <a:p>
            <a:endParaRPr lang="sv-SE" sz="1000" b="1" dirty="0">
              <a:latin typeface="+mj-lt"/>
              <a:cs typeface="Arial" panose="020B0604020202020204" pitchFamily="34" charset="0"/>
            </a:endParaRPr>
          </a:p>
        </p:txBody>
      </p:sp>
      <p:sp>
        <p:nvSpPr>
          <p:cNvPr id="15" name="textruta 14">
            <a:extLst>
              <a:ext uri="{FF2B5EF4-FFF2-40B4-BE49-F238E27FC236}">
                <a16:creationId xmlns:a16="http://schemas.microsoft.com/office/drawing/2014/main" id="{286954C5-1204-56D3-5641-4DB9F0C2DCF7}"/>
              </a:ext>
            </a:extLst>
          </p:cNvPr>
          <p:cNvSpPr txBox="1"/>
          <p:nvPr/>
        </p:nvSpPr>
        <p:spPr>
          <a:xfrm>
            <a:off x="5523961" y="2639297"/>
            <a:ext cx="3148701" cy="995081"/>
          </a:xfrm>
          <a:prstGeom prst="rect">
            <a:avLst/>
          </a:prstGeom>
          <a:noFill/>
        </p:spPr>
        <p:txBody>
          <a:bodyPr wrap="square" rtlCol="0">
            <a:spAutoFit/>
          </a:bodyPr>
          <a:lstStyle/>
          <a:p>
            <a:pPr algn="r">
              <a:lnSpc>
                <a:spcPts val="3500"/>
              </a:lnSpc>
            </a:pPr>
            <a:r>
              <a:rPr lang="sv-SE" sz="4800" dirty="0">
                <a:solidFill>
                  <a:schemeClr val="accent1"/>
                </a:solidFill>
                <a:latin typeface="+mj-lt"/>
                <a:cs typeface="Arial" panose="020B0604020202020204" pitchFamily="34" charset="0"/>
              </a:rPr>
              <a:t>833 </a:t>
            </a:r>
            <a:r>
              <a:rPr lang="sv-SE" sz="1400" dirty="0">
                <a:solidFill>
                  <a:schemeClr val="accent1"/>
                </a:solidFill>
                <a:latin typeface="+mj-lt"/>
                <a:cs typeface="Arial" panose="020B0604020202020204" pitchFamily="34" charset="0"/>
              </a:rPr>
              <a:t>(799) </a:t>
            </a:r>
            <a:r>
              <a:rPr lang="sv-SE" sz="1400" dirty="0" err="1">
                <a:solidFill>
                  <a:schemeClr val="accent1"/>
                </a:solidFill>
                <a:latin typeface="+mj-lt"/>
                <a:cs typeface="Arial" panose="020B0604020202020204" pitchFamily="34" charset="0"/>
              </a:rPr>
              <a:t>teachers</a:t>
            </a:r>
            <a:endParaRPr lang="sv-SE" sz="1400" dirty="0">
              <a:solidFill>
                <a:schemeClr val="accent1"/>
              </a:solidFill>
              <a:latin typeface="+mj-lt"/>
              <a:cs typeface="Arial" panose="020B0604020202020204" pitchFamily="34" charset="0"/>
            </a:endParaRPr>
          </a:p>
          <a:p>
            <a:pPr algn="r">
              <a:lnSpc>
                <a:spcPts val="3500"/>
              </a:lnSpc>
            </a:pPr>
            <a:r>
              <a:rPr lang="sv-SE" sz="1400" dirty="0" err="1">
                <a:solidFill>
                  <a:schemeClr val="accent1"/>
                </a:solidFill>
                <a:latin typeface="+mj-lt"/>
                <a:cs typeface="Arial" panose="020B0604020202020204" pitchFamily="34" charset="0"/>
              </a:rPr>
              <a:t>of</a:t>
            </a:r>
            <a:r>
              <a:rPr lang="sv-SE" sz="1400" dirty="0">
                <a:solidFill>
                  <a:schemeClr val="accent1"/>
                </a:solidFill>
                <a:latin typeface="+mj-lt"/>
                <a:cs typeface="Arial" panose="020B0604020202020204" pitchFamily="34" charset="0"/>
              </a:rPr>
              <a:t> </a:t>
            </a:r>
            <a:r>
              <a:rPr lang="sv-SE" sz="1400" dirty="0" err="1">
                <a:solidFill>
                  <a:schemeClr val="accent1"/>
                </a:solidFill>
                <a:latin typeface="+mj-lt"/>
                <a:cs typeface="Arial" panose="020B0604020202020204" pitchFamily="34" charset="0"/>
              </a:rPr>
              <a:t>which</a:t>
            </a:r>
            <a:r>
              <a:rPr lang="sv-SE" sz="1400" dirty="0">
                <a:solidFill>
                  <a:schemeClr val="accent1"/>
                </a:solidFill>
                <a:latin typeface="+mj-lt"/>
                <a:cs typeface="Arial" panose="020B0604020202020204" pitchFamily="34" charset="0"/>
              </a:rPr>
              <a:t> </a:t>
            </a:r>
            <a:r>
              <a:rPr lang="sv-SE" sz="3200" dirty="0">
                <a:solidFill>
                  <a:schemeClr val="accent1"/>
                </a:solidFill>
                <a:latin typeface="+mj-lt"/>
                <a:cs typeface="Arial" panose="020B0604020202020204" pitchFamily="34" charset="0"/>
              </a:rPr>
              <a:t>92</a:t>
            </a:r>
            <a:r>
              <a:rPr lang="sv-SE" sz="3200" spc="-300" dirty="0">
                <a:solidFill>
                  <a:schemeClr val="accent1"/>
                </a:solidFill>
                <a:latin typeface="+mj-lt"/>
                <a:cs typeface="Arial" panose="020B0604020202020204" pitchFamily="34" charset="0"/>
              </a:rPr>
              <a:t> </a:t>
            </a:r>
            <a:r>
              <a:rPr lang="sv-SE" sz="3200" dirty="0">
                <a:solidFill>
                  <a:schemeClr val="accent1"/>
                </a:solidFill>
                <a:latin typeface="+mj-lt"/>
                <a:cs typeface="Arial" panose="020B0604020202020204" pitchFamily="34" charset="0"/>
              </a:rPr>
              <a:t>% </a:t>
            </a:r>
            <a:r>
              <a:rPr lang="sv-SE" sz="1400" dirty="0">
                <a:solidFill>
                  <a:schemeClr val="accent1"/>
                </a:solidFill>
                <a:latin typeface="+mj-lt"/>
                <a:cs typeface="Arial" panose="020B0604020202020204" pitchFamily="34" charset="0"/>
              </a:rPr>
              <a:t>has a PhD</a:t>
            </a:r>
            <a:endParaRPr lang="sv-SE" sz="1400" dirty="0">
              <a:solidFill>
                <a:schemeClr val="accent1"/>
              </a:solidFill>
              <a:latin typeface="+mj-lt"/>
            </a:endParaRPr>
          </a:p>
        </p:txBody>
      </p:sp>
      <p:sp>
        <p:nvSpPr>
          <p:cNvPr id="20" name="Platshållare för sidfot 5">
            <a:extLst>
              <a:ext uri="{FF2B5EF4-FFF2-40B4-BE49-F238E27FC236}">
                <a16:creationId xmlns:a16="http://schemas.microsoft.com/office/drawing/2014/main" id="{76A14613-8CCF-92E0-F4C6-6FC1B2721182}"/>
              </a:ext>
              <a:ext uri="{C183D7F6-B498-43B3-948B-1728B52AA6E4}">
                <adec:decorative xmlns:adec="http://schemas.microsoft.com/office/drawing/2017/decorative" val="1"/>
              </a:ext>
            </a:extLst>
          </p:cNvPr>
          <p:cNvSpPr>
            <a:spLocks noGrp="1"/>
          </p:cNvSpPr>
          <p:nvPr>
            <p:ph type="ftr" sz="quarter" idx="3"/>
          </p:nvPr>
        </p:nvSpPr>
        <p:spPr>
          <a:xfrm>
            <a:off x="255983" y="4790351"/>
            <a:ext cx="2587825" cy="171450"/>
          </a:xfrm>
        </p:spPr>
        <p:txBody>
          <a:bodyPr anchor="t"/>
          <a:lstStyle/>
          <a:p>
            <a:r>
              <a:rPr lang="sv-SE" dirty="0"/>
              <a:t>Karolinska Institutet – a </a:t>
            </a:r>
            <a:r>
              <a:rPr lang="sv-SE" dirty="0" err="1"/>
              <a:t>medical</a:t>
            </a:r>
            <a:r>
              <a:rPr lang="sv-SE" dirty="0"/>
              <a:t> </a:t>
            </a:r>
            <a:r>
              <a:rPr lang="sv-SE" dirty="0" err="1"/>
              <a:t>university</a:t>
            </a:r>
            <a:endParaRPr lang="sv-SE" dirty="0"/>
          </a:p>
        </p:txBody>
      </p:sp>
      <p:sp>
        <p:nvSpPr>
          <p:cNvPr id="30" name="Platshållare för datum 1">
            <a:extLst>
              <a:ext uri="{FF2B5EF4-FFF2-40B4-BE49-F238E27FC236}">
                <a16:creationId xmlns:a16="http://schemas.microsoft.com/office/drawing/2014/main" id="{E84EAD8F-DA21-4DCE-BE94-6E31F1A2B6D3}"/>
              </a:ext>
              <a:ext uri="{C183D7F6-B498-43B3-948B-1728B52AA6E4}">
                <adec:decorative xmlns:adec="http://schemas.microsoft.com/office/drawing/2017/decorative" val="1"/>
              </a:ext>
            </a:extLst>
          </p:cNvPr>
          <p:cNvSpPr>
            <a:spLocks noGrp="1"/>
          </p:cNvSpPr>
          <p:nvPr>
            <p:ph type="dt" sz="half" idx="10"/>
          </p:nvPr>
        </p:nvSpPr>
        <p:spPr/>
        <p:txBody>
          <a:bodyPr/>
          <a:lstStyle/>
          <a:p>
            <a:fld id="{36565684-E7E3-4FFE-89FD-C517DFAF7807}" type="datetime4">
              <a:rPr lang="en-GB"/>
              <a:pPr/>
              <a:t>27 February 2024</a:t>
            </a:fld>
            <a:endParaRPr lang="sv-SE" dirty="0"/>
          </a:p>
        </p:txBody>
      </p:sp>
      <p:sp>
        <p:nvSpPr>
          <p:cNvPr id="4" name="Platshållare för bildnummer 3">
            <a:extLst>
              <a:ext uri="{FF2B5EF4-FFF2-40B4-BE49-F238E27FC236}">
                <a16:creationId xmlns:a16="http://schemas.microsoft.com/office/drawing/2014/main" id="{EB1F7B37-A9E5-47E7-8D4B-EBE16D957FC5}"/>
              </a:ext>
              <a:ext uri="{C183D7F6-B498-43B3-948B-1728B52AA6E4}">
                <adec:decorative xmlns:adec="http://schemas.microsoft.com/office/drawing/2017/decorative" val="1"/>
              </a:ext>
            </a:extLst>
          </p:cNvPr>
          <p:cNvSpPr>
            <a:spLocks noGrp="1"/>
          </p:cNvSpPr>
          <p:nvPr>
            <p:ph type="sldNum" sz="quarter" idx="12"/>
          </p:nvPr>
        </p:nvSpPr>
        <p:spPr/>
        <p:txBody>
          <a:bodyPr/>
          <a:lstStyle/>
          <a:p>
            <a:fld id="{15859C56-CB7E-413F-8971-4226A1EF6823}" type="slidenum">
              <a:rPr lang="sv-SE" smtClean="0"/>
              <a:pPr/>
              <a:t>3</a:t>
            </a:fld>
            <a:endParaRPr lang="sv-SE"/>
          </a:p>
        </p:txBody>
      </p:sp>
      <p:grpSp>
        <p:nvGrpSpPr>
          <p:cNvPr id="23" name="Grupp 22">
            <a:extLst>
              <a:ext uri="{FF2B5EF4-FFF2-40B4-BE49-F238E27FC236}">
                <a16:creationId xmlns:a16="http://schemas.microsoft.com/office/drawing/2014/main" id="{6E1CC8A1-0BB2-AB4F-D300-1E9C88B26046}"/>
              </a:ext>
              <a:ext uri="{C183D7F6-B498-43B3-948B-1728B52AA6E4}">
                <adec:decorative xmlns:adec="http://schemas.microsoft.com/office/drawing/2017/decorative" val="1"/>
              </a:ext>
            </a:extLst>
          </p:cNvPr>
          <p:cNvGrpSpPr/>
          <p:nvPr/>
        </p:nvGrpSpPr>
        <p:grpSpPr>
          <a:xfrm>
            <a:off x="4242014" y="1603218"/>
            <a:ext cx="659972" cy="659972"/>
            <a:chOff x="5869470" y="685302"/>
            <a:chExt cx="734320" cy="734320"/>
          </a:xfrm>
        </p:grpSpPr>
        <p:sp>
          <p:nvSpPr>
            <p:cNvPr id="24" name="Ellips 23">
              <a:extLst>
                <a:ext uri="{FF2B5EF4-FFF2-40B4-BE49-F238E27FC236}">
                  <a16:creationId xmlns:a16="http://schemas.microsoft.com/office/drawing/2014/main" id="{3D7BCD54-07A8-D59C-C1F1-698F05E5D8C6}"/>
                </a:ext>
              </a:extLst>
            </p:cNvPr>
            <p:cNvSpPr/>
            <p:nvPr/>
          </p:nvSpPr>
          <p:spPr bwMode="auto">
            <a:xfrm>
              <a:off x="5869470" y="685302"/>
              <a:ext cx="734320" cy="734320"/>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400" b="0" i="0" u="none" strike="noStrike" cap="none" normalizeH="0" baseline="0" dirty="0" err="1">
                <a:ln>
                  <a:noFill/>
                </a:ln>
                <a:solidFill>
                  <a:schemeClr val="bg1"/>
                </a:solidFill>
                <a:effectLst/>
                <a:latin typeface="+mn-lt"/>
              </a:endParaRPr>
            </a:p>
          </p:txBody>
        </p:sp>
        <p:grpSp>
          <p:nvGrpSpPr>
            <p:cNvPr id="25" name="Grupp 24">
              <a:extLst>
                <a:ext uri="{FF2B5EF4-FFF2-40B4-BE49-F238E27FC236}">
                  <a16:creationId xmlns:a16="http://schemas.microsoft.com/office/drawing/2014/main" id="{0541598E-5BEF-440D-FB3E-EB597477FC3F}"/>
                </a:ext>
              </a:extLst>
            </p:cNvPr>
            <p:cNvGrpSpPr/>
            <p:nvPr/>
          </p:nvGrpSpPr>
          <p:grpSpPr>
            <a:xfrm>
              <a:off x="5984911" y="763748"/>
              <a:ext cx="502365" cy="561330"/>
              <a:chOff x="5633601" y="822761"/>
              <a:chExt cx="957614" cy="1070014"/>
            </a:xfrm>
          </p:grpSpPr>
          <p:pic>
            <p:nvPicPr>
              <p:cNvPr id="26" name="Bild 25" descr="Kvinna med hel fyllning">
                <a:extLst>
                  <a:ext uri="{FF2B5EF4-FFF2-40B4-BE49-F238E27FC236}">
                    <a16:creationId xmlns:a16="http://schemas.microsoft.com/office/drawing/2014/main" id="{1B2ECC83-C893-C737-50B7-7405BCC6E55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33601" y="978375"/>
                <a:ext cx="914400" cy="914400"/>
              </a:xfrm>
              <a:prstGeom prst="rect">
                <a:avLst/>
              </a:prstGeom>
            </p:spPr>
          </p:pic>
          <p:pic>
            <p:nvPicPr>
              <p:cNvPr id="27" name="Bild 26" descr="Man med hel fyllning">
                <a:extLst>
                  <a:ext uri="{FF2B5EF4-FFF2-40B4-BE49-F238E27FC236}">
                    <a16:creationId xmlns:a16="http://schemas.microsoft.com/office/drawing/2014/main" id="{9FC16973-B0AA-2EAB-D32C-FD970403F49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676815" y="822761"/>
                <a:ext cx="914400" cy="914400"/>
              </a:xfrm>
              <a:prstGeom prst="rect">
                <a:avLst/>
              </a:prstGeom>
            </p:spPr>
          </p:pic>
        </p:grpSp>
      </p:grpSp>
      <p:grpSp>
        <p:nvGrpSpPr>
          <p:cNvPr id="35" name="Grupp 34">
            <a:extLst>
              <a:ext uri="{FF2B5EF4-FFF2-40B4-BE49-F238E27FC236}">
                <a16:creationId xmlns:a16="http://schemas.microsoft.com/office/drawing/2014/main" id="{DB454090-535D-2597-72C4-03DA45A94857}"/>
              </a:ext>
              <a:ext uri="{C183D7F6-B498-43B3-948B-1728B52AA6E4}">
                <adec:decorative xmlns:adec="http://schemas.microsoft.com/office/drawing/2017/decorative" val="1"/>
              </a:ext>
            </a:extLst>
          </p:cNvPr>
          <p:cNvGrpSpPr/>
          <p:nvPr/>
        </p:nvGrpSpPr>
        <p:grpSpPr>
          <a:xfrm>
            <a:off x="4239649" y="2715766"/>
            <a:ext cx="659972" cy="659972"/>
            <a:chOff x="5869470" y="685302"/>
            <a:chExt cx="734320" cy="734320"/>
          </a:xfrm>
        </p:grpSpPr>
        <p:sp>
          <p:nvSpPr>
            <p:cNvPr id="39" name="Ellips 38">
              <a:extLst>
                <a:ext uri="{FF2B5EF4-FFF2-40B4-BE49-F238E27FC236}">
                  <a16:creationId xmlns:a16="http://schemas.microsoft.com/office/drawing/2014/main" id="{1B069607-61F6-178F-04E6-5ECF60A48AFE}"/>
                </a:ext>
              </a:extLst>
            </p:cNvPr>
            <p:cNvSpPr/>
            <p:nvPr/>
          </p:nvSpPr>
          <p:spPr bwMode="auto">
            <a:xfrm>
              <a:off x="5869470" y="685302"/>
              <a:ext cx="734320" cy="734320"/>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400" b="0" i="0" u="none" strike="noStrike" cap="none" normalizeH="0" baseline="0" dirty="0" err="1">
                <a:ln>
                  <a:noFill/>
                </a:ln>
                <a:solidFill>
                  <a:schemeClr val="bg1"/>
                </a:solidFill>
                <a:effectLst/>
                <a:latin typeface="+mn-lt"/>
              </a:endParaRPr>
            </a:p>
          </p:txBody>
        </p:sp>
        <p:grpSp>
          <p:nvGrpSpPr>
            <p:cNvPr id="43" name="Grupp 42">
              <a:extLst>
                <a:ext uri="{FF2B5EF4-FFF2-40B4-BE49-F238E27FC236}">
                  <a16:creationId xmlns:a16="http://schemas.microsoft.com/office/drawing/2014/main" id="{0E46C5CE-A7C2-6B62-38D8-D9646A6DE7EE}"/>
                </a:ext>
              </a:extLst>
            </p:cNvPr>
            <p:cNvGrpSpPr/>
            <p:nvPr/>
          </p:nvGrpSpPr>
          <p:grpSpPr>
            <a:xfrm>
              <a:off x="5984911" y="763748"/>
              <a:ext cx="502365" cy="561330"/>
              <a:chOff x="5633601" y="822761"/>
              <a:chExt cx="957614" cy="1070014"/>
            </a:xfrm>
          </p:grpSpPr>
          <p:pic>
            <p:nvPicPr>
              <p:cNvPr id="44" name="Bild 43" descr="Kvinna med hel fyllning">
                <a:extLst>
                  <a:ext uri="{FF2B5EF4-FFF2-40B4-BE49-F238E27FC236}">
                    <a16:creationId xmlns:a16="http://schemas.microsoft.com/office/drawing/2014/main" id="{EC50ADA2-5CEF-76F0-A4BF-A0FB40956E4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33601" y="978375"/>
                <a:ext cx="914400" cy="914400"/>
              </a:xfrm>
              <a:prstGeom prst="rect">
                <a:avLst/>
              </a:prstGeom>
            </p:spPr>
          </p:pic>
          <p:pic>
            <p:nvPicPr>
              <p:cNvPr id="45" name="Bild 44" descr="Man med hel fyllning">
                <a:extLst>
                  <a:ext uri="{FF2B5EF4-FFF2-40B4-BE49-F238E27FC236}">
                    <a16:creationId xmlns:a16="http://schemas.microsoft.com/office/drawing/2014/main" id="{3175F1D3-54F6-DA6E-178B-09C28C1E945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676815" y="822761"/>
                <a:ext cx="914400" cy="914400"/>
              </a:xfrm>
              <a:prstGeom prst="rect">
                <a:avLst/>
              </a:prstGeom>
            </p:spPr>
          </p:pic>
        </p:grpSp>
      </p:grpSp>
    </p:spTree>
    <p:extLst>
      <p:ext uri="{BB962C8B-B14F-4D97-AF65-F5344CB8AC3E}">
        <p14:creationId xmlns:p14="http://schemas.microsoft.com/office/powerpoint/2010/main" val="654164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BE9F1027-2AB2-445E-AB00-47DB6C57CCD1}"/>
              </a:ext>
            </a:extLst>
          </p:cNvPr>
          <p:cNvSpPr>
            <a:spLocks noGrp="1"/>
          </p:cNvSpPr>
          <p:nvPr>
            <p:ph type="title"/>
          </p:nvPr>
        </p:nvSpPr>
        <p:spPr/>
        <p:txBody>
          <a:bodyPr/>
          <a:lstStyle/>
          <a:p>
            <a:r>
              <a:rPr lang="sv-SE" dirty="0" err="1"/>
              <a:t>Financial</a:t>
            </a:r>
            <a:r>
              <a:rPr lang="sv-SE" dirty="0"/>
              <a:t> </a:t>
            </a:r>
            <a:r>
              <a:rPr lang="sv-SE" dirty="0" err="1"/>
              <a:t>report</a:t>
            </a:r>
            <a:endParaRPr lang="sv-SE" dirty="0"/>
          </a:p>
        </p:txBody>
      </p:sp>
      <p:graphicFrame>
        <p:nvGraphicFramePr>
          <p:cNvPr id="6" name="Diagram 5">
            <a:extLst>
              <a:ext uri="{FF2B5EF4-FFF2-40B4-BE49-F238E27FC236}">
                <a16:creationId xmlns:a16="http://schemas.microsoft.com/office/drawing/2014/main" id="{7C4F0BAE-E250-1565-F309-F7E341B21ADD}"/>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504473366"/>
              </p:ext>
            </p:extLst>
          </p:nvPr>
        </p:nvGraphicFramePr>
        <p:xfrm>
          <a:off x="4283968" y="2014476"/>
          <a:ext cx="3564184" cy="2722915"/>
        </p:xfrm>
        <a:graphic>
          <a:graphicData uri="http://schemas.openxmlformats.org/drawingml/2006/chart">
            <c:chart xmlns:c="http://schemas.openxmlformats.org/drawingml/2006/chart" xmlns:r="http://schemas.openxmlformats.org/officeDocument/2006/relationships" r:id="rId3"/>
          </a:graphicData>
        </a:graphic>
      </p:graphicFrame>
      <p:grpSp>
        <p:nvGrpSpPr>
          <p:cNvPr id="7" name="Grupp 6" descr="7.6 SEK billion in revenue">
            <a:extLst>
              <a:ext uri="{FF2B5EF4-FFF2-40B4-BE49-F238E27FC236}">
                <a16:creationId xmlns:a16="http://schemas.microsoft.com/office/drawing/2014/main" id="{20C62A50-B525-AAD1-EB62-702ED1D9800A}"/>
              </a:ext>
            </a:extLst>
          </p:cNvPr>
          <p:cNvGrpSpPr/>
          <p:nvPr/>
        </p:nvGrpSpPr>
        <p:grpSpPr>
          <a:xfrm>
            <a:off x="2280811" y="987171"/>
            <a:ext cx="6732388" cy="1415772"/>
            <a:chOff x="281798" y="1560750"/>
            <a:chExt cx="6732388" cy="1415772"/>
          </a:xfrm>
        </p:grpSpPr>
        <p:sp>
          <p:nvSpPr>
            <p:cNvPr id="10" name="textruta 9">
              <a:extLst>
                <a:ext uri="{FF2B5EF4-FFF2-40B4-BE49-F238E27FC236}">
                  <a16:creationId xmlns:a16="http://schemas.microsoft.com/office/drawing/2014/main" id="{4EC8DF0C-83E6-01A5-0358-8B0E904F2600}"/>
                </a:ext>
              </a:extLst>
            </p:cNvPr>
            <p:cNvSpPr txBox="1"/>
            <p:nvPr/>
          </p:nvSpPr>
          <p:spPr>
            <a:xfrm>
              <a:off x="281798" y="1560750"/>
              <a:ext cx="3354681" cy="1415772"/>
            </a:xfrm>
            <a:prstGeom prst="rect">
              <a:avLst/>
            </a:prstGeom>
            <a:noFill/>
          </p:spPr>
          <p:txBody>
            <a:bodyPr wrap="square" rtlCol="0">
              <a:spAutoFit/>
            </a:bodyPr>
            <a:lstStyle/>
            <a:p>
              <a:pPr algn="ctr"/>
              <a:r>
                <a:rPr lang="sv-SE" sz="4800" dirty="0">
                  <a:solidFill>
                    <a:schemeClr val="accent1"/>
                  </a:solidFill>
                  <a:latin typeface="+mj-lt"/>
                </a:rPr>
                <a:t>8.4</a:t>
              </a:r>
              <a:r>
                <a:rPr lang="sv-SE" sz="6600" dirty="0">
                  <a:solidFill>
                    <a:schemeClr val="accent1"/>
                  </a:solidFill>
                  <a:latin typeface="+mj-lt"/>
                </a:rPr>
                <a:t> </a:t>
              </a:r>
              <a:br>
                <a:rPr lang="sv-SE" sz="6600" dirty="0">
                  <a:solidFill>
                    <a:schemeClr val="accent1"/>
                  </a:solidFill>
                  <a:latin typeface="+mj-lt"/>
                </a:rPr>
              </a:br>
              <a:endParaRPr lang="sv-SE" sz="2000" b="1" dirty="0">
                <a:solidFill>
                  <a:schemeClr val="accent1"/>
                </a:solidFill>
                <a:latin typeface="+mj-lt"/>
                <a:cs typeface="Arial" panose="020B0604020202020204" pitchFamily="34" charset="0"/>
              </a:endParaRPr>
            </a:p>
          </p:txBody>
        </p:sp>
        <p:sp>
          <p:nvSpPr>
            <p:cNvPr id="12" name="textruta 11">
              <a:extLst>
                <a:ext uri="{FF2B5EF4-FFF2-40B4-BE49-F238E27FC236}">
                  <a16:creationId xmlns:a16="http://schemas.microsoft.com/office/drawing/2014/main" id="{1695C2E6-CF60-F4ED-05A9-A3DACAE74F4A}"/>
                </a:ext>
              </a:extLst>
            </p:cNvPr>
            <p:cNvSpPr txBox="1"/>
            <p:nvPr/>
          </p:nvSpPr>
          <p:spPr>
            <a:xfrm>
              <a:off x="2442186" y="1954662"/>
              <a:ext cx="4572000" cy="523220"/>
            </a:xfrm>
            <a:prstGeom prst="rect">
              <a:avLst/>
            </a:prstGeom>
            <a:noFill/>
          </p:spPr>
          <p:txBody>
            <a:bodyPr wrap="square">
              <a:spAutoFit/>
            </a:bodyPr>
            <a:lstStyle/>
            <a:p>
              <a:r>
                <a:rPr lang="sv-SE" sz="1400" dirty="0">
                  <a:solidFill>
                    <a:schemeClr val="accent1"/>
                  </a:solidFill>
                  <a:latin typeface="+mj-lt"/>
                </a:rPr>
                <a:t>SEK billion</a:t>
              </a:r>
              <a:br>
                <a:rPr lang="sv-SE" sz="1400" dirty="0">
                  <a:solidFill>
                    <a:schemeClr val="accent1"/>
                  </a:solidFill>
                  <a:latin typeface="+mj-lt"/>
                </a:rPr>
              </a:br>
              <a:r>
                <a:rPr lang="sv-SE" sz="1400" dirty="0">
                  <a:solidFill>
                    <a:schemeClr val="accent1"/>
                  </a:solidFill>
                  <a:latin typeface="+mj-lt"/>
                </a:rPr>
                <a:t>in </a:t>
              </a:r>
              <a:r>
                <a:rPr lang="sv-SE" sz="1400" dirty="0" err="1">
                  <a:solidFill>
                    <a:schemeClr val="accent1"/>
                  </a:solidFill>
                  <a:latin typeface="+mj-lt"/>
                </a:rPr>
                <a:t>revenue</a:t>
              </a:r>
              <a:endParaRPr lang="sv-SE" sz="1400" dirty="0"/>
            </a:p>
          </p:txBody>
        </p:sp>
      </p:grpSp>
      <p:sp>
        <p:nvSpPr>
          <p:cNvPr id="16" name="textruta 15">
            <a:extLst>
              <a:ext uri="{FF2B5EF4-FFF2-40B4-BE49-F238E27FC236}">
                <a16:creationId xmlns:a16="http://schemas.microsoft.com/office/drawing/2014/main" id="{8845B054-659A-D5E9-4065-3069851B94D7}"/>
              </a:ext>
            </a:extLst>
          </p:cNvPr>
          <p:cNvSpPr txBox="1"/>
          <p:nvPr/>
        </p:nvSpPr>
        <p:spPr>
          <a:xfrm>
            <a:off x="395537" y="2469308"/>
            <a:ext cx="792088" cy="707886"/>
          </a:xfrm>
          <a:prstGeom prst="rect">
            <a:avLst/>
          </a:prstGeom>
          <a:noFill/>
        </p:spPr>
        <p:txBody>
          <a:bodyPr wrap="square" rtlCol="0">
            <a:spAutoFit/>
          </a:bodyPr>
          <a:lstStyle/>
          <a:p>
            <a:r>
              <a:rPr lang="sv-SE" sz="2000" dirty="0">
                <a:latin typeface="+mj-lt"/>
              </a:rPr>
              <a:t>84 %</a:t>
            </a:r>
          </a:p>
          <a:p>
            <a:r>
              <a:rPr lang="sv-SE" sz="1000" dirty="0">
                <a:latin typeface="+mj-lt"/>
              </a:rPr>
              <a:t>Research</a:t>
            </a:r>
          </a:p>
          <a:p>
            <a:endParaRPr lang="sv-SE" sz="1000" b="1" dirty="0">
              <a:latin typeface="Arial" panose="020B0604020202020204" pitchFamily="34" charset="0"/>
              <a:cs typeface="Arial" panose="020B0604020202020204" pitchFamily="34" charset="0"/>
            </a:endParaRPr>
          </a:p>
        </p:txBody>
      </p:sp>
      <p:sp>
        <p:nvSpPr>
          <p:cNvPr id="18" name="textruta 17">
            <a:extLst>
              <a:ext uri="{FF2B5EF4-FFF2-40B4-BE49-F238E27FC236}">
                <a16:creationId xmlns:a16="http://schemas.microsoft.com/office/drawing/2014/main" id="{C513053D-0C8B-0409-C9DD-D7AC8580714B}"/>
              </a:ext>
            </a:extLst>
          </p:cNvPr>
          <p:cNvSpPr txBox="1"/>
          <p:nvPr/>
        </p:nvSpPr>
        <p:spPr>
          <a:xfrm>
            <a:off x="825392" y="3571522"/>
            <a:ext cx="902504" cy="707886"/>
          </a:xfrm>
          <a:prstGeom prst="rect">
            <a:avLst/>
          </a:prstGeom>
          <a:noFill/>
        </p:spPr>
        <p:txBody>
          <a:bodyPr wrap="square" rtlCol="0">
            <a:spAutoFit/>
          </a:bodyPr>
          <a:lstStyle/>
          <a:p>
            <a:r>
              <a:rPr lang="sv-SE" sz="2000" dirty="0">
                <a:latin typeface="+mj-lt"/>
              </a:rPr>
              <a:t>16 %</a:t>
            </a:r>
          </a:p>
          <a:p>
            <a:r>
              <a:rPr lang="sv-SE" sz="1000" dirty="0" err="1">
                <a:latin typeface="+mj-lt"/>
              </a:rPr>
              <a:t>Education</a:t>
            </a:r>
            <a:endParaRPr lang="sv-SE" sz="1000" dirty="0">
              <a:latin typeface="+mj-lt"/>
            </a:endParaRPr>
          </a:p>
          <a:p>
            <a:endParaRPr lang="sv-SE" sz="1000" b="1" dirty="0">
              <a:latin typeface="Arial" panose="020B0604020202020204" pitchFamily="34" charset="0"/>
              <a:cs typeface="Arial" panose="020B0604020202020204" pitchFamily="34" charset="0"/>
            </a:endParaRPr>
          </a:p>
        </p:txBody>
      </p:sp>
      <p:sp>
        <p:nvSpPr>
          <p:cNvPr id="23" name="textruta 22">
            <a:extLst>
              <a:ext uri="{FF2B5EF4-FFF2-40B4-BE49-F238E27FC236}">
                <a16:creationId xmlns:a16="http://schemas.microsoft.com/office/drawing/2014/main" id="{E2EC1415-8304-5A65-E98A-869F88D7CEC9}"/>
              </a:ext>
            </a:extLst>
          </p:cNvPr>
          <p:cNvSpPr txBox="1"/>
          <p:nvPr/>
        </p:nvSpPr>
        <p:spPr>
          <a:xfrm>
            <a:off x="8028384" y="2507191"/>
            <a:ext cx="1010477" cy="1015663"/>
          </a:xfrm>
          <a:prstGeom prst="rect">
            <a:avLst/>
          </a:prstGeom>
          <a:noFill/>
        </p:spPr>
        <p:txBody>
          <a:bodyPr wrap="square" rtlCol="0">
            <a:spAutoFit/>
          </a:bodyPr>
          <a:lstStyle/>
          <a:p>
            <a:r>
              <a:rPr lang="sv-SE" sz="2000" dirty="0">
                <a:latin typeface="+mj-lt"/>
              </a:rPr>
              <a:t>44 %</a:t>
            </a:r>
          </a:p>
          <a:p>
            <a:r>
              <a:rPr lang="sv-SE" sz="1000" dirty="0" err="1">
                <a:latin typeface="+mj-lt"/>
              </a:rPr>
              <a:t>Direct</a:t>
            </a:r>
            <a:r>
              <a:rPr lang="sv-SE" sz="1000" dirty="0">
                <a:latin typeface="+mj-lt"/>
              </a:rPr>
              <a:t> </a:t>
            </a:r>
            <a:r>
              <a:rPr lang="sv-SE" sz="1000" dirty="0" err="1">
                <a:latin typeface="+mj-lt"/>
              </a:rPr>
              <a:t>government</a:t>
            </a:r>
            <a:r>
              <a:rPr lang="sv-SE" sz="1000" dirty="0">
                <a:latin typeface="+mj-lt"/>
              </a:rPr>
              <a:t> </a:t>
            </a:r>
            <a:r>
              <a:rPr lang="sv-SE" sz="1000" dirty="0" err="1">
                <a:latin typeface="+mj-lt"/>
              </a:rPr>
              <a:t>funding</a:t>
            </a:r>
            <a:endParaRPr lang="sv-SE" sz="1000" dirty="0">
              <a:latin typeface="+mj-lt"/>
            </a:endParaRPr>
          </a:p>
          <a:p>
            <a:endParaRPr lang="sv-SE" sz="1000" b="1" dirty="0">
              <a:latin typeface="Arial" panose="020B0604020202020204" pitchFamily="34" charset="0"/>
              <a:cs typeface="Arial" panose="020B0604020202020204" pitchFamily="34" charset="0"/>
            </a:endParaRPr>
          </a:p>
        </p:txBody>
      </p:sp>
      <p:sp>
        <p:nvSpPr>
          <p:cNvPr id="24" name="textruta 23">
            <a:extLst>
              <a:ext uri="{FF2B5EF4-FFF2-40B4-BE49-F238E27FC236}">
                <a16:creationId xmlns:a16="http://schemas.microsoft.com/office/drawing/2014/main" id="{8F64CA73-0591-1797-84A9-67FD0248420B}"/>
              </a:ext>
            </a:extLst>
          </p:cNvPr>
          <p:cNvSpPr txBox="1"/>
          <p:nvPr/>
        </p:nvSpPr>
        <p:spPr>
          <a:xfrm>
            <a:off x="7668344" y="3565958"/>
            <a:ext cx="1219672" cy="707886"/>
          </a:xfrm>
          <a:prstGeom prst="rect">
            <a:avLst/>
          </a:prstGeom>
          <a:noFill/>
        </p:spPr>
        <p:txBody>
          <a:bodyPr wrap="square" rtlCol="0">
            <a:spAutoFit/>
          </a:bodyPr>
          <a:lstStyle/>
          <a:p>
            <a:r>
              <a:rPr lang="sv-SE" sz="2000" dirty="0">
                <a:latin typeface="+mj-lt"/>
              </a:rPr>
              <a:t>56 %</a:t>
            </a:r>
          </a:p>
          <a:p>
            <a:r>
              <a:rPr lang="sv-SE" sz="1000" dirty="0" err="1">
                <a:latin typeface="+mj-lt"/>
              </a:rPr>
              <a:t>External</a:t>
            </a:r>
            <a:r>
              <a:rPr lang="sv-SE" sz="1000" dirty="0">
                <a:latin typeface="+mj-lt"/>
              </a:rPr>
              <a:t> </a:t>
            </a:r>
            <a:r>
              <a:rPr lang="sv-SE" sz="1000" dirty="0" err="1">
                <a:latin typeface="+mj-lt"/>
              </a:rPr>
              <a:t>funding</a:t>
            </a:r>
            <a:endParaRPr lang="sv-SE" sz="1000" dirty="0">
              <a:latin typeface="+mj-lt"/>
            </a:endParaRPr>
          </a:p>
          <a:p>
            <a:endParaRPr lang="sv-SE" sz="1000" b="1" dirty="0">
              <a:latin typeface="Arial" panose="020B0604020202020204" pitchFamily="34" charset="0"/>
              <a:cs typeface="Arial" panose="020B0604020202020204" pitchFamily="34" charset="0"/>
            </a:endParaRPr>
          </a:p>
        </p:txBody>
      </p:sp>
      <p:graphicFrame>
        <p:nvGraphicFramePr>
          <p:cNvPr id="27" name="Diagram 26">
            <a:extLst>
              <a:ext uri="{FF2B5EF4-FFF2-40B4-BE49-F238E27FC236}">
                <a16:creationId xmlns:a16="http://schemas.microsoft.com/office/drawing/2014/main" id="{9665DBD1-B04C-2A06-3F1D-C96506D7D101}"/>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016593366"/>
              </p:ext>
            </p:extLst>
          </p:nvPr>
        </p:nvGraphicFramePr>
        <p:xfrm>
          <a:off x="1119662" y="2006252"/>
          <a:ext cx="3920602" cy="2722915"/>
        </p:xfrm>
        <a:graphic>
          <a:graphicData uri="http://schemas.openxmlformats.org/drawingml/2006/chart">
            <c:chart xmlns:c="http://schemas.openxmlformats.org/drawingml/2006/chart" xmlns:r="http://schemas.openxmlformats.org/officeDocument/2006/relationships" r:id="rId4"/>
          </a:graphicData>
        </a:graphic>
      </p:graphicFrame>
      <p:cxnSp>
        <p:nvCxnSpPr>
          <p:cNvPr id="28" name="Rak koppling 27">
            <a:extLst>
              <a:ext uri="{FF2B5EF4-FFF2-40B4-BE49-F238E27FC236}">
                <a16:creationId xmlns:a16="http://schemas.microsoft.com/office/drawing/2014/main" id="{43441BAE-C717-5073-9394-C0D816734A1E}"/>
              </a:ext>
              <a:ext uri="{C183D7F6-B498-43B3-948B-1728B52AA6E4}">
                <adec:decorative xmlns:adec="http://schemas.microsoft.com/office/drawing/2017/decorative" val="1"/>
              </a:ext>
            </a:extLst>
          </p:cNvPr>
          <p:cNvCxnSpPr/>
          <p:nvPr/>
        </p:nvCxnSpPr>
        <p:spPr bwMode="auto">
          <a:xfrm>
            <a:off x="1187625" y="2723215"/>
            <a:ext cx="1224135" cy="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Rak koppling 28">
            <a:extLst>
              <a:ext uri="{FF2B5EF4-FFF2-40B4-BE49-F238E27FC236}">
                <a16:creationId xmlns:a16="http://schemas.microsoft.com/office/drawing/2014/main" id="{6E553C2B-2A4A-D8B9-70BF-592A28DD57E7}"/>
              </a:ext>
              <a:ext uri="{C183D7F6-B498-43B3-948B-1728B52AA6E4}">
                <adec:decorative xmlns:adec="http://schemas.microsoft.com/office/drawing/2017/decorative" val="1"/>
              </a:ext>
            </a:extLst>
          </p:cNvPr>
          <p:cNvCxnSpPr/>
          <p:nvPr/>
        </p:nvCxnSpPr>
        <p:spPr bwMode="auto">
          <a:xfrm>
            <a:off x="1547664" y="3803335"/>
            <a:ext cx="792088" cy="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Rak koppling 29">
            <a:extLst>
              <a:ext uri="{FF2B5EF4-FFF2-40B4-BE49-F238E27FC236}">
                <a16:creationId xmlns:a16="http://schemas.microsoft.com/office/drawing/2014/main" id="{FA584BE0-0AD1-0A8E-D463-F7B00902342A}"/>
              </a:ext>
              <a:ext uri="{C183D7F6-B498-43B3-948B-1728B52AA6E4}">
                <adec:decorative xmlns:adec="http://schemas.microsoft.com/office/drawing/2017/decorative" val="1"/>
              </a:ext>
            </a:extLst>
          </p:cNvPr>
          <p:cNvCxnSpPr/>
          <p:nvPr/>
        </p:nvCxnSpPr>
        <p:spPr bwMode="auto">
          <a:xfrm>
            <a:off x="6732240" y="2723215"/>
            <a:ext cx="1224135" cy="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Rak koppling 30">
            <a:extLst>
              <a:ext uri="{FF2B5EF4-FFF2-40B4-BE49-F238E27FC236}">
                <a16:creationId xmlns:a16="http://schemas.microsoft.com/office/drawing/2014/main" id="{A176E9C0-B4F9-345A-DA33-324C1AB5A826}"/>
              </a:ext>
              <a:ext uri="{C183D7F6-B498-43B3-948B-1728B52AA6E4}">
                <adec:decorative xmlns:adec="http://schemas.microsoft.com/office/drawing/2017/decorative" val="1"/>
              </a:ext>
            </a:extLst>
          </p:cNvPr>
          <p:cNvCxnSpPr/>
          <p:nvPr/>
        </p:nvCxnSpPr>
        <p:spPr bwMode="auto">
          <a:xfrm>
            <a:off x="6876256" y="3803335"/>
            <a:ext cx="792088" cy="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Platshållare för sidfot 5">
            <a:extLst>
              <a:ext uri="{FF2B5EF4-FFF2-40B4-BE49-F238E27FC236}">
                <a16:creationId xmlns:a16="http://schemas.microsoft.com/office/drawing/2014/main" id="{D4DBEB0E-5424-CBDE-3E13-8D990E6A49FA}"/>
              </a:ext>
              <a:ext uri="{C183D7F6-B498-43B3-948B-1728B52AA6E4}">
                <adec:decorative xmlns:adec="http://schemas.microsoft.com/office/drawing/2017/decorative" val="1"/>
              </a:ext>
            </a:extLst>
          </p:cNvPr>
          <p:cNvSpPr>
            <a:spLocks noGrp="1"/>
          </p:cNvSpPr>
          <p:nvPr>
            <p:ph type="ftr" sz="quarter" idx="3"/>
          </p:nvPr>
        </p:nvSpPr>
        <p:spPr>
          <a:xfrm>
            <a:off x="255983" y="4790351"/>
            <a:ext cx="2587825" cy="171450"/>
          </a:xfrm>
        </p:spPr>
        <p:txBody>
          <a:bodyPr anchor="t"/>
          <a:lstStyle/>
          <a:p>
            <a:r>
              <a:rPr lang="sv-SE" dirty="0"/>
              <a:t>Karolinska Institutet – a </a:t>
            </a:r>
            <a:r>
              <a:rPr lang="sv-SE" dirty="0" err="1"/>
              <a:t>medical</a:t>
            </a:r>
            <a:r>
              <a:rPr lang="sv-SE" dirty="0"/>
              <a:t> </a:t>
            </a:r>
            <a:r>
              <a:rPr lang="sv-SE" dirty="0" err="1"/>
              <a:t>university</a:t>
            </a:r>
            <a:endParaRPr lang="sv-SE" dirty="0"/>
          </a:p>
        </p:txBody>
      </p:sp>
      <p:sp>
        <p:nvSpPr>
          <p:cNvPr id="26" name="Platshållare för datum 1">
            <a:extLst>
              <a:ext uri="{FF2B5EF4-FFF2-40B4-BE49-F238E27FC236}">
                <a16:creationId xmlns:a16="http://schemas.microsoft.com/office/drawing/2014/main" id="{25B9B566-84AD-4017-9E6D-EA9B75E5DE22}"/>
              </a:ext>
              <a:ext uri="{C183D7F6-B498-43B3-948B-1728B52AA6E4}">
                <adec:decorative xmlns:adec="http://schemas.microsoft.com/office/drawing/2017/decorative" val="1"/>
              </a:ext>
            </a:extLst>
          </p:cNvPr>
          <p:cNvSpPr>
            <a:spLocks noGrp="1"/>
          </p:cNvSpPr>
          <p:nvPr>
            <p:ph type="dt" sz="half" idx="10"/>
          </p:nvPr>
        </p:nvSpPr>
        <p:spPr/>
        <p:txBody>
          <a:bodyPr/>
          <a:lstStyle/>
          <a:p>
            <a:fld id="{36565684-E7E3-4FFE-89FD-C517DFAF7807}" type="datetime4">
              <a:rPr lang="en-GB"/>
              <a:pPr/>
              <a:t>27 February 2024</a:t>
            </a:fld>
            <a:endParaRPr lang="sv-SE" dirty="0"/>
          </a:p>
        </p:txBody>
      </p:sp>
      <p:sp>
        <p:nvSpPr>
          <p:cNvPr id="4" name="Platshållare för bildnummer 3">
            <a:extLst>
              <a:ext uri="{FF2B5EF4-FFF2-40B4-BE49-F238E27FC236}">
                <a16:creationId xmlns:a16="http://schemas.microsoft.com/office/drawing/2014/main" id="{512A169D-C4EA-4CA0-BF26-9754AD72888D}"/>
              </a:ext>
              <a:ext uri="{C183D7F6-B498-43B3-948B-1728B52AA6E4}">
                <adec:decorative xmlns:adec="http://schemas.microsoft.com/office/drawing/2017/decorative" val="1"/>
              </a:ext>
            </a:extLst>
          </p:cNvPr>
          <p:cNvSpPr>
            <a:spLocks noGrp="1"/>
          </p:cNvSpPr>
          <p:nvPr>
            <p:ph type="sldNum" sz="quarter" idx="12"/>
          </p:nvPr>
        </p:nvSpPr>
        <p:spPr/>
        <p:txBody>
          <a:bodyPr/>
          <a:lstStyle/>
          <a:p>
            <a:fld id="{15859C56-CB7E-413F-8971-4226A1EF6823}" type="slidenum">
              <a:rPr lang="sv-SE" smtClean="0"/>
              <a:pPr/>
              <a:t>4</a:t>
            </a:fld>
            <a:endParaRPr lang="sv-SE"/>
          </a:p>
        </p:txBody>
      </p:sp>
    </p:spTree>
    <p:extLst>
      <p:ext uri="{BB962C8B-B14F-4D97-AF65-F5344CB8AC3E}">
        <p14:creationId xmlns:p14="http://schemas.microsoft.com/office/powerpoint/2010/main" val="1692239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BE9F1027-2AB2-445E-AB00-47DB6C57CCD1}"/>
              </a:ext>
            </a:extLst>
          </p:cNvPr>
          <p:cNvSpPr>
            <a:spLocks noGrp="1"/>
          </p:cNvSpPr>
          <p:nvPr>
            <p:ph type="title"/>
          </p:nvPr>
        </p:nvSpPr>
        <p:spPr/>
        <p:txBody>
          <a:bodyPr/>
          <a:lstStyle/>
          <a:p>
            <a:r>
              <a:rPr lang="sv-SE" dirty="0"/>
              <a:t>Revenue</a:t>
            </a:r>
          </a:p>
        </p:txBody>
      </p:sp>
      <p:sp>
        <p:nvSpPr>
          <p:cNvPr id="9" name="textruta 8">
            <a:extLst>
              <a:ext uri="{FF2B5EF4-FFF2-40B4-BE49-F238E27FC236}">
                <a16:creationId xmlns:a16="http://schemas.microsoft.com/office/drawing/2014/main" id="{5EA3CCA6-5A4E-4C18-D289-71A0EDAF62D9}"/>
              </a:ext>
            </a:extLst>
          </p:cNvPr>
          <p:cNvSpPr txBox="1"/>
          <p:nvPr/>
        </p:nvSpPr>
        <p:spPr>
          <a:xfrm>
            <a:off x="281798" y="1560750"/>
            <a:ext cx="3354681" cy="1723549"/>
          </a:xfrm>
          <a:prstGeom prst="rect">
            <a:avLst/>
          </a:prstGeom>
          <a:noFill/>
        </p:spPr>
        <p:txBody>
          <a:bodyPr wrap="square" rtlCol="0">
            <a:spAutoFit/>
          </a:bodyPr>
          <a:lstStyle/>
          <a:p>
            <a:pPr algn="ctr"/>
            <a:r>
              <a:rPr lang="sv-SE" sz="6600" dirty="0">
                <a:solidFill>
                  <a:schemeClr val="accent1"/>
                </a:solidFill>
                <a:latin typeface="+mj-lt"/>
              </a:rPr>
              <a:t>8.4 </a:t>
            </a:r>
            <a:br>
              <a:rPr lang="sv-SE" sz="6600" dirty="0">
                <a:solidFill>
                  <a:schemeClr val="accent1"/>
                </a:solidFill>
                <a:latin typeface="+mj-lt"/>
              </a:rPr>
            </a:br>
            <a:r>
              <a:rPr lang="sv-SE" sz="2000" dirty="0">
                <a:solidFill>
                  <a:schemeClr val="accent1"/>
                </a:solidFill>
                <a:latin typeface="+mj-lt"/>
              </a:rPr>
              <a:t>SEK billion</a:t>
            </a:r>
          </a:p>
          <a:p>
            <a:pPr algn="ctr"/>
            <a:r>
              <a:rPr lang="sv-SE" sz="2000" dirty="0">
                <a:solidFill>
                  <a:schemeClr val="accent1"/>
                </a:solidFill>
                <a:latin typeface="+mj-lt"/>
              </a:rPr>
              <a:t>in </a:t>
            </a:r>
            <a:r>
              <a:rPr lang="sv-SE" sz="2000" dirty="0" err="1">
                <a:solidFill>
                  <a:schemeClr val="accent1"/>
                </a:solidFill>
                <a:latin typeface="+mj-lt"/>
              </a:rPr>
              <a:t>revenue</a:t>
            </a:r>
            <a:endParaRPr lang="sv-SE" sz="2000" b="1" dirty="0">
              <a:solidFill>
                <a:schemeClr val="accent1"/>
              </a:solidFill>
              <a:latin typeface="+mj-lt"/>
              <a:cs typeface="Arial" panose="020B0604020202020204" pitchFamily="34" charset="0"/>
            </a:endParaRPr>
          </a:p>
        </p:txBody>
      </p:sp>
      <p:graphicFrame>
        <p:nvGraphicFramePr>
          <p:cNvPr id="7" name="Diagram 6" descr="A chart showing KI's revenue 2021: a total of SEK 7,560 million. Revenue is&#10;divided into:&#10;Direct government funding 43 % &#10;Research councils 14 % &#10;Other government agencies 6 %&#10;Municipalities and county councils 5 % &#10;Swedish foundations and organisations 17 % &#10;Foreign foundations and organisations 8 %&#10;Swedish companies 3 % &#10;Foreign companies 3 %&#10;Financial income 1 %">
            <a:extLst>
              <a:ext uri="{FF2B5EF4-FFF2-40B4-BE49-F238E27FC236}">
                <a16:creationId xmlns:a16="http://schemas.microsoft.com/office/drawing/2014/main" id="{57F202C7-82C2-4EB9-9E80-A75BF290ED9A}"/>
              </a:ext>
            </a:extLst>
          </p:cNvPr>
          <p:cNvGraphicFramePr/>
          <p:nvPr>
            <p:extLst>
              <p:ext uri="{D42A27DB-BD31-4B8C-83A1-F6EECF244321}">
                <p14:modId xmlns:p14="http://schemas.microsoft.com/office/powerpoint/2010/main" val="122126457"/>
              </p:ext>
            </p:extLst>
          </p:nvPr>
        </p:nvGraphicFramePr>
        <p:xfrm>
          <a:off x="3084512" y="451966"/>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11" name="Platshållare för sidfot 5">
            <a:extLst>
              <a:ext uri="{FF2B5EF4-FFF2-40B4-BE49-F238E27FC236}">
                <a16:creationId xmlns:a16="http://schemas.microsoft.com/office/drawing/2014/main" id="{18975C38-3813-753D-795B-C4A08C532535}"/>
              </a:ext>
              <a:ext uri="{C183D7F6-B498-43B3-948B-1728B52AA6E4}">
                <adec:decorative xmlns:adec="http://schemas.microsoft.com/office/drawing/2017/decorative" val="1"/>
              </a:ext>
            </a:extLst>
          </p:cNvPr>
          <p:cNvSpPr>
            <a:spLocks noGrp="1"/>
          </p:cNvSpPr>
          <p:nvPr>
            <p:ph type="ftr" sz="quarter" idx="3"/>
          </p:nvPr>
        </p:nvSpPr>
        <p:spPr>
          <a:xfrm>
            <a:off x="255983" y="4790351"/>
            <a:ext cx="2587825" cy="171450"/>
          </a:xfrm>
        </p:spPr>
        <p:txBody>
          <a:bodyPr anchor="t"/>
          <a:lstStyle/>
          <a:p>
            <a:r>
              <a:rPr lang="sv-SE" dirty="0"/>
              <a:t>Karolinska Institutet – a </a:t>
            </a:r>
            <a:r>
              <a:rPr lang="sv-SE" dirty="0" err="1"/>
              <a:t>medical</a:t>
            </a:r>
            <a:r>
              <a:rPr lang="sv-SE" dirty="0"/>
              <a:t> </a:t>
            </a:r>
            <a:r>
              <a:rPr lang="sv-SE" dirty="0" err="1"/>
              <a:t>university</a:t>
            </a:r>
            <a:endParaRPr lang="sv-SE" dirty="0"/>
          </a:p>
        </p:txBody>
      </p:sp>
      <p:sp>
        <p:nvSpPr>
          <p:cNvPr id="8" name="Platshållare för datum 1">
            <a:extLst>
              <a:ext uri="{FF2B5EF4-FFF2-40B4-BE49-F238E27FC236}">
                <a16:creationId xmlns:a16="http://schemas.microsoft.com/office/drawing/2014/main" id="{ECC5285E-1DAD-468A-A902-D8922C96C1EC}"/>
              </a:ext>
              <a:ext uri="{C183D7F6-B498-43B3-948B-1728B52AA6E4}">
                <adec:decorative xmlns:adec="http://schemas.microsoft.com/office/drawing/2017/decorative" val="1"/>
              </a:ext>
            </a:extLst>
          </p:cNvPr>
          <p:cNvSpPr>
            <a:spLocks noGrp="1"/>
          </p:cNvSpPr>
          <p:nvPr>
            <p:ph type="dt" sz="half" idx="10"/>
          </p:nvPr>
        </p:nvSpPr>
        <p:spPr/>
        <p:txBody>
          <a:bodyPr/>
          <a:lstStyle/>
          <a:p>
            <a:fld id="{36565684-E7E3-4FFE-89FD-C517DFAF7807}" type="datetime4">
              <a:rPr lang="en-GB"/>
              <a:pPr/>
              <a:t>27 February 2024</a:t>
            </a:fld>
            <a:endParaRPr lang="sv-SE" dirty="0"/>
          </a:p>
        </p:txBody>
      </p:sp>
      <p:sp>
        <p:nvSpPr>
          <p:cNvPr id="4" name="Platshållare för bildnummer 3">
            <a:extLst>
              <a:ext uri="{FF2B5EF4-FFF2-40B4-BE49-F238E27FC236}">
                <a16:creationId xmlns:a16="http://schemas.microsoft.com/office/drawing/2014/main" id="{512A169D-C4EA-4CA0-BF26-9754AD72888D}"/>
              </a:ext>
              <a:ext uri="{C183D7F6-B498-43B3-948B-1728B52AA6E4}">
                <adec:decorative xmlns:adec="http://schemas.microsoft.com/office/drawing/2017/decorative" val="1"/>
              </a:ext>
            </a:extLst>
          </p:cNvPr>
          <p:cNvSpPr>
            <a:spLocks noGrp="1"/>
          </p:cNvSpPr>
          <p:nvPr>
            <p:ph type="sldNum" sz="quarter" idx="12"/>
          </p:nvPr>
        </p:nvSpPr>
        <p:spPr/>
        <p:txBody>
          <a:bodyPr/>
          <a:lstStyle/>
          <a:p>
            <a:fld id="{15859C56-CB7E-413F-8971-4226A1EF6823}" type="slidenum">
              <a:rPr lang="sv-SE" smtClean="0"/>
              <a:pPr/>
              <a:t>5</a:t>
            </a:fld>
            <a:endParaRPr lang="sv-SE"/>
          </a:p>
        </p:txBody>
      </p:sp>
    </p:spTree>
    <p:extLst>
      <p:ext uri="{BB962C8B-B14F-4D97-AF65-F5344CB8AC3E}">
        <p14:creationId xmlns:p14="http://schemas.microsoft.com/office/powerpoint/2010/main" val="2283895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386B68A3-2457-4B1D-B25A-852A516AA3AF}"/>
              </a:ext>
            </a:extLst>
          </p:cNvPr>
          <p:cNvSpPr>
            <a:spLocks noGrp="1"/>
          </p:cNvSpPr>
          <p:nvPr>
            <p:ph type="title"/>
          </p:nvPr>
        </p:nvSpPr>
        <p:spPr>
          <a:xfrm>
            <a:off x="255983" y="339502"/>
            <a:ext cx="7772400" cy="447317"/>
          </a:xfrm>
        </p:spPr>
        <p:txBody>
          <a:bodyPr/>
          <a:lstStyle/>
          <a:p>
            <a:r>
              <a:rPr lang="sv-SE" dirty="0" err="1"/>
              <a:t>External</a:t>
            </a:r>
            <a:r>
              <a:rPr lang="sv-SE" dirty="0"/>
              <a:t> research </a:t>
            </a:r>
            <a:r>
              <a:rPr lang="sv-SE" dirty="0" err="1"/>
              <a:t>funding</a:t>
            </a:r>
            <a:endParaRPr lang="sv-SE" dirty="0"/>
          </a:p>
        </p:txBody>
      </p:sp>
      <p:sp>
        <p:nvSpPr>
          <p:cNvPr id="8" name="textruta 7">
            <a:extLst>
              <a:ext uri="{FF2B5EF4-FFF2-40B4-BE49-F238E27FC236}">
                <a16:creationId xmlns:a16="http://schemas.microsoft.com/office/drawing/2014/main" id="{2FE2B633-8D31-92B0-2B85-1651CA4A6F92}"/>
              </a:ext>
            </a:extLst>
          </p:cNvPr>
          <p:cNvSpPr txBox="1"/>
          <p:nvPr/>
        </p:nvSpPr>
        <p:spPr>
          <a:xfrm>
            <a:off x="280220" y="987574"/>
            <a:ext cx="5616302" cy="461665"/>
          </a:xfrm>
          <a:prstGeom prst="rect">
            <a:avLst/>
          </a:prstGeom>
          <a:noFill/>
        </p:spPr>
        <p:txBody>
          <a:bodyPr wrap="square">
            <a:spAutoFit/>
          </a:bodyPr>
          <a:lstStyle/>
          <a:p>
            <a:r>
              <a:rPr lang="sv-SE" sz="1200" b="0" dirty="0">
                <a:latin typeface="+mj-lt"/>
              </a:rPr>
              <a:t>10 </a:t>
            </a:r>
            <a:r>
              <a:rPr lang="sv-SE" sz="1200" b="0" dirty="0" err="1">
                <a:latin typeface="+mj-lt"/>
              </a:rPr>
              <a:t>largest</a:t>
            </a:r>
            <a:r>
              <a:rPr lang="sv-SE" sz="1200" b="0" dirty="0">
                <a:latin typeface="+mj-lt"/>
              </a:rPr>
              <a:t> </a:t>
            </a:r>
            <a:r>
              <a:rPr lang="sv-SE" sz="1200" b="0" dirty="0" err="1">
                <a:latin typeface="+mj-lt"/>
              </a:rPr>
              <a:t>external</a:t>
            </a:r>
            <a:r>
              <a:rPr lang="sv-SE" sz="1200" b="0" dirty="0">
                <a:latin typeface="+mj-lt"/>
              </a:rPr>
              <a:t> research </a:t>
            </a:r>
            <a:r>
              <a:rPr lang="sv-SE" sz="1200" b="0" dirty="0" err="1">
                <a:latin typeface="+mj-lt"/>
              </a:rPr>
              <a:t>funding</a:t>
            </a:r>
            <a:r>
              <a:rPr lang="sv-SE" sz="1200" b="0" dirty="0">
                <a:latin typeface="+mj-lt"/>
              </a:rPr>
              <a:t> </a:t>
            </a:r>
            <a:r>
              <a:rPr lang="sv-SE" sz="1200" b="0" dirty="0" err="1">
                <a:latin typeface="+mj-lt"/>
              </a:rPr>
              <a:t>sources</a:t>
            </a:r>
            <a:r>
              <a:rPr lang="sv-SE" sz="1200" b="0" dirty="0">
                <a:latin typeface="+mj-lt"/>
              </a:rPr>
              <a:t> in total 2021-2023, SEK million </a:t>
            </a:r>
            <a:br>
              <a:rPr lang="sv-SE" sz="1200" b="0" dirty="0">
                <a:latin typeface="+mj-lt"/>
              </a:rPr>
            </a:br>
            <a:r>
              <a:rPr lang="sv-SE" sz="1200" b="0" dirty="0">
                <a:latin typeface="+mj-lt"/>
              </a:rPr>
              <a:t>(</a:t>
            </a:r>
            <a:r>
              <a:rPr lang="sv-SE" sz="1200" b="0" dirty="0" err="1">
                <a:latin typeface="+mj-lt"/>
              </a:rPr>
              <a:t>excluding</a:t>
            </a:r>
            <a:r>
              <a:rPr lang="sv-SE" sz="1200" b="0" dirty="0">
                <a:latin typeface="+mj-lt"/>
              </a:rPr>
              <a:t> asset management)</a:t>
            </a:r>
          </a:p>
        </p:txBody>
      </p:sp>
      <p:graphicFrame>
        <p:nvGraphicFramePr>
          <p:cNvPr id="10" name="Tabell 8" descr="A table showing the largest external reserach funding sources  for KI in 2021-2023. Total 3,686 SEK million for 2023. (Change 2022-2023 is 5 %).">
            <a:extLst>
              <a:ext uri="{FF2B5EF4-FFF2-40B4-BE49-F238E27FC236}">
                <a16:creationId xmlns:a16="http://schemas.microsoft.com/office/drawing/2014/main" id="{911AD15A-2575-667C-1C20-BC3EE19FE673}"/>
              </a:ext>
            </a:extLst>
          </p:cNvPr>
          <p:cNvGraphicFramePr>
            <a:graphicFrameLocks noGrp="1"/>
          </p:cNvGraphicFramePr>
          <p:nvPr>
            <p:extLst>
              <p:ext uri="{D42A27DB-BD31-4B8C-83A1-F6EECF244321}">
                <p14:modId xmlns:p14="http://schemas.microsoft.com/office/powerpoint/2010/main" val="1529603574"/>
              </p:ext>
            </p:extLst>
          </p:nvPr>
        </p:nvGraphicFramePr>
        <p:xfrm>
          <a:off x="350737" y="1533994"/>
          <a:ext cx="6216986" cy="3047124"/>
        </p:xfrm>
        <a:graphic>
          <a:graphicData uri="http://schemas.openxmlformats.org/drawingml/2006/table">
            <a:tbl>
              <a:tblPr firstRow="1" bandRow="1">
                <a:tableStyleId>{5C22544A-7EE6-4342-B048-85BDC9FD1C3A}</a:tableStyleId>
              </a:tblPr>
              <a:tblGrid>
                <a:gridCol w="2377281">
                  <a:extLst>
                    <a:ext uri="{9D8B030D-6E8A-4147-A177-3AD203B41FA5}">
                      <a16:colId xmlns:a16="http://schemas.microsoft.com/office/drawing/2014/main" val="1682249626"/>
                    </a:ext>
                  </a:extLst>
                </a:gridCol>
                <a:gridCol w="705252">
                  <a:extLst>
                    <a:ext uri="{9D8B030D-6E8A-4147-A177-3AD203B41FA5}">
                      <a16:colId xmlns:a16="http://schemas.microsoft.com/office/drawing/2014/main" val="859670045"/>
                    </a:ext>
                  </a:extLst>
                </a:gridCol>
                <a:gridCol w="705252">
                  <a:extLst>
                    <a:ext uri="{9D8B030D-6E8A-4147-A177-3AD203B41FA5}">
                      <a16:colId xmlns:a16="http://schemas.microsoft.com/office/drawing/2014/main" val="932335504"/>
                    </a:ext>
                  </a:extLst>
                </a:gridCol>
                <a:gridCol w="705252">
                  <a:extLst>
                    <a:ext uri="{9D8B030D-6E8A-4147-A177-3AD203B41FA5}">
                      <a16:colId xmlns:a16="http://schemas.microsoft.com/office/drawing/2014/main" val="3004173006"/>
                    </a:ext>
                  </a:extLst>
                </a:gridCol>
                <a:gridCol w="1723949">
                  <a:extLst>
                    <a:ext uri="{9D8B030D-6E8A-4147-A177-3AD203B41FA5}">
                      <a16:colId xmlns:a16="http://schemas.microsoft.com/office/drawing/2014/main" val="1170649850"/>
                    </a:ext>
                  </a:extLst>
                </a:gridCol>
              </a:tblGrid>
              <a:tr h="213458">
                <a:tc>
                  <a:txBody>
                    <a:bodyPr/>
                    <a:lstStyle/>
                    <a:p>
                      <a:r>
                        <a:rPr lang="sv-SE" sz="900" b="1" dirty="0" err="1"/>
                        <a:t>Function</a:t>
                      </a:r>
                      <a:endParaRPr lang="sv-SE" sz="900" b="1" dirty="0"/>
                    </a:p>
                  </a:txBody>
                  <a:tcPr marL="85482" marR="85482" marT="42741" marB="42741">
                    <a:lnL w="12700" cmpd="sng">
                      <a:noFill/>
                    </a:lnL>
                    <a:lnR w="12700" cmpd="sng">
                      <a:noFill/>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r>
                        <a:rPr lang="sv-SE" sz="900" b="1" dirty="0"/>
                        <a:t>2021</a:t>
                      </a:r>
                    </a:p>
                  </a:txBody>
                  <a:tcPr marL="85482" marR="85482" marT="42741" marB="42741">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r>
                        <a:rPr lang="sv-SE" sz="900" b="1" dirty="0"/>
                        <a:t>2022</a:t>
                      </a:r>
                    </a:p>
                  </a:txBody>
                  <a:tcPr marL="85482" marR="85482" marT="42741" marB="42741">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r>
                        <a:rPr lang="sv-SE" sz="900" b="1" dirty="0"/>
                        <a:t>2023</a:t>
                      </a:r>
                    </a:p>
                  </a:txBody>
                  <a:tcPr marL="85482" marR="85482" marT="42741" marB="42741">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r>
                        <a:rPr lang="sv-SE" sz="900" b="1" dirty="0"/>
                        <a:t>Change 2022-2023</a:t>
                      </a:r>
                    </a:p>
                  </a:txBody>
                  <a:tcPr marL="85482" marR="85482" marT="42741" marB="42741">
                    <a:lnL w="3175"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133579390"/>
                  </a:ext>
                </a:extLst>
              </a:tr>
              <a:tr h="213458">
                <a:tc>
                  <a:txBody>
                    <a:bodyPr/>
                    <a:lstStyle/>
                    <a:p>
                      <a:r>
                        <a:rPr lang="sv-SE" sz="900" dirty="0"/>
                        <a:t>The Swedish Research Council</a:t>
                      </a:r>
                    </a:p>
                  </a:txBody>
                  <a:tcPr marL="85482" marR="85482" marT="42741" marB="42741">
                    <a:lnT w="12700" cap="flat" cmpd="sng" algn="ctr">
                      <a:noFill/>
                      <a:prstDash val="solid"/>
                      <a:round/>
                      <a:headEnd type="none" w="med" len="med"/>
                      <a:tailEnd type="none" w="med" len="med"/>
                    </a:lnT>
                    <a:solidFill>
                      <a:schemeClr val="accent4"/>
                    </a:solidFill>
                  </a:tcPr>
                </a:tc>
                <a:tc>
                  <a:txBody>
                    <a:bodyPr/>
                    <a:lstStyle/>
                    <a:p>
                      <a:pPr algn="r"/>
                      <a:r>
                        <a:rPr lang="sv-SE" sz="900" dirty="0"/>
                        <a:t>893</a:t>
                      </a:r>
                    </a:p>
                  </a:txBody>
                  <a:tcPr marL="85482" marR="85482" marT="42741" marB="42741">
                    <a:lnT w="12700" cap="flat" cmpd="sng" algn="ctr">
                      <a:noFill/>
                      <a:prstDash val="solid"/>
                      <a:round/>
                      <a:headEnd type="none" w="med" len="med"/>
                      <a:tailEnd type="none" w="med" len="med"/>
                    </a:lnT>
                    <a:solidFill>
                      <a:schemeClr val="accent4"/>
                    </a:solidFill>
                  </a:tcPr>
                </a:tc>
                <a:tc>
                  <a:txBody>
                    <a:bodyPr/>
                    <a:lstStyle/>
                    <a:p>
                      <a:pPr algn="r"/>
                      <a:r>
                        <a:rPr lang="sv-SE" sz="900" dirty="0"/>
                        <a:t>958</a:t>
                      </a:r>
                    </a:p>
                  </a:txBody>
                  <a:tcPr marL="85482" marR="85482" marT="42741" marB="42741">
                    <a:lnR w="31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solidFill>
                      <a:schemeClr val="accent4"/>
                    </a:solidFill>
                  </a:tcPr>
                </a:tc>
                <a:tc>
                  <a:txBody>
                    <a:bodyPr/>
                    <a:lstStyle/>
                    <a:p>
                      <a:pPr algn="r"/>
                      <a:r>
                        <a:rPr lang="sv-SE" sz="900" dirty="0"/>
                        <a:t>979</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2 %</a:t>
                      </a:r>
                    </a:p>
                  </a:txBody>
                  <a:tcPr marL="85482" marR="85482" marT="42741" marB="42741">
                    <a:lnL w="3175" cap="flat" cmpd="sng" algn="ctr">
                      <a:solidFill>
                        <a:schemeClr val="bg1"/>
                      </a:solidFill>
                      <a:prstDash val="solid"/>
                      <a:round/>
                      <a:headEnd type="none" w="med" len="med"/>
                      <a:tailEnd type="none" w="med" len="med"/>
                    </a:lnL>
                    <a:lnT w="12700" cap="flat" cmpd="sng" algn="ctr">
                      <a:noFill/>
                      <a:prstDash val="solid"/>
                      <a:round/>
                      <a:headEnd type="none" w="med" len="med"/>
                      <a:tailEnd type="none" w="med" len="med"/>
                    </a:lnT>
                    <a:solidFill>
                      <a:schemeClr val="accent4"/>
                    </a:solidFill>
                  </a:tcPr>
                </a:tc>
                <a:extLst>
                  <a:ext uri="{0D108BD9-81ED-4DB2-BD59-A6C34878D82A}">
                    <a16:rowId xmlns:a16="http://schemas.microsoft.com/office/drawing/2014/main" val="2674485944"/>
                  </a:ext>
                </a:extLst>
              </a:tr>
              <a:tr h="2134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dirty="0"/>
                        <a:t>The Swedish Cancer </a:t>
                      </a:r>
                      <a:r>
                        <a:rPr lang="sv-SE" sz="900" dirty="0" err="1"/>
                        <a:t>Society</a:t>
                      </a:r>
                      <a:endParaRPr lang="sv-SE" sz="900" dirty="0"/>
                    </a:p>
                  </a:txBody>
                  <a:tcPr marL="85482" marR="85482" marT="42741" marB="42741">
                    <a:solidFill>
                      <a:schemeClr val="bg1"/>
                    </a:solidFill>
                  </a:tcPr>
                </a:tc>
                <a:tc>
                  <a:txBody>
                    <a:bodyPr/>
                    <a:lstStyle/>
                    <a:p>
                      <a:pPr algn="r"/>
                      <a:r>
                        <a:rPr lang="sv-SE" sz="900" dirty="0"/>
                        <a:t> 248</a:t>
                      </a:r>
                    </a:p>
                  </a:txBody>
                  <a:tcPr marL="85482" marR="85482" marT="42741" marB="42741">
                    <a:solidFill>
                      <a:schemeClr val="bg1"/>
                    </a:solidFill>
                  </a:tcPr>
                </a:tc>
                <a:tc>
                  <a:txBody>
                    <a:bodyPr/>
                    <a:lstStyle/>
                    <a:p>
                      <a:pPr algn="r"/>
                      <a:r>
                        <a:rPr lang="sv-SE" sz="900" dirty="0"/>
                        <a:t>279</a:t>
                      </a:r>
                    </a:p>
                  </a:txBody>
                  <a:tcPr marL="85482" marR="85482" marT="42741" marB="42741">
                    <a:lnR w="3175" cap="flat" cmpd="sng" algn="ctr">
                      <a:solidFill>
                        <a:schemeClr val="bg1"/>
                      </a:solidFill>
                      <a:prstDash val="solid"/>
                      <a:round/>
                      <a:headEnd type="none" w="med" len="med"/>
                      <a:tailEnd type="none" w="med" len="med"/>
                    </a:lnR>
                    <a:solidFill>
                      <a:schemeClr val="bg1"/>
                    </a:solidFill>
                  </a:tcPr>
                </a:tc>
                <a:tc>
                  <a:txBody>
                    <a:bodyPr/>
                    <a:lstStyle/>
                    <a:p>
                      <a:pPr algn="r"/>
                      <a:r>
                        <a:rPr lang="sv-SE" sz="900" dirty="0"/>
                        <a:t>326</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17 %</a:t>
                      </a:r>
                    </a:p>
                  </a:txBody>
                  <a:tcPr marL="85482" marR="85482" marT="42741" marB="42741">
                    <a:lnL w="3175"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3736923764"/>
                  </a:ext>
                </a:extLst>
              </a:tr>
              <a:tr h="213458">
                <a:tc>
                  <a:txBody>
                    <a:bodyPr/>
                    <a:lstStyle/>
                    <a:p>
                      <a:r>
                        <a:rPr lang="sv-SE" sz="900" dirty="0" err="1"/>
                        <a:t>European</a:t>
                      </a:r>
                      <a:r>
                        <a:rPr lang="sv-SE" sz="900" dirty="0"/>
                        <a:t> Union</a:t>
                      </a:r>
                    </a:p>
                  </a:txBody>
                  <a:tcPr marL="85482" marR="85482" marT="42741" marB="42741">
                    <a:solidFill>
                      <a:schemeClr val="accent4"/>
                    </a:solidFill>
                  </a:tcPr>
                </a:tc>
                <a:tc>
                  <a:txBody>
                    <a:bodyPr/>
                    <a:lstStyle/>
                    <a:p>
                      <a:pPr algn="r"/>
                      <a:r>
                        <a:rPr lang="sv-SE" sz="900" dirty="0"/>
                        <a:t>296</a:t>
                      </a:r>
                    </a:p>
                  </a:txBody>
                  <a:tcPr marL="85482" marR="85482" marT="42741" marB="42741">
                    <a:solidFill>
                      <a:schemeClr val="accent4"/>
                    </a:solidFill>
                  </a:tcPr>
                </a:tc>
                <a:tc>
                  <a:txBody>
                    <a:bodyPr/>
                    <a:lstStyle/>
                    <a:p>
                      <a:pPr algn="r"/>
                      <a:r>
                        <a:rPr lang="sv-SE" sz="900" dirty="0"/>
                        <a:t>299</a:t>
                      </a:r>
                    </a:p>
                  </a:txBody>
                  <a:tcPr marL="85482" marR="85482" marT="42741" marB="42741">
                    <a:lnR w="3175" cap="flat" cmpd="sng" algn="ctr">
                      <a:solidFill>
                        <a:schemeClr val="bg1"/>
                      </a:solidFill>
                      <a:prstDash val="solid"/>
                      <a:round/>
                      <a:headEnd type="none" w="med" len="med"/>
                      <a:tailEnd type="none" w="med" len="med"/>
                    </a:lnR>
                    <a:solidFill>
                      <a:schemeClr val="accent4"/>
                    </a:solidFill>
                  </a:tcPr>
                </a:tc>
                <a:tc>
                  <a:txBody>
                    <a:bodyPr/>
                    <a:lstStyle/>
                    <a:p>
                      <a:pPr algn="r"/>
                      <a:r>
                        <a:rPr lang="sv-SE" sz="900" dirty="0"/>
                        <a:t>296</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-1 %</a:t>
                      </a:r>
                    </a:p>
                  </a:txBody>
                  <a:tcPr marL="85482" marR="85482" marT="42741" marB="42741">
                    <a:lnL w="3175" cap="flat" cmpd="sng" algn="ctr">
                      <a:solidFill>
                        <a:schemeClr val="bg1"/>
                      </a:solidFill>
                      <a:prstDash val="solid"/>
                      <a:round/>
                      <a:headEnd type="none" w="med" len="med"/>
                      <a:tailEnd type="none" w="med" len="med"/>
                    </a:lnL>
                    <a:solidFill>
                      <a:schemeClr val="accent4"/>
                    </a:solidFill>
                  </a:tcPr>
                </a:tc>
                <a:extLst>
                  <a:ext uri="{0D108BD9-81ED-4DB2-BD59-A6C34878D82A}">
                    <a16:rowId xmlns:a16="http://schemas.microsoft.com/office/drawing/2014/main" val="189753433"/>
                  </a:ext>
                </a:extLst>
              </a:tr>
              <a:tr h="213458">
                <a:tc>
                  <a:txBody>
                    <a:bodyPr/>
                    <a:lstStyle/>
                    <a:p>
                      <a:r>
                        <a:rPr lang="sv-SE" sz="900" dirty="0"/>
                        <a:t>The Wallenberg Foundations</a:t>
                      </a:r>
                    </a:p>
                  </a:txBody>
                  <a:tcPr marL="85482" marR="85482" marT="42741" marB="42741">
                    <a:solidFill>
                      <a:schemeClr val="bg1"/>
                    </a:solidFill>
                  </a:tcPr>
                </a:tc>
                <a:tc>
                  <a:txBody>
                    <a:bodyPr/>
                    <a:lstStyle/>
                    <a:p>
                      <a:pPr algn="r"/>
                      <a:r>
                        <a:rPr lang="sv-SE" sz="900" dirty="0"/>
                        <a:t>246</a:t>
                      </a:r>
                    </a:p>
                  </a:txBody>
                  <a:tcPr marL="85482" marR="85482" marT="42741" marB="42741">
                    <a:solidFill>
                      <a:schemeClr val="bg1"/>
                    </a:solidFill>
                  </a:tcPr>
                </a:tc>
                <a:tc>
                  <a:txBody>
                    <a:bodyPr/>
                    <a:lstStyle/>
                    <a:p>
                      <a:pPr algn="r"/>
                      <a:r>
                        <a:rPr lang="sv-SE" sz="900" dirty="0"/>
                        <a:t>229</a:t>
                      </a:r>
                    </a:p>
                  </a:txBody>
                  <a:tcPr marL="85482" marR="85482" marT="42741" marB="42741">
                    <a:lnR w="3175" cap="flat" cmpd="sng" algn="ctr">
                      <a:solidFill>
                        <a:schemeClr val="bg1"/>
                      </a:solidFill>
                      <a:prstDash val="solid"/>
                      <a:round/>
                      <a:headEnd type="none" w="med" len="med"/>
                      <a:tailEnd type="none" w="med" len="med"/>
                    </a:lnR>
                    <a:solidFill>
                      <a:schemeClr val="bg1"/>
                    </a:solidFill>
                  </a:tcPr>
                </a:tc>
                <a:tc>
                  <a:txBody>
                    <a:bodyPr/>
                    <a:lstStyle/>
                    <a:p>
                      <a:pPr algn="r"/>
                      <a:r>
                        <a:rPr lang="sv-SE" sz="900" dirty="0"/>
                        <a:t>207</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-10 %</a:t>
                      </a:r>
                    </a:p>
                  </a:txBody>
                  <a:tcPr marL="85482" marR="85482" marT="42741" marB="42741">
                    <a:lnL w="3175"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4255872465"/>
                  </a:ext>
                </a:extLst>
              </a:tr>
              <a:tr h="213458">
                <a:tc>
                  <a:txBody>
                    <a:bodyPr/>
                    <a:lstStyle/>
                    <a:p>
                      <a:r>
                        <a:rPr lang="sv-SE" sz="900" dirty="0"/>
                        <a:t>Forte</a:t>
                      </a:r>
                    </a:p>
                  </a:txBody>
                  <a:tcPr marL="85482" marR="85482" marT="42741" marB="42741">
                    <a:solidFill>
                      <a:schemeClr val="accent4"/>
                    </a:solidFill>
                  </a:tcPr>
                </a:tc>
                <a:tc>
                  <a:txBody>
                    <a:bodyPr/>
                    <a:lstStyle/>
                    <a:p>
                      <a:pPr algn="r"/>
                      <a:r>
                        <a:rPr lang="sv-SE" sz="900" dirty="0"/>
                        <a:t>137</a:t>
                      </a:r>
                    </a:p>
                  </a:txBody>
                  <a:tcPr marL="85482" marR="85482" marT="42741" marB="42741">
                    <a:solidFill>
                      <a:schemeClr val="accent4"/>
                    </a:solidFill>
                  </a:tcPr>
                </a:tc>
                <a:tc>
                  <a:txBody>
                    <a:bodyPr/>
                    <a:lstStyle/>
                    <a:p>
                      <a:pPr algn="r"/>
                      <a:r>
                        <a:rPr lang="sv-SE" sz="900" dirty="0"/>
                        <a:t>148</a:t>
                      </a:r>
                    </a:p>
                  </a:txBody>
                  <a:tcPr marL="85482" marR="85482" marT="42741" marB="42741">
                    <a:lnR w="3175" cap="flat" cmpd="sng" algn="ctr">
                      <a:solidFill>
                        <a:schemeClr val="bg1"/>
                      </a:solidFill>
                      <a:prstDash val="solid"/>
                      <a:round/>
                      <a:headEnd type="none" w="med" len="med"/>
                      <a:tailEnd type="none" w="med" len="med"/>
                    </a:lnR>
                    <a:solidFill>
                      <a:schemeClr val="accent4"/>
                    </a:solidFill>
                  </a:tcPr>
                </a:tc>
                <a:tc>
                  <a:txBody>
                    <a:bodyPr/>
                    <a:lstStyle/>
                    <a:p>
                      <a:pPr algn="r"/>
                      <a:r>
                        <a:rPr lang="sv-SE" sz="900" dirty="0"/>
                        <a:t>161</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9 %</a:t>
                      </a:r>
                    </a:p>
                  </a:txBody>
                  <a:tcPr marL="85482" marR="85482" marT="42741" marB="42741">
                    <a:lnL w="3175" cap="flat" cmpd="sng" algn="ctr">
                      <a:solidFill>
                        <a:schemeClr val="bg1"/>
                      </a:solidFill>
                      <a:prstDash val="solid"/>
                      <a:round/>
                      <a:headEnd type="none" w="med" len="med"/>
                      <a:tailEnd type="none" w="med" len="med"/>
                    </a:lnL>
                    <a:solidFill>
                      <a:schemeClr val="accent4"/>
                    </a:solidFill>
                  </a:tcPr>
                </a:tc>
                <a:extLst>
                  <a:ext uri="{0D108BD9-81ED-4DB2-BD59-A6C34878D82A}">
                    <a16:rowId xmlns:a16="http://schemas.microsoft.com/office/drawing/2014/main" val="4277017575"/>
                  </a:ext>
                </a:extLst>
              </a:tr>
              <a:tr h="2134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dirty="0"/>
                        <a:t>The Swedish </a:t>
                      </a:r>
                      <a:r>
                        <a:rPr lang="sv-SE" sz="900" dirty="0" err="1"/>
                        <a:t>Childhood</a:t>
                      </a:r>
                      <a:r>
                        <a:rPr lang="sv-SE" sz="900" dirty="0"/>
                        <a:t> Cancer </a:t>
                      </a:r>
                      <a:r>
                        <a:rPr lang="sv-SE" sz="900" dirty="0" err="1"/>
                        <a:t>Fund</a:t>
                      </a:r>
                      <a:endParaRPr lang="sv-SE" sz="900" dirty="0"/>
                    </a:p>
                  </a:txBody>
                  <a:tcPr marL="85482" marR="85482" marT="42741" marB="42741">
                    <a:solidFill>
                      <a:schemeClr val="bg1"/>
                    </a:solidFill>
                  </a:tcPr>
                </a:tc>
                <a:tc>
                  <a:txBody>
                    <a:bodyPr/>
                    <a:lstStyle/>
                    <a:p>
                      <a:pPr algn="r"/>
                      <a:r>
                        <a:rPr lang="sv-SE" sz="900" dirty="0"/>
                        <a:t>106</a:t>
                      </a:r>
                    </a:p>
                  </a:txBody>
                  <a:tcPr marL="85482" marR="85482" marT="42741" marB="42741">
                    <a:solidFill>
                      <a:schemeClr val="bg1"/>
                    </a:solidFill>
                  </a:tcPr>
                </a:tc>
                <a:tc>
                  <a:txBody>
                    <a:bodyPr/>
                    <a:lstStyle/>
                    <a:p>
                      <a:pPr algn="r"/>
                      <a:r>
                        <a:rPr lang="sv-SE" sz="900" dirty="0"/>
                        <a:t>128</a:t>
                      </a:r>
                    </a:p>
                  </a:txBody>
                  <a:tcPr marL="85482" marR="85482" marT="42741" marB="42741">
                    <a:lnR w="3175" cap="flat" cmpd="sng" algn="ctr">
                      <a:solidFill>
                        <a:schemeClr val="bg1"/>
                      </a:solidFill>
                      <a:prstDash val="solid"/>
                      <a:round/>
                      <a:headEnd type="none" w="med" len="med"/>
                      <a:tailEnd type="none" w="med" len="med"/>
                    </a:lnR>
                    <a:solidFill>
                      <a:schemeClr val="bg1"/>
                    </a:solidFill>
                  </a:tcPr>
                </a:tc>
                <a:tc>
                  <a:txBody>
                    <a:bodyPr/>
                    <a:lstStyle/>
                    <a:p>
                      <a:pPr algn="r"/>
                      <a:r>
                        <a:rPr lang="sv-SE" sz="900" dirty="0"/>
                        <a:t>142</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11 %</a:t>
                      </a:r>
                    </a:p>
                  </a:txBody>
                  <a:tcPr marL="85482" marR="85482" marT="42741" marB="42741">
                    <a:lnL w="3175"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1198820540"/>
                  </a:ext>
                </a:extLst>
              </a:tr>
              <a:tr h="213458">
                <a:tc>
                  <a:txBody>
                    <a:bodyPr/>
                    <a:lstStyle/>
                    <a:p>
                      <a:r>
                        <a:rPr lang="sv-SE" sz="900" dirty="0"/>
                        <a:t>Royal </a:t>
                      </a:r>
                      <a:r>
                        <a:rPr lang="sv-SE" sz="900" dirty="0" err="1"/>
                        <a:t>Institute</a:t>
                      </a:r>
                      <a:r>
                        <a:rPr lang="sv-SE" sz="900" dirty="0"/>
                        <a:t> </a:t>
                      </a:r>
                      <a:r>
                        <a:rPr lang="sv-SE" sz="900" dirty="0" err="1"/>
                        <a:t>of</a:t>
                      </a:r>
                      <a:r>
                        <a:rPr lang="sv-SE" sz="900" dirty="0"/>
                        <a:t> </a:t>
                      </a:r>
                      <a:r>
                        <a:rPr lang="sv-SE" sz="900" dirty="0" err="1"/>
                        <a:t>Technology</a:t>
                      </a:r>
                      <a:endParaRPr lang="sv-SE" sz="900" dirty="0"/>
                    </a:p>
                  </a:txBody>
                  <a:tcPr marL="85482" marR="85482" marT="42741" marB="42741">
                    <a:solidFill>
                      <a:schemeClr val="accent4"/>
                    </a:solidFill>
                  </a:tcPr>
                </a:tc>
                <a:tc>
                  <a:txBody>
                    <a:bodyPr/>
                    <a:lstStyle/>
                    <a:p>
                      <a:pPr algn="r"/>
                      <a:r>
                        <a:rPr lang="sv-SE" sz="900" dirty="0"/>
                        <a:t>82</a:t>
                      </a:r>
                    </a:p>
                  </a:txBody>
                  <a:tcPr marL="85482" marR="85482" marT="42741" marB="42741">
                    <a:solidFill>
                      <a:schemeClr val="accent4"/>
                    </a:solidFill>
                  </a:tcPr>
                </a:tc>
                <a:tc>
                  <a:txBody>
                    <a:bodyPr/>
                    <a:lstStyle/>
                    <a:p>
                      <a:pPr algn="r"/>
                      <a:r>
                        <a:rPr lang="sv-SE" sz="900" dirty="0"/>
                        <a:t>116</a:t>
                      </a:r>
                    </a:p>
                  </a:txBody>
                  <a:tcPr marL="85482" marR="85482" marT="42741" marB="42741">
                    <a:lnR w="3175" cap="flat" cmpd="sng" algn="ctr">
                      <a:solidFill>
                        <a:schemeClr val="bg1"/>
                      </a:solidFill>
                      <a:prstDash val="solid"/>
                      <a:round/>
                      <a:headEnd type="none" w="med" len="med"/>
                      <a:tailEnd type="none" w="med" len="med"/>
                    </a:lnR>
                    <a:solidFill>
                      <a:schemeClr val="accent4"/>
                    </a:solidFill>
                  </a:tcPr>
                </a:tc>
                <a:tc>
                  <a:txBody>
                    <a:bodyPr/>
                    <a:lstStyle/>
                    <a:p>
                      <a:pPr algn="r"/>
                      <a:r>
                        <a:rPr lang="sv-SE" sz="900" dirty="0"/>
                        <a:t>120</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3 %</a:t>
                      </a:r>
                    </a:p>
                  </a:txBody>
                  <a:tcPr marL="85482" marR="85482" marT="42741" marB="42741">
                    <a:lnL w="3175" cap="flat" cmpd="sng" algn="ctr">
                      <a:solidFill>
                        <a:schemeClr val="bg1"/>
                      </a:solidFill>
                      <a:prstDash val="solid"/>
                      <a:round/>
                      <a:headEnd type="none" w="med" len="med"/>
                      <a:tailEnd type="none" w="med" len="med"/>
                    </a:lnL>
                    <a:solidFill>
                      <a:schemeClr val="accent4"/>
                    </a:solidFill>
                  </a:tcPr>
                </a:tc>
                <a:extLst>
                  <a:ext uri="{0D108BD9-81ED-4DB2-BD59-A6C34878D82A}">
                    <a16:rowId xmlns:a16="http://schemas.microsoft.com/office/drawing/2014/main" val="392298131"/>
                  </a:ext>
                </a:extLst>
              </a:tr>
              <a:tr h="2134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dirty="0"/>
                        <a:t>Stockholm County Council</a:t>
                      </a:r>
                    </a:p>
                  </a:txBody>
                  <a:tcPr marL="85482" marR="85482" marT="42741" marB="42741">
                    <a:solidFill>
                      <a:schemeClr val="bg1"/>
                    </a:solidFill>
                  </a:tcPr>
                </a:tc>
                <a:tc>
                  <a:txBody>
                    <a:bodyPr/>
                    <a:lstStyle/>
                    <a:p>
                      <a:pPr algn="r"/>
                      <a:r>
                        <a:rPr lang="sv-SE" sz="900" dirty="0"/>
                        <a:t>100</a:t>
                      </a:r>
                    </a:p>
                  </a:txBody>
                  <a:tcPr marL="85482" marR="85482" marT="42741" marB="42741">
                    <a:solidFill>
                      <a:schemeClr val="bg1"/>
                    </a:solidFill>
                  </a:tcPr>
                </a:tc>
                <a:tc>
                  <a:txBody>
                    <a:bodyPr/>
                    <a:lstStyle/>
                    <a:p>
                      <a:pPr algn="r"/>
                      <a:r>
                        <a:rPr lang="sv-SE" sz="900" dirty="0"/>
                        <a:t>90</a:t>
                      </a:r>
                    </a:p>
                  </a:txBody>
                  <a:tcPr marL="85482" marR="85482" marT="42741" marB="42741">
                    <a:lnR w="3175" cap="flat" cmpd="sng" algn="ctr">
                      <a:solidFill>
                        <a:schemeClr val="bg1"/>
                      </a:solidFill>
                      <a:prstDash val="solid"/>
                      <a:round/>
                      <a:headEnd type="none" w="med" len="med"/>
                      <a:tailEnd type="none" w="med" len="med"/>
                    </a:lnR>
                    <a:solidFill>
                      <a:schemeClr val="bg1"/>
                    </a:solidFill>
                  </a:tcPr>
                </a:tc>
                <a:tc>
                  <a:txBody>
                    <a:bodyPr/>
                    <a:lstStyle/>
                    <a:p>
                      <a:pPr algn="r"/>
                      <a:r>
                        <a:rPr lang="sv-SE" sz="900" dirty="0"/>
                        <a:t>94</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4 %</a:t>
                      </a:r>
                    </a:p>
                  </a:txBody>
                  <a:tcPr marL="85482" marR="85482" marT="42741" marB="42741">
                    <a:lnL w="3175"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879538754"/>
                  </a:ext>
                </a:extLst>
              </a:tr>
              <a:tr h="2134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dirty="0"/>
                        <a:t>The Swedish </a:t>
                      </a:r>
                      <a:r>
                        <a:rPr lang="sv-SE" sz="900" dirty="0" err="1"/>
                        <a:t>Heart</a:t>
                      </a:r>
                      <a:r>
                        <a:rPr lang="sv-SE" sz="900" dirty="0"/>
                        <a:t> </a:t>
                      </a:r>
                      <a:r>
                        <a:rPr lang="sv-SE" sz="900" dirty="0" err="1"/>
                        <a:t>Lung</a:t>
                      </a:r>
                      <a:r>
                        <a:rPr lang="sv-SE" sz="900" dirty="0"/>
                        <a:t> Foundation</a:t>
                      </a:r>
                    </a:p>
                  </a:txBody>
                  <a:tcPr marL="85482" marR="85482" marT="42741" marB="42741">
                    <a:solidFill>
                      <a:schemeClr val="accent4"/>
                    </a:solidFill>
                  </a:tcPr>
                </a:tc>
                <a:tc>
                  <a:txBody>
                    <a:bodyPr/>
                    <a:lstStyle/>
                    <a:p>
                      <a:pPr algn="r"/>
                      <a:r>
                        <a:rPr lang="sv-SE" sz="900" dirty="0"/>
                        <a:t>87</a:t>
                      </a:r>
                    </a:p>
                  </a:txBody>
                  <a:tcPr marL="85482" marR="85482" marT="42741" marB="42741">
                    <a:solidFill>
                      <a:schemeClr val="accent4"/>
                    </a:solidFill>
                  </a:tcPr>
                </a:tc>
                <a:tc>
                  <a:txBody>
                    <a:bodyPr/>
                    <a:lstStyle/>
                    <a:p>
                      <a:pPr algn="r"/>
                      <a:r>
                        <a:rPr lang="sv-SE" sz="900" dirty="0"/>
                        <a:t>99</a:t>
                      </a:r>
                    </a:p>
                  </a:txBody>
                  <a:tcPr marL="85482" marR="85482" marT="42741" marB="42741">
                    <a:lnR w="3175" cap="flat" cmpd="sng" algn="ctr">
                      <a:solidFill>
                        <a:schemeClr val="bg1"/>
                      </a:solidFill>
                      <a:prstDash val="solid"/>
                      <a:round/>
                      <a:headEnd type="none" w="med" len="med"/>
                      <a:tailEnd type="none" w="med" len="med"/>
                    </a:lnR>
                    <a:solidFill>
                      <a:schemeClr val="accent4"/>
                    </a:solidFill>
                  </a:tcPr>
                </a:tc>
                <a:tc>
                  <a:txBody>
                    <a:bodyPr/>
                    <a:lstStyle/>
                    <a:p>
                      <a:pPr algn="r"/>
                      <a:r>
                        <a:rPr lang="sv-SE" sz="900" dirty="0"/>
                        <a:t>85</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-14 %</a:t>
                      </a:r>
                    </a:p>
                  </a:txBody>
                  <a:tcPr marL="85482" marR="85482" marT="42741" marB="42741">
                    <a:lnL w="3175" cap="flat" cmpd="sng" algn="ctr">
                      <a:solidFill>
                        <a:schemeClr val="bg1"/>
                      </a:solidFill>
                      <a:prstDash val="solid"/>
                      <a:round/>
                      <a:headEnd type="none" w="med" len="med"/>
                      <a:tailEnd type="none" w="med" len="med"/>
                    </a:lnL>
                    <a:solidFill>
                      <a:schemeClr val="accent4"/>
                    </a:solidFill>
                  </a:tcPr>
                </a:tc>
                <a:extLst>
                  <a:ext uri="{0D108BD9-81ED-4DB2-BD59-A6C34878D82A}">
                    <a16:rowId xmlns:a16="http://schemas.microsoft.com/office/drawing/2014/main" val="2870487890"/>
                  </a:ext>
                </a:extLst>
              </a:tr>
              <a:tr h="213458">
                <a:tc>
                  <a:txBody>
                    <a:bodyPr/>
                    <a:lstStyle/>
                    <a:p>
                      <a:r>
                        <a:rPr lang="en-US" sz="900" dirty="0"/>
                        <a:t>Legal, Financial and Administrative Services Agency</a:t>
                      </a:r>
                      <a:endParaRPr lang="sv-SE" sz="900" dirty="0"/>
                    </a:p>
                  </a:txBody>
                  <a:tcPr marL="85482" marR="85482" marT="42741" marB="42741">
                    <a:solidFill>
                      <a:schemeClr val="bg1"/>
                    </a:solidFill>
                  </a:tcPr>
                </a:tc>
                <a:tc>
                  <a:txBody>
                    <a:bodyPr/>
                    <a:lstStyle/>
                    <a:p>
                      <a:pPr algn="r"/>
                      <a:r>
                        <a:rPr lang="sv-SE" sz="900" dirty="0"/>
                        <a:t>46</a:t>
                      </a:r>
                    </a:p>
                  </a:txBody>
                  <a:tcPr marL="85482" marR="85482" marT="42741" marB="42741">
                    <a:solidFill>
                      <a:schemeClr val="bg1"/>
                    </a:solidFill>
                  </a:tcPr>
                </a:tc>
                <a:tc>
                  <a:txBody>
                    <a:bodyPr/>
                    <a:lstStyle/>
                    <a:p>
                      <a:pPr algn="r"/>
                      <a:r>
                        <a:rPr lang="sv-SE" sz="900" dirty="0"/>
                        <a:t>42</a:t>
                      </a:r>
                    </a:p>
                  </a:txBody>
                  <a:tcPr marL="85482" marR="85482" marT="42741" marB="42741">
                    <a:lnR w="3175" cap="flat" cmpd="sng" algn="ctr">
                      <a:solidFill>
                        <a:schemeClr val="bg1"/>
                      </a:solidFill>
                      <a:prstDash val="solid"/>
                      <a:round/>
                      <a:headEnd type="none" w="med" len="med"/>
                      <a:tailEnd type="none" w="med" len="med"/>
                    </a:lnR>
                    <a:solidFill>
                      <a:schemeClr val="bg1"/>
                    </a:solidFill>
                  </a:tcPr>
                </a:tc>
                <a:tc>
                  <a:txBody>
                    <a:bodyPr/>
                    <a:lstStyle/>
                    <a:p>
                      <a:pPr algn="r"/>
                      <a:r>
                        <a:rPr lang="sv-SE" sz="900" dirty="0"/>
                        <a:t>74</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76 %</a:t>
                      </a:r>
                    </a:p>
                  </a:txBody>
                  <a:tcPr marL="85482" marR="85482" marT="42741" marB="42741">
                    <a:lnL w="3175"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3036803588"/>
                  </a:ext>
                </a:extLst>
              </a:tr>
              <a:tr h="213458">
                <a:tc>
                  <a:txBody>
                    <a:bodyPr/>
                    <a:lstStyle/>
                    <a:p>
                      <a:r>
                        <a:rPr lang="sv-SE" sz="900" dirty="0" err="1"/>
                        <a:t>Other</a:t>
                      </a:r>
                      <a:endParaRPr lang="sv-SE" sz="900" dirty="0"/>
                    </a:p>
                  </a:txBody>
                  <a:tcPr marL="85482" marR="85482" marT="42741" marB="42741">
                    <a:lnB w="6350" cap="flat" cmpd="sng" algn="ctr">
                      <a:solidFill>
                        <a:schemeClr val="tx1"/>
                      </a:solidFill>
                      <a:prstDash val="solid"/>
                      <a:round/>
                      <a:headEnd type="none" w="med" len="med"/>
                      <a:tailEnd type="none" w="med" len="med"/>
                    </a:lnB>
                    <a:solidFill>
                      <a:schemeClr val="accent4"/>
                    </a:solidFill>
                  </a:tcPr>
                </a:tc>
                <a:tc>
                  <a:txBody>
                    <a:bodyPr/>
                    <a:lstStyle/>
                    <a:p>
                      <a:pPr algn="r"/>
                      <a:r>
                        <a:rPr lang="sv-SE" sz="900" dirty="0"/>
                        <a:t>1,077</a:t>
                      </a:r>
                    </a:p>
                  </a:txBody>
                  <a:tcPr marL="85482" marR="85482" marT="42741" marB="42741">
                    <a:lnB w="6350" cap="flat" cmpd="sng" algn="ctr">
                      <a:solidFill>
                        <a:schemeClr val="tx1"/>
                      </a:solidFill>
                      <a:prstDash val="solid"/>
                      <a:round/>
                      <a:headEnd type="none" w="med" len="med"/>
                      <a:tailEnd type="none" w="med" len="med"/>
                    </a:lnB>
                    <a:solidFill>
                      <a:schemeClr val="accent4"/>
                    </a:solidFill>
                  </a:tcPr>
                </a:tc>
                <a:tc>
                  <a:txBody>
                    <a:bodyPr/>
                    <a:lstStyle/>
                    <a:p>
                      <a:pPr algn="r"/>
                      <a:r>
                        <a:rPr lang="sv-SE" sz="900" dirty="0"/>
                        <a:t>1,113</a:t>
                      </a:r>
                    </a:p>
                  </a:txBody>
                  <a:tcPr marL="85482" marR="85482" marT="42741" marB="42741">
                    <a:lnR w="3175" cap="flat" cmpd="sng" algn="ctr">
                      <a:solidFill>
                        <a:schemeClr val="bg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4"/>
                    </a:solidFill>
                  </a:tcPr>
                </a:tc>
                <a:tc>
                  <a:txBody>
                    <a:bodyPr/>
                    <a:lstStyle/>
                    <a:p>
                      <a:pPr algn="r"/>
                      <a:r>
                        <a:rPr lang="sv-SE" sz="900" dirty="0"/>
                        <a:t>1,202</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8 %</a:t>
                      </a:r>
                    </a:p>
                  </a:txBody>
                  <a:tcPr marL="85482" marR="85482" marT="42741" marB="42741">
                    <a:lnL w="3175" cap="flat" cmpd="sng" algn="ctr">
                      <a:solidFill>
                        <a:schemeClr val="bg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677143210"/>
                  </a:ext>
                </a:extLst>
              </a:tr>
              <a:tr h="238260">
                <a:tc>
                  <a:txBody>
                    <a:bodyPr/>
                    <a:lstStyle/>
                    <a:p>
                      <a:r>
                        <a:rPr lang="sv-SE" sz="900" b="1" dirty="0"/>
                        <a:t>Total</a:t>
                      </a:r>
                    </a:p>
                  </a:txBody>
                  <a:tcPr marL="85482" marR="85482" marT="42741" marB="42741">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r"/>
                      <a:r>
                        <a:rPr lang="sv-SE" sz="900" b="1" dirty="0"/>
                        <a:t>3,331</a:t>
                      </a:r>
                    </a:p>
                  </a:txBody>
                  <a:tcPr marL="85482" marR="85482" marT="42741" marB="42741">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r"/>
                      <a:r>
                        <a:rPr lang="sv-SE" sz="900" b="1" dirty="0"/>
                        <a:t>3,515</a:t>
                      </a:r>
                    </a:p>
                  </a:txBody>
                  <a:tcPr marL="85482" marR="85482" marT="42741" marB="42741">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r"/>
                      <a:r>
                        <a:rPr lang="sv-SE" sz="900" b="1" dirty="0"/>
                        <a:t>3,686</a:t>
                      </a:r>
                    </a:p>
                  </a:txBody>
                  <a:tcPr marL="85482" marR="85482" marT="42741" marB="42741">
                    <a:lnL w="12700" cmpd="sng">
                      <a:noFill/>
                    </a:lnL>
                    <a:lnR w="12700" cmpd="sng">
                      <a:noFill/>
                    </a:lnR>
                    <a:lnT w="31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solidFill>
                  </a:tcPr>
                </a:tc>
                <a:tc>
                  <a:txBody>
                    <a:bodyPr/>
                    <a:lstStyle/>
                    <a:p>
                      <a:pPr algn="r"/>
                      <a:r>
                        <a:rPr lang="sv-SE" sz="900" b="1" dirty="0"/>
                        <a:t>5 %</a:t>
                      </a:r>
                    </a:p>
                  </a:txBody>
                  <a:tcPr marL="85482" marR="85482" marT="42741" marB="42741">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41288593"/>
                  </a:ext>
                </a:extLst>
              </a:tr>
            </a:tbl>
          </a:graphicData>
        </a:graphic>
      </p:graphicFrame>
      <p:sp>
        <p:nvSpPr>
          <p:cNvPr id="9" name="Platshållare för sidfot 4">
            <a:extLst>
              <a:ext uri="{FF2B5EF4-FFF2-40B4-BE49-F238E27FC236}">
                <a16:creationId xmlns:a16="http://schemas.microsoft.com/office/drawing/2014/main" id="{D3E352BF-ADE8-352D-7401-D6ACD743339C}"/>
              </a:ext>
              <a:ext uri="{C183D7F6-B498-43B3-948B-1728B52AA6E4}">
                <adec:decorative xmlns:adec="http://schemas.microsoft.com/office/drawing/2017/decorative" val="1"/>
              </a:ext>
            </a:extLst>
          </p:cNvPr>
          <p:cNvSpPr txBox="1">
            <a:spLocks/>
          </p:cNvSpPr>
          <p:nvPr/>
        </p:nvSpPr>
        <p:spPr bwMode="auto">
          <a:xfrm>
            <a:off x="7471106" y="4287366"/>
            <a:ext cx="127735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sv-SE"/>
            </a:defPPr>
            <a:lvl1pPr algn="l" rtl="0" eaLnBrk="0" fontAlgn="base" hangingPunct="0">
              <a:spcBef>
                <a:spcPct val="0"/>
              </a:spcBef>
              <a:spcAft>
                <a:spcPct val="0"/>
              </a:spcAft>
              <a:defRPr sz="800" kern="1200">
                <a:solidFill>
                  <a:schemeClr val="bg2"/>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a:lstStyle>
          <a:p>
            <a:pPr algn="r"/>
            <a:r>
              <a:rPr lang="sv-SE" altLang="sv-SE" sz="600" dirty="0">
                <a:solidFill>
                  <a:schemeClr val="tx1"/>
                </a:solidFill>
              </a:rPr>
              <a:t>Source: Unit4 Business World</a:t>
            </a:r>
          </a:p>
        </p:txBody>
      </p:sp>
      <p:sp>
        <p:nvSpPr>
          <p:cNvPr id="3" name="Platshållare för sidfot 5">
            <a:extLst>
              <a:ext uri="{FF2B5EF4-FFF2-40B4-BE49-F238E27FC236}">
                <a16:creationId xmlns:a16="http://schemas.microsoft.com/office/drawing/2014/main" id="{44D291F1-7C13-04FF-7083-2F5F328961F4}"/>
              </a:ext>
              <a:ext uri="{C183D7F6-B498-43B3-948B-1728B52AA6E4}">
                <adec:decorative xmlns:adec="http://schemas.microsoft.com/office/drawing/2017/decorative" val="1"/>
              </a:ext>
            </a:extLst>
          </p:cNvPr>
          <p:cNvSpPr>
            <a:spLocks noGrp="1"/>
          </p:cNvSpPr>
          <p:nvPr>
            <p:ph type="ftr" sz="quarter" idx="3"/>
          </p:nvPr>
        </p:nvSpPr>
        <p:spPr>
          <a:xfrm>
            <a:off x="255983" y="4790351"/>
            <a:ext cx="2587825" cy="171450"/>
          </a:xfrm>
        </p:spPr>
        <p:txBody>
          <a:bodyPr anchor="t"/>
          <a:lstStyle/>
          <a:p>
            <a:r>
              <a:rPr lang="sv-SE" dirty="0"/>
              <a:t>Karolinska Institutet – a </a:t>
            </a:r>
            <a:r>
              <a:rPr lang="sv-SE" dirty="0" err="1"/>
              <a:t>medical</a:t>
            </a:r>
            <a:r>
              <a:rPr lang="sv-SE" dirty="0"/>
              <a:t> </a:t>
            </a:r>
            <a:r>
              <a:rPr lang="sv-SE" dirty="0" err="1"/>
              <a:t>university</a:t>
            </a:r>
            <a:endParaRPr lang="sv-SE" dirty="0"/>
          </a:p>
        </p:txBody>
      </p:sp>
      <p:sp>
        <p:nvSpPr>
          <p:cNvPr id="14" name="Platshållare för datum 1">
            <a:extLst>
              <a:ext uri="{FF2B5EF4-FFF2-40B4-BE49-F238E27FC236}">
                <a16:creationId xmlns:a16="http://schemas.microsoft.com/office/drawing/2014/main" id="{B64D36C9-7713-4E96-A2CF-CA2F2D0197CA}"/>
              </a:ext>
              <a:ext uri="{C183D7F6-B498-43B3-948B-1728B52AA6E4}">
                <adec:decorative xmlns:adec="http://schemas.microsoft.com/office/drawing/2017/decorative" val="1"/>
              </a:ext>
            </a:extLst>
          </p:cNvPr>
          <p:cNvSpPr>
            <a:spLocks noGrp="1"/>
          </p:cNvSpPr>
          <p:nvPr>
            <p:ph type="dt" sz="half" idx="10"/>
          </p:nvPr>
        </p:nvSpPr>
        <p:spPr/>
        <p:txBody>
          <a:bodyPr/>
          <a:lstStyle/>
          <a:p>
            <a:fld id="{36565684-E7E3-4FFE-89FD-C517DFAF7807}" type="datetime4">
              <a:rPr lang="en-GB"/>
              <a:pPr/>
              <a:t>27 February 2024</a:t>
            </a:fld>
            <a:endParaRPr lang="sv-SE" dirty="0"/>
          </a:p>
        </p:txBody>
      </p:sp>
      <p:sp>
        <p:nvSpPr>
          <p:cNvPr id="4" name="Platshållare för bildnummer 3">
            <a:extLst>
              <a:ext uri="{FF2B5EF4-FFF2-40B4-BE49-F238E27FC236}">
                <a16:creationId xmlns:a16="http://schemas.microsoft.com/office/drawing/2014/main" id="{B17BDD64-4A43-4924-9187-7D923D66192B}"/>
              </a:ext>
              <a:ext uri="{C183D7F6-B498-43B3-948B-1728B52AA6E4}">
                <adec:decorative xmlns:adec="http://schemas.microsoft.com/office/drawing/2017/decorative" val="1"/>
              </a:ext>
            </a:extLst>
          </p:cNvPr>
          <p:cNvSpPr>
            <a:spLocks noGrp="1"/>
          </p:cNvSpPr>
          <p:nvPr>
            <p:ph type="sldNum" sz="quarter" idx="12"/>
          </p:nvPr>
        </p:nvSpPr>
        <p:spPr/>
        <p:txBody>
          <a:bodyPr/>
          <a:lstStyle/>
          <a:p>
            <a:fld id="{15859C56-CB7E-413F-8971-4226A1EF6823}" type="slidenum">
              <a:rPr lang="sv-SE" smtClean="0"/>
              <a:pPr/>
              <a:t>6</a:t>
            </a:fld>
            <a:endParaRPr lang="sv-SE"/>
          </a:p>
        </p:txBody>
      </p:sp>
    </p:spTree>
    <p:extLst>
      <p:ext uri="{BB962C8B-B14F-4D97-AF65-F5344CB8AC3E}">
        <p14:creationId xmlns:p14="http://schemas.microsoft.com/office/powerpoint/2010/main" val="4216951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641952F1-7144-4FA2-B59A-DFF57C681884}"/>
              </a:ext>
            </a:extLst>
          </p:cNvPr>
          <p:cNvSpPr>
            <a:spLocks noGrp="1"/>
          </p:cNvSpPr>
          <p:nvPr>
            <p:ph type="title"/>
          </p:nvPr>
        </p:nvSpPr>
        <p:spPr/>
        <p:txBody>
          <a:bodyPr/>
          <a:lstStyle/>
          <a:p>
            <a:r>
              <a:rPr lang="sv-SE" dirty="0" err="1"/>
              <a:t>Publications</a:t>
            </a:r>
            <a:endParaRPr lang="sv-SE" dirty="0"/>
          </a:p>
        </p:txBody>
      </p:sp>
      <p:grpSp>
        <p:nvGrpSpPr>
          <p:cNvPr id="3" name="Grupp 2" descr="7,667 number of publications (articles and reviews)">
            <a:extLst>
              <a:ext uri="{FF2B5EF4-FFF2-40B4-BE49-F238E27FC236}">
                <a16:creationId xmlns:a16="http://schemas.microsoft.com/office/drawing/2014/main" id="{D58EBFB4-CFB5-614C-051A-8F9455344B7B}"/>
              </a:ext>
            </a:extLst>
          </p:cNvPr>
          <p:cNvGrpSpPr/>
          <p:nvPr/>
        </p:nvGrpSpPr>
        <p:grpSpPr>
          <a:xfrm>
            <a:off x="3491880" y="627534"/>
            <a:ext cx="6887926" cy="830997"/>
            <a:chOff x="899592" y="3795886"/>
            <a:chExt cx="6887926" cy="830997"/>
          </a:xfrm>
        </p:grpSpPr>
        <p:sp>
          <p:nvSpPr>
            <p:cNvPr id="9" name="textruta 8">
              <a:extLst>
                <a:ext uri="{FF2B5EF4-FFF2-40B4-BE49-F238E27FC236}">
                  <a16:creationId xmlns:a16="http://schemas.microsoft.com/office/drawing/2014/main" id="{D32B1702-4204-76CA-9EAF-74A2FAB79579}"/>
                </a:ext>
              </a:extLst>
            </p:cNvPr>
            <p:cNvSpPr txBox="1"/>
            <p:nvPr/>
          </p:nvSpPr>
          <p:spPr>
            <a:xfrm>
              <a:off x="899592" y="3795886"/>
              <a:ext cx="2836984" cy="830997"/>
            </a:xfrm>
            <a:prstGeom prst="rect">
              <a:avLst/>
            </a:prstGeom>
            <a:noFill/>
          </p:spPr>
          <p:txBody>
            <a:bodyPr wrap="square" rtlCol="0">
              <a:spAutoFit/>
            </a:bodyPr>
            <a:lstStyle/>
            <a:p>
              <a:pPr algn="ctr"/>
              <a:r>
                <a:rPr lang="sv-SE" sz="4800" dirty="0">
                  <a:solidFill>
                    <a:schemeClr val="accent1"/>
                  </a:solidFill>
                  <a:latin typeface="+mj-lt"/>
                  <a:cs typeface="Arial" panose="020B0604020202020204" pitchFamily="34" charset="0"/>
                </a:rPr>
                <a:t>7,667</a:t>
              </a:r>
            </a:p>
          </p:txBody>
        </p:sp>
        <p:sp>
          <p:nvSpPr>
            <p:cNvPr id="10" name="Rektangel 9">
              <a:extLst>
                <a:ext uri="{FF2B5EF4-FFF2-40B4-BE49-F238E27FC236}">
                  <a16:creationId xmlns:a16="http://schemas.microsoft.com/office/drawing/2014/main" id="{9D3043A3-D70C-1438-0673-910B2733BDE0}"/>
                </a:ext>
              </a:extLst>
            </p:cNvPr>
            <p:cNvSpPr/>
            <p:nvPr/>
          </p:nvSpPr>
          <p:spPr>
            <a:xfrm>
              <a:off x="3215518" y="3988752"/>
              <a:ext cx="4572000" cy="523220"/>
            </a:xfrm>
            <a:prstGeom prst="rect">
              <a:avLst/>
            </a:prstGeom>
          </p:spPr>
          <p:txBody>
            <a:bodyPr>
              <a:spAutoFit/>
            </a:bodyPr>
            <a:lstStyle/>
            <a:p>
              <a:r>
                <a:rPr lang="sv-SE" sz="1400" dirty="0" err="1">
                  <a:solidFill>
                    <a:schemeClr val="accent1"/>
                  </a:solidFill>
                  <a:latin typeface="+mj-lt"/>
                  <a:cs typeface="Arial" panose="020B0604020202020204" pitchFamily="34" charset="0"/>
                </a:rPr>
                <a:t>Number</a:t>
              </a:r>
              <a:r>
                <a:rPr lang="sv-SE" sz="1400" dirty="0">
                  <a:solidFill>
                    <a:schemeClr val="accent1"/>
                  </a:solidFill>
                  <a:latin typeface="+mj-lt"/>
                  <a:cs typeface="Arial" panose="020B0604020202020204" pitchFamily="34" charset="0"/>
                </a:rPr>
                <a:t> </a:t>
              </a:r>
              <a:r>
                <a:rPr lang="sv-SE" sz="1400" dirty="0" err="1">
                  <a:solidFill>
                    <a:schemeClr val="accent1"/>
                  </a:solidFill>
                  <a:latin typeface="+mj-lt"/>
                  <a:cs typeface="Arial" panose="020B0604020202020204" pitchFamily="34" charset="0"/>
                </a:rPr>
                <a:t>of</a:t>
              </a:r>
              <a:r>
                <a:rPr lang="sv-SE" sz="1400" dirty="0">
                  <a:solidFill>
                    <a:schemeClr val="accent1"/>
                  </a:solidFill>
                  <a:latin typeface="+mj-lt"/>
                  <a:cs typeface="Arial" panose="020B0604020202020204" pitchFamily="34" charset="0"/>
                </a:rPr>
                <a:t> </a:t>
              </a:r>
              <a:r>
                <a:rPr lang="sv-SE" sz="1400" dirty="0" err="1">
                  <a:solidFill>
                    <a:schemeClr val="accent1"/>
                  </a:solidFill>
                  <a:latin typeface="+mj-lt"/>
                  <a:cs typeface="Arial" panose="020B0604020202020204" pitchFamily="34" charset="0"/>
                </a:rPr>
                <a:t>publications</a:t>
              </a:r>
              <a:r>
                <a:rPr lang="sv-SE" sz="1400" dirty="0">
                  <a:solidFill>
                    <a:schemeClr val="accent1"/>
                  </a:solidFill>
                  <a:latin typeface="+mj-lt"/>
                  <a:cs typeface="Arial" panose="020B0604020202020204" pitchFamily="34" charset="0"/>
                </a:rPr>
                <a:t> </a:t>
              </a:r>
              <a:br>
                <a:rPr lang="sv-SE" sz="1400" dirty="0">
                  <a:solidFill>
                    <a:schemeClr val="accent1"/>
                  </a:solidFill>
                  <a:latin typeface="+mj-lt"/>
                  <a:cs typeface="Arial" panose="020B0604020202020204" pitchFamily="34" charset="0"/>
                </a:rPr>
              </a:br>
              <a:r>
                <a:rPr lang="sv-SE" sz="1400" dirty="0">
                  <a:solidFill>
                    <a:schemeClr val="accent1"/>
                  </a:solidFill>
                  <a:latin typeface="+mj-lt"/>
                  <a:cs typeface="Arial" panose="020B0604020202020204" pitchFamily="34" charset="0"/>
                </a:rPr>
                <a:t>(articles och reviews)</a:t>
              </a:r>
            </a:p>
          </p:txBody>
        </p:sp>
      </p:grpSp>
      <p:graphicFrame>
        <p:nvGraphicFramePr>
          <p:cNvPr id="6" name="Diagram 5" descr="A chart showing the number of publications with a connection to KI in Web of Science or Medline between 2007-2022.">
            <a:extLst>
              <a:ext uri="{FF2B5EF4-FFF2-40B4-BE49-F238E27FC236}">
                <a16:creationId xmlns:a16="http://schemas.microsoft.com/office/drawing/2014/main" id="{41736425-E17C-01DA-EDF8-0A3FE70DBA47}"/>
              </a:ext>
            </a:extLst>
          </p:cNvPr>
          <p:cNvGraphicFramePr/>
          <p:nvPr>
            <p:extLst>
              <p:ext uri="{D42A27DB-BD31-4B8C-83A1-F6EECF244321}">
                <p14:modId xmlns:p14="http://schemas.microsoft.com/office/powerpoint/2010/main" val="306080319"/>
              </p:ext>
            </p:extLst>
          </p:nvPr>
        </p:nvGraphicFramePr>
        <p:xfrm>
          <a:off x="226070" y="1328409"/>
          <a:ext cx="7802314" cy="3475589"/>
        </p:xfrm>
        <a:graphic>
          <a:graphicData uri="http://schemas.openxmlformats.org/drawingml/2006/chart">
            <c:chart xmlns:c="http://schemas.openxmlformats.org/drawingml/2006/chart" xmlns:r="http://schemas.openxmlformats.org/officeDocument/2006/relationships" r:id="rId3"/>
          </a:graphicData>
        </a:graphic>
      </p:graphicFrame>
      <p:sp>
        <p:nvSpPr>
          <p:cNvPr id="7" name="Platshållare för sidfot 4">
            <a:extLst>
              <a:ext uri="{FF2B5EF4-FFF2-40B4-BE49-F238E27FC236}">
                <a16:creationId xmlns:a16="http://schemas.microsoft.com/office/drawing/2014/main" id="{49481661-1A71-E531-917B-98B54061B87B}"/>
              </a:ext>
              <a:ext uri="{C183D7F6-B498-43B3-948B-1728B52AA6E4}">
                <adec:decorative xmlns:adec="http://schemas.microsoft.com/office/drawing/2017/decorative" val="0"/>
              </a:ext>
            </a:extLst>
          </p:cNvPr>
          <p:cNvSpPr txBox="1">
            <a:spLocks/>
          </p:cNvSpPr>
          <p:nvPr/>
        </p:nvSpPr>
        <p:spPr bwMode="auto">
          <a:xfrm rot="16200000">
            <a:off x="6425717" y="2000729"/>
            <a:ext cx="4704054" cy="949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sv-SE"/>
            </a:defPPr>
            <a:lvl1pPr algn="l" rtl="0" eaLnBrk="0" fontAlgn="base" hangingPunct="0">
              <a:spcBef>
                <a:spcPct val="0"/>
              </a:spcBef>
              <a:spcAft>
                <a:spcPct val="0"/>
              </a:spcAft>
              <a:defRPr sz="800" kern="1200">
                <a:solidFill>
                  <a:schemeClr val="bg2"/>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a:lstStyle>
          <a:p>
            <a:r>
              <a:rPr lang="en-US" sz="600" b="0" i="0" u="none" strike="noStrike" baseline="0" dirty="0">
                <a:solidFill>
                  <a:srgbClr val="000000"/>
                </a:solidFill>
                <a:latin typeface="DM Sans" pitchFamily="2" charset="0"/>
              </a:rPr>
              <a:t>Data specified as deriving from MEDLINE®/PubMed® NLM represents that its data were formulated with a reasonable standard of care. Except for this representation, NLM makes no representation or warranties, expressed or implied. This includes, but is not limited to, any implied warranty of merchantability or fitness for a particular purpose, with respect to the NLM data, and NLM specifically disclaims any such warranties and representations. All complete or parts of U.S. National Library of Medicine (NLM) records that are redistributed or retransmitted must be identified as being derived from NLM data. Certain data included herein are derived from the © Web of Science 2024 of Clarivate Analytics (UK) Ltd. All rights reserved. No part of these materials may be reproduced, stored in a retrieval system or transmitted in any form or by any means, including electronic, mechanical, photographic, magnetic or other means without the express permission of Karolinska Institutet University Library. </a:t>
            </a:r>
            <a:endParaRPr lang="sv-SE" altLang="sv-SE" sz="600" spc="-20" dirty="0">
              <a:solidFill>
                <a:schemeClr val="tx1"/>
              </a:solidFill>
            </a:endParaRPr>
          </a:p>
        </p:txBody>
      </p:sp>
      <p:sp>
        <p:nvSpPr>
          <p:cNvPr id="13" name="Platshållare för sidfot 5">
            <a:extLst>
              <a:ext uri="{FF2B5EF4-FFF2-40B4-BE49-F238E27FC236}">
                <a16:creationId xmlns:a16="http://schemas.microsoft.com/office/drawing/2014/main" id="{948798D0-A8B7-DA15-B20D-F46C9A4E3CD5}"/>
              </a:ext>
              <a:ext uri="{C183D7F6-B498-43B3-948B-1728B52AA6E4}">
                <adec:decorative xmlns:adec="http://schemas.microsoft.com/office/drawing/2017/decorative" val="1"/>
              </a:ext>
            </a:extLst>
          </p:cNvPr>
          <p:cNvSpPr>
            <a:spLocks noGrp="1"/>
          </p:cNvSpPr>
          <p:nvPr>
            <p:ph type="ftr" sz="quarter" idx="3"/>
          </p:nvPr>
        </p:nvSpPr>
        <p:spPr>
          <a:xfrm>
            <a:off x="255983" y="4790351"/>
            <a:ext cx="2587825" cy="171450"/>
          </a:xfrm>
        </p:spPr>
        <p:txBody>
          <a:bodyPr anchor="t"/>
          <a:lstStyle/>
          <a:p>
            <a:r>
              <a:rPr lang="sv-SE" dirty="0"/>
              <a:t>Karolinska Institutet – a </a:t>
            </a:r>
            <a:r>
              <a:rPr lang="sv-SE" dirty="0" err="1"/>
              <a:t>medical</a:t>
            </a:r>
            <a:r>
              <a:rPr lang="sv-SE" dirty="0"/>
              <a:t> </a:t>
            </a:r>
            <a:r>
              <a:rPr lang="sv-SE" dirty="0" err="1"/>
              <a:t>university</a:t>
            </a:r>
            <a:endParaRPr lang="sv-SE" dirty="0"/>
          </a:p>
        </p:txBody>
      </p:sp>
      <p:sp>
        <p:nvSpPr>
          <p:cNvPr id="12" name="Platshållare för datum 1">
            <a:extLst>
              <a:ext uri="{FF2B5EF4-FFF2-40B4-BE49-F238E27FC236}">
                <a16:creationId xmlns:a16="http://schemas.microsoft.com/office/drawing/2014/main" id="{CE8A7732-E36C-4E7A-B004-26FC113A7CC9}"/>
              </a:ext>
              <a:ext uri="{C183D7F6-B498-43B3-948B-1728B52AA6E4}">
                <adec:decorative xmlns:adec="http://schemas.microsoft.com/office/drawing/2017/decorative" val="1"/>
              </a:ext>
            </a:extLst>
          </p:cNvPr>
          <p:cNvSpPr>
            <a:spLocks noGrp="1"/>
          </p:cNvSpPr>
          <p:nvPr>
            <p:ph type="dt" sz="half" idx="10"/>
          </p:nvPr>
        </p:nvSpPr>
        <p:spPr/>
        <p:txBody>
          <a:bodyPr/>
          <a:lstStyle/>
          <a:p>
            <a:fld id="{36565684-E7E3-4FFE-89FD-C517DFAF7807}" type="datetime4">
              <a:rPr lang="en-GB"/>
              <a:pPr/>
              <a:t>27 February 2024</a:t>
            </a:fld>
            <a:endParaRPr lang="sv-SE" dirty="0"/>
          </a:p>
        </p:txBody>
      </p:sp>
      <p:sp>
        <p:nvSpPr>
          <p:cNvPr id="4" name="Platshållare för bildnummer 3">
            <a:extLst>
              <a:ext uri="{FF2B5EF4-FFF2-40B4-BE49-F238E27FC236}">
                <a16:creationId xmlns:a16="http://schemas.microsoft.com/office/drawing/2014/main" id="{66F3B245-DDA1-489D-904E-041F6B01E724}"/>
              </a:ext>
              <a:ext uri="{C183D7F6-B498-43B3-948B-1728B52AA6E4}">
                <adec:decorative xmlns:adec="http://schemas.microsoft.com/office/drawing/2017/decorative" val="1"/>
              </a:ext>
            </a:extLst>
          </p:cNvPr>
          <p:cNvSpPr>
            <a:spLocks noGrp="1"/>
          </p:cNvSpPr>
          <p:nvPr>
            <p:ph type="sldNum" sz="quarter" idx="12"/>
          </p:nvPr>
        </p:nvSpPr>
        <p:spPr/>
        <p:txBody>
          <a:bodyPr/>
          <a:lstStyle/>
          <a:p>
            <a:fld id="{15859C56-CB7E-413F-8971-4226A1EF6823}" type="slidenum">
              <a:rPr lang="sv-SE" smtClean="0"/>
              <a:pPr/>
              <a:t>7</a:t>
            </a:fld>
            <a:endParaRPr lang="sv-SE"/>
          </a:p>
        </p:txBody>
      </p:sp>
    </p:spTree>
    <p:extLst>
      <p:ext uri="{BB962C8B-B14F-4D97-AF65-F5344CB8AC3E}">
        <p14:creationId xmlns:p14="http://schemas.microsoft.com/office/powerpoint/2010/main" val="1450443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07421D42-463C-4DC3-83E8-44E26E7F2111}"/>
              </a:ext>
            </a:extLst>
          </p:cNvPr>
          <p:cNvSpPr>
            <a:spLocks noGrp="1"/>
          </p:cNvSpPr>
          <p:nvPr>
            <p:ph type="title"/>
          </p:nvPr>
        </p:nvSpPr>
        <p:spPr/>
        <p:txBody>
          <a:bodyPr/>
          <a:lstStyle/>
          <a:p>
            <a:r>
              <a:rPr lang="sv-SE" dirty="0" err="1"/>
              <a:t>Field-normalised</a:t>
            </a:r>
            <a:r>
              <a:rPr lang="sv-SE" dirty="0"/>
              <a:t> citation score </a:t>
            </a:r>
          </a:p>
        </p:txBody>
      </p:sp>
      <p:sp>
        <p:nvSpPr>
          <p:cNvPr id="2" name="Platshållare för sidfot 4">
            <a:extLst>
              <a:ext uri="{FF2B5EF4-FFF2-40B4-BE49-F238E27FC236}">
                <a16:creationId xmlns:a16="http://schemas.microsoft.com/office/drawing/2014/main" id="{D532C368-8F96-C475-E375-30DF2F0B9A3F}"/>
              </a:ext>
              <a:ext uri="{C183D7F6-B498-43B3-948B-1728B52AA6E4}">
                <adec:decorative xmlns:adec="http://schemas.microsoft.com/office/drawing/2017/decorative" val="1"/>
              </a:ext>
            </a:extLst>
          </p:cNvPr>
          <p:cNvSpPr txBox="1">
            <a:spLocks/>
          </p:cNvSpPr>
          <p:nvPr/>
        </p:nvSpPr>
        <p:spPr bwMode="auto">
          <a:xfrm rot="16200000">
            <a:off x="6249999" y="2433127"/>
            <a:ext cx="4559866"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sv-SE"/>
            </a:defPPr>
            <a:lvl1pPr algn="l" rtl="0" eaLnBrk="0" fontAlgn="base" hangingPunct="0">
              <a:spcBef>
                <a:spcPct val="0"/>
              </a:spcBef>
              <a:spcAft>
                <a:spcPct val="0"/>
              </a:spcAft>
              <a:defRPr sz="800" kern="1200">
                <a:solidFill>
                  <a:schemeClr val="bg2"/>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a:lstStyle>
          <a:p>
            <a:r>
              <a:rPr lang="sv-SE" sz="600" b="0" i="0" u="none" strike="noStrike" baseline="0" dirty="0">
                <a:solidFill>
                  <a:srgbClr val="000000"/>
                </a:solidFill>
                <a:latin typeface="DM Sans" pitchFamily="2" charset="0"/>
              </a:rPr>
              <a:t>Indikatorer av typen fältnormerad citeringsgrad kräver en viss volym på publikationer och citeringar för att bli statistiskt signifikanta. Publikationer från 2023 har ännu fått ganska få citeringar och kan därför inte anses utgöra stabila och tillförlitliga resultat och har med anledning av detta exkluderats från ovanstående figur. </a:t>
            </a:r>
            <a:r>
              <a:rPr lang="sv-SE" sz="600" b="0" i="0" u="none" strike="noStrike" baseline="0" dirty="0" err="1">
                <a:solidFill>
                  <a:srgbClr val="000000"/>
                </a:solidFill>
                <a:latin typeface="DM Sans" pitchFamily="2" charset="0"/>
              </a:rPr>
              <a:t>Certain</a:t>
            </a:r>
            <a:r>
              <a:rPr lang="sv-SE" sz="600" b="0" i="0" u="none" strike="noStrike" baseline="0" dirty="0">
                <a:solidFill>
                  <a:srgbClr val="000000"/>
                </a:solidFill>
                <a:latin typeface="DM Sans" pitchFamily="2" charset="0"/>
              </a:rPr>
              <a:t> data </a:t>
            </a:r>
            <a:r>
              <a:rPr lang="sv-SE" sz="600" b="0" i="0" u="none" strike="noStrike" baseline="0" dirty="0" err="1">
                <a:solidFill>
                  <a:srgbClr val="000000"/>
                </a:solidFill>
                <a:latin typeface="DM Sans" pitchFamily="2" charset="0"/>
              </a:rPr>
              <a:t>included</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herein</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are</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derived</a:t>
            </a:r>
            <a:r>
              <a:rPr lang="sv-SE" sz="600" b="0" i="0" u="none" strike="noStrike" baseline="0" dirty="0">
                <a:solidFill>
                  <a:srgbClr val="000000"/>
                </a:solidFill>
                <a:latin typeface="DM Sans" pitchFamily="2" charset="0"/>
              </a:rPr>
              <a:t> from the © Web </a:t>
            </a:r>
            <a:r>
              <a:rPr lang="sv-SE" sz="600" b="0" i="0" u="none" strike="noStrike" baseline="0" dirty="0" err="1">
                <a:solidFill>
                  <a:srgbClr val="000000"/>
                </a:solidFill>
                <a:latin typeface="DM Sans" pitchFamily="2" charset="0"/>
              </a:rPr>
              <a:t>of</a:t>
            </a:r>
            <a:r>
              <a:rPr lang="sv-SE" sz="600" b="0" i="0" u="none" strike="noStrike" baseline="0" dirty="0">
                <a:solidFill>
                  <a:srgbClr val="000000"/>
                </a:solidFill>
                <a:latin typeface="DM Sans" pitchFamily="2" charset="0"/>
              </a:rPr>
              <a:t> Science 2024 </a:t>
            </a:r>
            <a:r>
              <a:rPr lang="sv-SE" sz="600" b="0" i="0" u="none" strike="noStrike" baseline="0" dirty="0" err="1">
                <a:solidFill>
                  <a:srgbClr val="000000"/>
                </a:solidFill>
                <a:latin typeface="DM Sans" pitchFamily="2" charset="0"/>
              </a:rPr>
              <a:t>of</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Clarivate</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Analytics</a:t>
            </a:r>
            <a:r>
              <a:rPr lang="sv-SE" sz="600" b="0" i="0" u="none" strike="noStrike" baseline="0" dirty="0">
                <a:solidFill>
                  <a:srgbClr val="000000"/>
                </a:solidFill>
                <a:latin typeface="DM Sans" pitchFamily="2" charset="0"/>
              </a:rPr>
              <a:t> (UK) Ltd. All </a:t>
            </a:r>
            <a:r>
              <a:rPr lang="sv-SE" sz="600" b="0" i="0" u="none" strike="noStrike" baseline="0" dirty="0" err="1">
                <a:solidFill>
                  <a:srgbClr val="000000"/>
                </a:solidFill>
                <a:latin typeface="DM Sans" pitchFamily="2" charset="0"/>
              </a:rPr>
              <a:t>rights</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reserved</a:t>
            </a:r>
            <a:r>
              <a:rPr lang="sv-SE" sz="600" b="0" i="0" u="none" strike="noStrike" baseline="0" dirty="0">
                <a:solidFill>
                  <a:srgbClr val="000000"/>
                </a:solidFill>
                <a:latin typeface="DM Sans" pitchFamily="2" charset="0"/>
              </a:rPr>
              <a:t>. No part </a:t>
            </a:r>
            <a:r>
              <a:rPr lang="sv-SE" sz="600" b="0" i="0" u="none" strike="noStrike" baseline="0" dirty="0" err="1">
                <a:solidFill>
                  <a:srgbClr val="000000"/>
                </a:solidFill>
                <a:latin typeface="DM Sans" pitchFamily="2" charset="0"/>
              </a:rPr>
              <a:t>of</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these</a:t>
            </a:r>
            <a:r>
              <a:rPr lang="sv-SE" sz="600" b="0" i="0" u="none" strike="noStrike" baseline="0" dirty="0">
                <a:solidFill>
                  <a:srgbClr val="000000"/>
                </a:solidFill>
                <a:latin typeface="DM Sans" pitchFamily="2" charset="0"/>
              </a:rPr>
              <a:t> materials </a:t>
            </a:r>
            <a:r>
              <a:rPr lang="sv-SE" sz="600" b="0" i="0" u="none" strike="noStrike" baseline="0" dirty="0" err="1">
                <a:solidFill>
                  <a:srgbClr val="000000"/>
                </a:solidFill>
                <a:latin typeface="DM Sans" pitchFamily="2" charset="0"/>
              </a:rPr>
              <a:t>may</a:t>
            </a:r>
            <a:r>
              <a:rPr lang="sv-SE" sz="600" b="0" i="0" u="none" strike="noStrike" baseline="0" dirty="0">
                <a:solidFill>
                  <a:srgbClr val="000000"/>
                </a:solidFill>
                <a:latin typeface="DM Sans" pitchFamily="2" charset="0"/>
              </a:rPr>
              <a:t> be </a:t>
            </a:r>
            <a:r>
              <a:rPr lang="sv-SE" sz="600" b="0" i="0" u="none" strike="noStrike" baseline="0" dirty="0" err="1">
                <a:solidFill>
                  <a:srgbClr val="000000"/>
                </a:solidFill>
                <a:latin typeface="DM Sans" pitchFamily="2" charset="0"/>
              </a:rPr>
              <a:t>reproduced</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stored</a:t>
            </a:r>
            <a:r>
              <a:rPr lang="sv-SE" sz="600" b="0" i="0" u="none" strike="noStrike" baseline="0" dirty="0">
                <a:solidFill>
                  <a:srgbClr val="000000"/>
                </a:solidFill>
                <a:latin typeface="DM Sans" pitchFamily="2" charset="0"/>
              </a:rPr>
              <a:t> in a </a:t>
            </a:r>
            <a:r>
              <a:rPr lang="sv-SE" sz="600" b="0" i="0" u="none" strike="noStrike" baseline="0" dirty="0" err="1">
                <a:solidFill>
                  <a:srgbClr val="000000"/>
                </a:solidFill>
                <a:latin typeface="DM Sans" pitchFamily="2" charset="0"/>
              </a:rPr>
              <a:t>retrieval</a:t>
            </a:r>
            <a:r>
              <a:rPr lang="sv-SE" sz="600" b="0" i="0" u="none" strike="noStrike" baseline="0" dirty="0">
                <a:solidFill>
                  <a:srgbClr val="000000"/>
                </a:solidFill>
                <a:latin typeface="DM Sans" pitchFamily="2" charset="0"/>
              </a:rPr>
              <a:t> system or </a:t>
            </a:r>
            <a:r>
              <a:rPr lang="sv-SE" sz="600" b="0" i="0" u="none" strike="noStrike" baseline="0" dirty="0" err="1">
                <a:solidFill>
                  <a:srgbClr val="000000"/>
                </a:solidFill>
                <a:latin typeface="DM Sans" pitchFamily="2" charset="0"/>
              </a:rPr>
              <a:t>transmitted</a:t>
            </a:r>
            <a:r>
              <a:rPr lang="sv-SE" sz="600" b="0" i="0" u="none" strike="noStrike" baseline="0" dirty="0">
                <a:solidFill>
                  <a:srgbClr val="000000"/>
                </a:solidFill>
                <a:latin typeface="DM Sans" pitchFamily="2" charset="0"/>
              </a:rPr>
              <a:t> in </a:t>
            </a:r>
            <a:r>
              <a:rPr lang="sv-SE" sz="600" b="0" i="0" u="none" strike="noStrike" baseline="0" dirty="0" err="1">
                <a:solidFill>
                  <a:srgbClr val="000000"/>
                </a:solidFill>
                <a:latin typeface="DM Sans" pitchFamily="2" charset="0"/>
              </a:rPr>
              <a:t>any</a:t>
            </a:r>
            <a:r>
              <a:rPr lang="sv-SE" sz="600" b="0" i="0" u="none" strike="noStrike" baseline="0" dirty="0">
                <a:solidFill>
                  <a:srgbClr val="000000"/>
                </a:solidFill>
                <a:latin typeface="DM Sans" pitchFamily="2" charset="0"/>
              </a:rPr>
              <a:t> form or by </a:t>
            </a:r>
            <a:r>
              <a:rPr lang="sv-SE" sz="600" b="0" i="0" u="none" strike="noStrike" baseline="0" dirty="0" err="1">
                <a:solidFill>
                  <a:srgbClr val="000000"/>
                </a:solidFill>
                <a:latin typeface="DM Sans" pitchFamily="2" charset="0"/>
              </a:rPr>
              <a:t>any</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means</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including</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electronic</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mechanical</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photographic</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magnetic</a:t>
            </a:r>
            <a:r>
              <a:rPr lang="sv-SE" sz="600" b="0" i="0" u="none" strike="noStrike" baseline="0" dirty="0">
                <a:solidFill>
                  <a:srgbClr val="000000"/>
                </a:solidFill>
                <a:latin typeface="DM Sans" pitchFamily="2" charset="0"/>
              </a:rPr>
              <a:t> or </a:t>
            </a:r>
            <a:r>
              <a:rPr lang="sv-SE" sz="600" b="0" i="0" u="none" strike="noStrike" baseline="0" dirty="0" err="1">
                <a:solidFill>
                  <a:srgbClr val="000000"/>
                </a:solidFill>
                <a:latin typeface="DM Sans" pitchFamily="2" charset="0"/>
              </a:rPr>
              <a:t>other</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means</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without</a:t>
            </a:r>
            <a:r>
              <a:rPr lang="sv-SE" sz="600" b="0" i="0" u="none" strike="noStrike" baseline="0" dirty="0">
                <a:solidFill>
                  <a:srgbClr val="000000"/>
                </a:solidFill>
                <a:latin typeface="DM Sans" pitchFamily="2" charset="0"/>
              </a:rPr>
              <a:t> the express permission </a:t>
            </a:r>
            <a:r>
              <a:rPr lang="sv-SE" sz="600" b="0" i="0" u="none" strike="noStrike" baseline="0" dirty="0" err="1">
                <a:solidFill>
                  <a:srgbClr val="000000"/>
                </a:solidFill>
                <a:latin typeface="DM Sans" pitchFamily="2" charset="0"/>
              </a:rPr>
              <a:t>of</a:t>
            </a:r>
            <a:r>
              <a:rPr lang="sv-SE" sz="600" b="0" i="0" u="none" strike="noStrike" baseline="0" dirty="0">
                <a:solidFill>
                  <a:srgbClr val="000000"/>
                </a:solidFill>
                <a:latin typeface="DM Sans" pitchFamily="2" charset="0"/>
              </a:rPr>
              <a:t> Karolinska Institutet University </a:t>
            </a:r>
            <a:r>
              <a:rPr lang="sv-SE" sz="600" b="0" i="0" u="none" strike="noStrike" baseline="0" dirty="0" err="1">
                <a:solidFill>
                  <a:srgbClr val="000000"/>
                </a:solidFill>
                <a:latin typeface="DM Sans" pitchFamily="2" charset="0"/>
              </a:rPr>
              <a:t>Library</a:t>
            </a:r>
            <a:r>
              <a:rPr lang="sv-SE" sz="600" b="0" i="0" u="none" strike="noStrike" baseline="0" dirty="0">
                <a:solidFill>
                  <a:srgbClr val="000000"/>
                </a:solidFill>
                <a:latin typeface="DM Sans" pitchFamily="2" charset="0"/>
              </a:rPr>
              <a:t>. </a:t>
            </a:r>
            <a:endParaRPr lang="en-US" altLang="sv-SE" sz="600" dirty="0">
              <a:solidFill>
                <a:schemeClr val="tx1"/>
              </a:solidFill>
            </a:endParaRPr>
          </a:p>
        </p:txBody>
      </p:sp>
      <p:graphicFrame>
        <p:nvGraphicFramePr>
          <p:cNvPr id="8" name="Diagram 7" descr="The field-standardized citation rate reflects an article's citation rate in relation to the citation rate of comparable publications, i.e. publications of the same document type, published in the same year and within the same subject. The diagram shows the average value per year of the field-standardized citation rate for all articles from KI. This is set in the diagram in relation to the corresponding Cf value for the EU's 27 member states (EU27) and Great Britain. KI's citation rate is at a level that exceeds the corresponding value for the EU27 and Great Britain.">
            <a:extLst>
              <a:ext uri="{FF2B5EF4-FFF2-40B4-BE49-F238E27FC236}">
                <a16:creationId xmlns:a16="http://schemas.microsoft.com/office/drawing/2014/main" id="{2D095B04-F0B5-5038-5678-D7F8C3D5C837}"/>
              </a:ext>
            </a:extLst>
          </p:cNvPr>
          <p:cNvGraphicFramePr/>
          <p:nvPr>
            <p:extLst>
              <p:ext uri="{D42A27DB-BD31-4B8C-83A1-F6EECF244321}">
                <p14:modId xmlns:p14="http://schemas.microsoft.com/office/powerpoint/2010/main" val="908892962"/>
              </p:ext>
            </p:extLst>
          </p:nvPr>
        </p:nvGraphicFramePr>
        <p:xfrm>
          <a:off x="255969" y="1131590"/>
          <a:ext cx="8159664" cy="3672408"/>
        </p:xfrm>
        <a:graphic>
          <a:graphicData uri="http://schemas.openxmlformats.org/drawingml/2006/chart">
            <c:chart xmlns:c="http://schemas.openxmlformats.org/drawingml/2006/chart" xmlns:r="http://schemas.openxmlformats.org/officeDocument/2006/relationships" r:id="rId3"/>
          </a:graphicData>
        </a:graphic>
      </p:graphicFrame>
      <p:sp>
        <p:nvSpPr>
          <p:cNvPr id="3" name="Platshållare för sidfot 5">
            <a:extLst>
              <a:ext uri="{FF2B5EF4-FFF2-40B4-BE49-F238E27FC236}">
                <a16:creationId xmlns:a16="http://schemas.microsoft.com/office/drawing/2014/main" id="{938248D4-9369-B31C-BD4D-6D5F1A363CE0}"/>
              </a:ext>
              <a:ext uri="{C183D7F6-B498-43B3-948B-1728B52AA6E4}">
                <adec:decorative xmlns:adec="http://schemas.microsoft.com/office/drawing/2017/decorative" val="1"/>
              </a:ext>
            </a:extLst>
          </p:cNvPr>
          <p:cNvSpPr>
            <a:spLocks noGrp="1"/>
          </p:cNvSpPr>
          <p:nvPr>
            <p:ph type="ftr" sz="quarter" idx="3"/>
          </p:nvPr>
        </p:nvSpPr>
        <p:spPr>
          <a:xfrm>
            <a:off x="255983" y="4790351"/>
            <a:ext cx="2587825" cy="171450"/>
          </a:xfrm>
        </p:spPr>
        <p:txBody>
          <a:bodyPr anchor="t"/>
          <a:lstStyle/>
          <a:p>
            <a:r>
              <a:rPr lang="sv-SE" dirty="0"/>
              <a:t>Karolinska Institutet – a </a:t>
            </a:r>
            <a:r>
              <a:rPr lang="sv-SE" dirty="0" err="1"/>
              <a:t>medical</a:t>
            </a:r>
            <a:r>
              <a:rPr lang="sv-SE" dirty="0"/>
              <a:t> </a:t>
            </a:r>
            <a:r>
              <a:rPr lang="sv-SE" dirty="0" err="1"/>
              <a:t>university</a:t>
            </a:r>
            <a:endParaRPr lang="sv-SE" dirty="0"/>
          </a:p>
        </p:txBody>
      </p:sp>
      <p:sp>
        <p:nvSpPr>
          <p:cNvPr id="14" name="Platshållare för datum 1">
            <a:extLst>
              <a:ext uri="{FF2B5EF4-FFF2-40B4-BE49-F238E27FC236}">
                <a16:creationId xmlns:a16="http://schemas.microsoft.com/office/drawing/2014/main" id="{4DB2EF4B-409B-4C4B-A50E-490097BC7AE8}"/>
              </a:ext>
              <a:ext uri="{C183D7F6-B498-43B3-948B-1728B52AA6E4}">
                <adec:decorative xmlns:adec="http://schemas.microsoft.com/office/drawing/2017/decorative" val="1"/>
              </a:ext>
            </a:extLst>
          </p:cNvPr>
          <p:cNvSpPr>
            <a:spLocks noGrp="1"/>
          </p:cNvSpPr>
          <p:nvPr>
            <p:ph type="dt" sz="half" idx="10"/>
          </p:nvPr>
        </p:nvSpPr>
        <p:spPr/>
        <p:txBody>
          <a:bodyPr/>
          <a:lstStyle/>
          <a:p>
            <a:fld id="{36565684-E7E3-4FFE-89FD-C517DFAF7807}" type="datetime4">
              <a:rPr lang="en-GB"/>
              <a:pPr/>
              <a:t>27 February 2024</a:t>
            </a:fld>
            <a:endParaRPr lang="sv-SE" dirty="0"/>
          </a:p>
        </p:txBody>
      </p:sp>
      <p:sp>
        <p:nvSpPr>
          <p:cNvPr id="4" name="Platshållare för bildnummer 3">
            <a:extLst>
              <a:ext uri="{FF2B5EF4-FFF2-40B4-BE49-F238E27FC236}">
                <a16:creationId xmlns:a16="http://schemas.microsoft.com/office/drawing/2014/main" id="{B17BDD64-4A43-4924-9187-7D923D66192B}"/>
              </a:ext>
              <a:ext uri="{C183D7F6-B498-43B3-948B-1728B52AA6E4}">
                <adec:decorative xmlns:adec="http://schemas.microsoft.com/office/drawing/2017/decorative" val="1"/>
              </a:ext>
            </a:extLst>
          </p:cNvPr>
          <p:cNvSpPr>
            <a:spLocks noGrp="1"/>
          </p:cNvSpPr>
          <p:nvPr>
            <p:ph type="sldNum" sz="quarter" idx="12"/>
          </p:nvPr>
        </p:nvSpPr>
        <p:spPr/>
        <p:txBody>
          <a:bodyPr/>
          <a:lstStyle/>
          <a:p>
            <a:fld id="{15859C56-CB7E-413F-8971-4226A1EF6823}" type="slidenum">
              <a:rPr lang="sv-SE" smtClean="0"/>
              <a:pPr/>
              <a:t>8</a:t>
            </a:fld>
            <a:endParaRPr lang="sv-SE"/>
          </a:p>
        </p:txBody>
      </p:sp>
    </p:spTree>
    <p:extLst>
      <p:ext uri="{BB962C8B-B14F-4D97-AF65-F5344CB8AC3E}">
        <p14:creationId xmlns:p14="http://schemas.microsoft.com/office/powerpoint/2010/main" val="2956052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ktangel 12">
            <a:extLst>
              <a:ext uri="{FF2B5EF4-FFF2-40B4-BE49-F238E27FC236}">
                <a16:creationId xmlns:a16="http://schemas.microsoft.com/office/drawing/2014/main" id="{85E9E1AC-A6EF-DBC5-0807-E6530E17FB48}"/>
              </a:ext>
              <a:ext uri="{C183D7F6-B498-43B3-948B-1728B52AA6E4}">
                <adec:decorative xmlns:adec="http://schemas.microsoft.com/office/drawing/2017/decorative" val="1"/>
              </a:ext>
            </a:extLst>
          </p:cNvPr>
          <p:cNvSpPr/>
          <p:nvPr/>
        </p:nvSpPr>
        <p:spPr bwMode="auto">
          <a:xfrm>
            <a:off x="356552" y="1568035"/>
            <a:ext cx="2867205" cy="295901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bg1"/>
              </a:solidFill>
              <a:effectLst/>
              <a:latin typeface="Times"/>
            </a:endParaRPr>
          </a:p>
        </p:txBody>
      </p:sp>
      <p:sp>
        <p:nvSpPr>
          <p:cNvPr id="5" name="Rubrik 4">
            <a:extLst>
              <a:ext uri="{FF2B5EF4-FFF2-40B4-BE49-F238E27FC236}">
                <a16:creationId xmlns:a16="http://schemas.microsoft.com/office/drawing/2014/main" id="{F3DA54B4-FF3C-4BAC-9844-DD48C4488943}"/>
              </a:ext>
            </a:extLst>
          </p:cNvPr>
          <p:cNvSpPr>
            <a:spLocks noGrp="1"/>
          </p:cNvSpPr>
          <p:nvPr>
            <p:ph type="title"/>
          </p:nvPr>
        </p:nvSpPr>
        <p:spPr/>
        <p:txBody>
          <a:bodyPr/>
          <a:lstStyle/>
          <a:p>
            <a:r>
              <a:rPr lang="sv-SE" dirty="0" err="1"/>
              <a:t>Education</a:t>
            </a:r>
            <a:endParaRPr lang="sv-SE" dirty="0"/>
          </a:p>
        </p:txBody>
      </p:sp>
      <p:sp>
        <p:nvSpPr>
          <p:cNvPr id="19" name="textruta 18">
            <a:extLst>
              <a:ext uri="{FF2B5EF4-FFF2-40B4-BE49-F238E27FC236}">
                <a16:creationId xmlns:a16="http://schemas.microsoft.com/office/drawing/2014/main" id="{CBE7511B-E418-A936-A02D-D2577C934556}"/>
              </a:ext>
            </a:extLst>
          </p:cNvPr>
          <p:cNvSpPr txBox="1"/>
          <p:nvPr/>
        </p:nvSpPr>
        <p:spPr>
          <a:xfrm>
            <a:off x="513925" y="1674261"/>
            <a:ext cx="2851492" cy="1015663"/>
          </a:xfrm>
          <a:prstGeom prst="rect">
            <a:avLst/>
          </a:prstGeom>
          <a:noFill/>
        </p:spPr>
        <p:txBody>
          <a:bodyPr wrap="square" rtlCol="0">
            <a:spAutoFit/>
          </a:bodyPr>
          <a:lstStyle/>
          <a:p>
            <a:r>
              <a:rPr lang="sv-SE" sz="6000" dirty="0">
                <a:solidFill>
                  <a:schemeClr val="bg1"/>
                </a:solidFill>
                <a:latin typeface="+mj-lt"/>
              </a:rPr>
              <a:t>13</a:t>
            </a:r>
            <a:r>
              <a:rPr lang="sv-SE" sz="1000" b="1" dirty="0">
                <a:solidFill>
                  <a:schemeClr val="bg1"/>
                </a:solidFill>
                <a:latin typeface="+mj-lt"/>
                <a:cs typeface="Arial" panose="020B0604020202020204" pitchFamily="34" charset="0"/>
              </a:rPr>
              <a:t> </a:t>
            </a:r>
            <a:r>
              <a:rPr lang="sv-SE" sz="1000" b="1" dirty="0" err="1">
                <a:solidFill>
                  <a:schemeClr val="bg1"/>
                </a:solidFill>
                <a:latin typeface="+mn-lt"/>
                <a:cs typeface="Arial" panose="020B0604020202020204" pitchFamily="34" charset="0"/>
              </a:rPr>
              <a:t>beginner’s</a:t>
            </a:r>
            <a:r>
              <a:rPr lang="sv-SE" sz="1000" b="1" dirty="0">
                <a:solidFill>
                  <a:schemeClr val="bg1"/>
                </a:solidFill>
                <a:latin typeface="+mn-lt"/>
                <a:cs typeface="Arial" panose="020B0604020202020204" pitchFamily="34" charset="0"/>
              </a:rPr>
              <a:t> </a:t>
            </a:r>
            <a:r>
              <a:rPr lang="sv-SE" sz="1000" b="1" dirty="0" err="1">
                <a:solidFill>
                  <a:schemeClr val="bg1"/>
                </a:solidFill>
                <a:latin typeface="+mn-lt"/>
                <a:cs typeface="Arial" panose="020B0604020202020204" pitchFamily="34" charset="0"/>
              </a:rPr>
              <a:t>programmes</a:t>
            </a:r>
            <a:endParaRPr lang="sv-SE" sz="1000" b="1" dirty="0">
              <a:solidFill>
                <a:schemeClr val="bg1"/>
              </a:solidFill>
              <a:latin typeface="+mn-lt"/>
              <a:cs typeface="Arial" panose="020B0604020202020204" pitchFamily="34" charset="0"/>
            </a:endParaRPr>
          </a:p>
        </p:txBody>
      </p:sp>
      <p:sp>
        <p:nvSpPr>
          <p:cNvPr id="20" name="textruta 19">
            <a:extLst>
              <a:ext uri="{FF2B5EF4-FFF2-40B4-BE49-F238E27FC236}">
                <a16:creationId xmlns:a16="http://schemas.microsoft.com/office/drawing/2014/main" id="{EAC55162-12C5-AE6F-D751-DD43353FD2BA}"/>
              </a:ext>
            </a:extLst>
          </p:cNvPr>
          <p:cNvSpPr txBox="1"/>
          <p:nvPr/>
        </p:nvSpPr>
        <p:spPr>
          <a:xfrm>
            <a:off x="528703" y="2543048"/>
            <a:ext cx="2921251" cy="1015663"/>
          </a:xfrm>
          <a:prstGeom prst="rect">
            <a:avLst/>
          </a:prstGeom>
          <a:noFill/>
        </p:spPr>
        <p:txBody>
          <a:bodyPr wrap="square" rtlCol="0">
            <a:spAutoFit/>
          </a:bodyPr>
          <a:lstStyle/>
          <a:p>
            <a:r>
              <a:rPr lang="sv-SE" sz="6000" dirty="0">
                <a:solidFill>
                  <a:schemeClr val="bg1"/>
                </a:solidFill>
                <a:latin typeface="+mj-lt"/>
              </a:rPr>
              <a:t>32</a:t>
            </a:r>
            <a:r>
              <a:rPr lang="sv-SE" sz="1000" dirty="0">
                <a:solidFill>
                  <a:schemeClr val="bg1"/>
                </a:solidFill>
                <a:latin typeface="+mj-lt"/>
              </a:rPr>
              <a:t> </a:t>
            </a:r>
            <a:r>
              <a:rPr lang="sv-SE" sz="1000" b="1" dirty="0" err="1">
                <a:solidFill>
                  <a:schemeClr val="bg1"/>
                </a:solidFill>
                <a:latin typeface="+mn-lt"/>
                <a:cs typeface="Arial" panose="020B0604020202020204" pitchFamily="34" charset="0"/>
              </a:rPr>
              <a:t>continuation</a:t>
            </a:r>
            <a:r>
              <a:rPr lang="sv-SE" sz="1000" b="1" dirty="0">
                <a:solidFill>
                  <a:schemeClr val="bg1"/>
                </a:solidFill>
                <a:latin typeface="+mn-lt"/>
                <a:cs typeface="Arial" panose="020B0604020202020204" pitchFamily="34" charset="0"/>
              </a:rPr>
              <a:t> </a:t>
            </a:r>
            <a:r>
              <a:rPr lang="sv-SE" sz="1000" b="1" dirty="0" err="1">
                <a:solidFill>
                  <a:schemeClr val="bg1"/>
                </a:solidFill>
                <a:latin typeface="+mn-lt"/>
                <a:cs typeface="Arial" panose="020B0604020202020204" pitchFamily="34" charset="0"/>
              </a:rPr>
              <a:t>programmes</a:t>
            </a:r>
            <a:endParaRPr lang="sv-SE" sz="1000" dirty="0">
              <a:solidFill>
                <a:schemeClr val="bg1"/>
              </a:solidFill>
              <a:latin typeface="+mn-lt"/>
            </a:endParaRPr>
          </a:p>
        </p:txBody>
      </p:sp>
      <p:sp>
        <p:nvSpPr>
          <p:cNvPr id="21" name="textruta 20">
            <a:extLst>
              <a:ext uri="{FF2B5EF4-FFF2-40B4-BE49-F238E27FC236}">
                <a16:creationId xmlns:a16="http://schemas.microsoft.com/office/drawing/2014/main" id="{41D84A41-2B48-51BE-64C5-B8C2057DCAC3}"/>
              </a:ext>
            </a:extLst>
          </p:cNvPr>
          <p:cNvSpPr txBox="1"/>
          <p:nvPr/>
        </p:nvSpPr>
        <p:spPr>
          <a:xfrm>
            <a:off x="562617" y="3458487"/>
            <a:ext cx="3031399" cy="1015663"/>
          </a:xfrm>
          <a:prstGeom prst="rect">
            <a:avLst/>
          </a:prstGeom>
          <a:noFill/>
        </p:spPr>
        <p:txBody>
          <a:bodyPr wrap="square" rtlCol="0">
            <a:spAutoFit/>
          </a:bodyPr>
          <a:lstStyle/>
          <a:p>
            <a:r>
              <a:rPr lang="sv-SE" sz="6000" spc="-300" dirty="0">
                <a:solidFill>
                  <a:schemeClr val="bg1"/>
                </a:solidFill>
                <a:latin typeface="+mj-lt"/>
              </a:rPr>
              <a:t>115</a:t>
            </a:r>
            <a:r>
              <a:rPr lang="sv-SE" sz="1000" b="1" dirty="0">
                <a:solidFill>
                  <a:schemeClr val="bg1"/>
                </a:solidFill>
                <a:latin typeface="+mj-lt"/>
                <a:cs typeface="Arial" panose="020B0604020202020204" pitchFamily="34" charset="0"/>
              </a:rPr>
              <a:t>  </a:t>
            </a:r>
            <a:r>
              <a:rPr lang="sv-SE" sz="1000" b="1" dirty="0" err="1">
                <a:solidFill>
                  <a:schemeClr val="bg1"/>
                </a:solidFill>
                <a:latin typeface="+mn-lt"/>
                <a:cs typeface="Arial" panose="020B0604020202020204" pitchFamily="34" charset="0"/>
              </a:rPr>
              <a:t>freestanding</a:t>
            </a:r>
            <a:r>
              <a:rPr lang="sv-SE" sz="1000" b="1" dirty="0">
                <a:solidFill>
                  <a:schemeClr val="bg1"/>
                </a:solidFill>
                <a:latin typeface="+mn-lt"/>
                <a:cs typeface="Arial" panose="020B0604020202020204" pitchFamily="34" charset="0"/>
              </a:rPr>
              <a:t> </a:t>
            </a:r>
            <a:r>
              <a:rPr lang="sv-SE" sz="1000" b="1" dirty="0" err="1">
                <a:solidFill>
                  <a:schemeClr val="bg1"/>
                </a:solidFill>
                <a:latin typeface="+mn-lt"/>
                <a:cs typeface="Arial" panose="020B0604020202020204" pitchFamily="34" charset="0"/>
              </a:rPr>
              <a:t>courses</a:t>
            </a:r>
            <a:endParaRPr lang="sv-SE" sz="1000" b="1" dirty="0">
              <a:solidFill>
                <a:schemeClr val="bg1"/>
              </a:solidFill>
              <a:latin typeface="+mn-lt"/>
              <a:cs typeface="Arial" panose="020B0604020202020204" pitchFamily="34" charset="0"/>
            </a:endParaRPr>
          </a:p>
        </p:txBody>
      </p:sp>
      <p:sp>
        <p:nvSpPr>
          <p:cNvPr id="25" name="Rektangel 24">
            <a:extLst>
              <a:ext uri="{FF2B5EF4-FFF2-40B4-BE49-F238E27FC236}">
                <a16:creationId xmlns:a16="http://schemas.microsoft.com/office/drawing/2014/main" id="{73B257EB-0953-4298-BA7D-F3C3880A8F56}"/>
              </a:ext>
              <a:ext uri="{C183D7F6-B498-43B3-948B-1728B52AA6E4}">
                <adec:decorative xmlns:adec="http://schemas.microsoft.com/office/drawing/2017/decorative" val="1"/>
              </a:ext>
            </a:extLst>
          </p:cNvPr>
          <p:cNvSpPr/>
          <p:nvPr/>
        </p:nvSpPr>
        <p:spPr bwMode="auto">
          <a:xfrm>
            <a:off x="3700415" y="2243376"/>
            <a:ext cx="5079622" cy="825628"/>
          </a:xfrm>
          <a:prstGeom prst="rect">
            <a:avLst/>
          </a:prstGeom>
          <a:solidFill>
            <a:schemeClr val="accent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bg1">
                  <a:lumMod val="95000"/>
                </a:schemeClr>
              </a:solidFill>
              <a:effectLst/>
              <a:latin typeface="Times"/>
            </a:endParaRPr>
          </a:p>
        </p:txBody>
      </p:sp>
      <p:grpSp>
        <p:nvGrpSpPr>
          <p:cNvPr id="7" name="Grupp 6" descr="2,4 qualified first-choice applicants per student admitted">
            <a:extLst>
              <a:ext uri="{FF2B5EF4-FFF2-40B4-BE49-F238E27FC236}">
                <a16:creationId xmlns:a16="http://schemas.microsoft.com/office/drawing/2014/main" id="{607B4C3A-4F78-4BA4-B8C6-48EEC6564867}"/>
              </a:ext>
            </a:extLst>
          </p:cNvPr>
          <p:cNvGrpSpPr/>
          <p:nvPr/>
        </p:nvGrpSpPr>
        <p:grpSpPr>
          <a:xfrm>
            <a:off x="3203848" y="1157198"/>
            <a:ext cx="5347028" cy="1415772"/>
            <a:chOff x="3203848" y="1157198"/>
            <a:chExt cx="5347028" cy="1415772"/>
          </a:xfrm>
        </p:grpSpPr>
        <p:sp>
          <p:nvSpPr>
            <p:cNvPr id="14" name="textruta 13">
              <a:extLst>
                <a:ext uri="{FF2B5EF4-FFF2-40B4-BE49-F238E27FC236}">
                  <a16:creationId xmlns:a16="http://schemas.microsoft.com/office/drawing/2014/main" id="{495FF3F6-7D96-4343-ABB1-7A273A2408FB}"/>
                </a:ext>
              </a:extLst>
            </p:cNvPr>
            <p:cNvSpPr txBox="1"/>
            <p:nvPr/>
          </p:nvSpPr>
          <p:spPr>
            <a:xfrm>
              <a:off x="3203848" y="1157198"/>
              <a:ext cx="2160240" cy="1415772"/>
            </a:xfrm>
            <a:prstGeom prst="rect">
              <a:avLst/>
            </a:prstGeom>
            <a:noFill/>
          </p:spPr>
          <p:txBody>
            <a:bodyPr wrap="square" rtlCol="0">
              <a:spAutoFit/>
            </a:bodyPr>
            <a:lstStyle/>
            <a:p>
              <a:pPr algn="ctr"/>
              <a:r>
                <a:rPr lang="sv-SE" sz="4800" dirty="0">
                  <a:solidFill>
                    <a:schemeClr val="accent1"/>
                  </a:solidFill>
                  <a:latin typeface="+mj-lt"/>
                </a:rPr>
                <a:t>2,4</a:t>
              </a:r>
              <a:r>
                <a:rPr lang="sv-SE" sz="6600" dirty="0">
                  <a:solidFill>
                    <a:schemeClr val="accent1"/>
                  </a:solidFill>
                  <a:latin typeface="Arial Black" panose="020B0A04020102020204" pitchFamily="34" charset="0"/>
                </a:rPr>
                <a:t> </a:t>
              </a:r>
              <a:br>
                <a:rPr lang="sv-SE" sz="6600" dirty="0">
                  <a:solidFill>
                    <a:schemeClr val="accent1"/>
                  </a:solidFill>
                  <a:latin typeface="Arial Black" panose="020B0A04020102020204" pitchFamily="34" charset="0"/>
                </a:rPr>
              </a:br>
              <a:endParaRPr lang="sv-SE" sz="2000" b="1" dirty="0">
                <a:solidFill>
                  <a:schemeClr val="accent1"/>
                </a:solidFill>
                <a:latin typeface="Arial" panose="020B0604020202020204" pitchFamily="34" charset="0"/>
                <a:cs typeface="Arial" panose="020B0604020202020204" pitchFamily="34" charset="0"/>
              </a:endParaRPr>
            </a:p>
          </p:txBody>
        </p:sp>
        <p:sp>
          <p:nvSpPr>
            <p:cNvPr id="15" name="textruta 14">
              <a:extLst>
                <a:ext uri="{FF2B5EF4-FFF2-40B4-BE49-F238E27FC236}">
                  <a16:creationId xmlns:a16="http://schemas.microsoft.com/office/drawing/2014/main" id="{30C22C0D-375C-4632-857D-4C62D9E29C1C}"/>
                </a:ext>
              </a:extLst>
            </p:cNvPr>
            <p:cNvSpPr txBox="1"/>
            <p:nvPr/>
          </p:nvSpPr>
          <p:spPr>
            <a:xfrm>
              <a:off x="4788522" y="1579024"/>
              <a:ext cx="3762354" cy="523220"/>
            </a:xfrm>
            <a:prstGeom prst="rect">
              <a:avLst/>
            </a:prstGeom>
            <a:noFill/>
          </p:spPr>
          <p:txBody>
            <a:bodyPr wrap="square">
              <a:spAutoFit/>
            </a:bodyPr>
            <a:lstStyle/>
            <a:p>
              <a:r>
                <a:rPr lang="en-US" sz="1400" dirty="0">
                  <a:solidFill>
                    <a:schemeClr val="accent1"/>
                  </a:solidFill>
                  <a:latin typeface="+mn-lt"/>
                </a:rPr>
                <a:t>qualified first-choice applicants per student admitted  </a:t>
              </a:r>
              <a:endParaRPr lang="sv-SE" sz="1400" dirty="0">
                <a:solidFill>
                  <a:schemeClr val="accent1"/>
                </a:solidFill>
                <a:latin typeface="+mn-lt"/>
              </a:endParaRPr>
            </a:p>
          </p:txBody>
        </p:sp>
      </p:grpSp>
      <p:grpSp>
        <p:nvGrpSpPr>
          <p:cNvPr id="8" name="Grupp 7" descr="1,819 number of participants in contract education">
            <a:extLst>
              <a:ext uri="{FF2B5EF4-FFF2-40B4-BE49-F238E27FC236}">
                <a16:creationId xmlns:a16="http://schemas.microsoft.com/office/drawing/2014/main" id="{57007D61-B4EA-4A8E-8AE1-7D724D9D0892}"/>
              </a:ext>
            </a:extLst>
          </p:cNvPr>
          <p:cNvGrpSpPr/>
          <p:nvPr/>
        </p:nvGrpSpPr>
        <p:grpSpPr>
          <a:xfrm>
            <a:off x="3526329" y="2297721"/>
            <a:ext cx="6409759" cy="830997"/>
            <a:chOff x="3526329" y="2264928"/>
            <a:chExt cx="6409759" cy="830997"/>
          </a:xfrm>
        </p:grpSpPr>
        <p:sp>
          <p:nvSpPr>
            <p:cNvPr id="18" name="textruta 17">
              <a:extLst>
                <a:ext uri="{FF2B5EF4-FFF2-40B4-BE49-F238E27FC236}">
                  <a16:creationId xmlns:a16="http://schemas.microsoft.com/office/drawing/2014/main" id="{63FA8093-4EB3-426A-86A2-40B7A7CBF97A}"/>
                </a:ext>
              </a:extLst>
            </p:cNvPr>
            <p:cNvSpPr txBox="1"/>
            <p:nvPr/>
          </p:nvSpPr>
          <p:spPr>
            <a:xfrm>
              <a:off x="3526329" y="2264928"/>
              <a:ext cx="2160240" cy="830997"/>
            </a:xfrm>
            <a:prstGeom prst="rect">
              <a:avLst/>
            </a:prstGeom>
            <a:noFill/>
          </p:spPr>
          <p:txBody>
            <a:bodyPr wrap="square" rtlCol="0">
              <a:spAutoFit/>
            </a:bodyPr>
            <a:lstStyle/>
            <a:p>
              <a:pPr algn="ctr"/>
              <a:r>
                <a:rPr lang="sv-SE" sz="4800" dirty="0">
                  <a:solidFill>
                    <a:schemeClr val="accent1"/>
                  </a:solidFill>
                  <a:latin typeface="+mj-lt"/>
                </a:rPr>
                <a:t>1,819</a:t>
              </a:r>
              <a:endParaRPr lang="sv-SE" sz="4800" b="1" dirty="0">
                <a:solidFill>
                  <a:schemeClr val="accent1"/>
                </a:solidFill>
                <a:latin typeface="+mj-lt"/>
                <a:cs typeface="Arial" panose="020B0604020202020204" pitchFamily="34" charset="0"/>
              </a:endParaRPr>
            </a:p>
          </p:txBody>
        </p:sp>
        <p:sp>
          <p:nvSpPr>
            <p:cNvPr id="22" name="textruta 21">
              <a:extLst>
                <a:ext uri="{FF2B5EF4-FFF2-40B4-BE49-F238E27FC236}">
                  <a16:creationId xmlns:a16="http://schemas.microsoft.com/office/drawing/2014/main" id="{53B62033-0450-4510-9BB1-1AFBD1C44092}"/>
                </a:ext>
              </a:extLst>
            </p:cNvPr>
            <p:cNvSpPr txBox="1"/>
            <p:nvPr/>
          </p:nvSpPr>
          <p:spPr>
            <a:xfrm>
              <a:off x="5364088" y="2420790"/>
              <a:ext cx="4572000" cy="523220"/>
            </a:xfrm>
            <a:prstGeom prst="rect">
              <a:avLst/>
            </a:prstGeom>
            <a:noFill/>
          </p:spPr>
          <p:txBody>
            <a:bodyPr wrap="square">
              <a:spAutoFit/>
            </a:bodyPr>
            <a:lstStyle/>
            <a:p>
              <a:r>
                <a:rPr lang="sv-SE" sz="1400" dirty="0" err="1">
                  <a:solidFill>
                    <a:schemeClr val="accent1"/>
                  </a:solidFill>
                  <a:latin typeface="+mn-lt"/>
                </a:rPr>
                <a:t>number</a:t>
              </a:r>
              <a:r>
                <a:rPr lang="sv-SE" sz="1400" dirty="0">
                  <a:solidFill>
                    <a:schemeClr val="accent1"/>
                  </a:solidFill>
                  <a:latin typeface="+mn-lt"/>
                </a:rPr>
                <a:t> </a:t>
              </a:r>
              <a:r>
                <a:rPr lang="sv-SE" sz="1400" dirty="0" err="1">
                  <a:solidFill>
                    <a:schemeClr val="accent1"/>
                  </a:solidFill>
                  <a:latin typeface="+mn-lt"/>
                </a:rPr>
                <a:t>of</a:t>
              </a:r>
              <a:r>
                <a:rPr lang="sv-SE" sz="1400" dirty="0">
                  <a:solidFill>
                    <a:schemeClr val="accent1"/>
                  </a:solidFill>
                  <a:latin typeface="+mn-lt"/>
                </a:rPr>
                <a:t> </a:t>
              </a:r>
              <a:r>
                <a:rPr lang="sv-SE" sz="1400" dirty="0" err="1">
                  <a:solidFill>
                    <a:schemeClr val="accent1"/>
                  </a:solidFill>
                  <a:latin typeface="+mn-lt"/>
                </a:rPr>
                <a:t>participants</a:t>
              </a:r>
              <a:r>
                <a:rPr lang="sv-SE" sz="1400" dirty="0">
                  <a:solidFill>
                    <a:schemeClr val="accent1"/>
                  </a:solidFill>
                  <a:latin typeface="+mn-lt"/>
                </a:rPr>
                <a:t> in </a:t>
              </a:r>
              <a:br>
                <a:rPr lang="sv-SE" sz="1400" dirty="0">
                  <a:solidFill>
                    <a:schemeClr val="accent1"/>
                  </a:solidFill>
                  <a:latin typeface="+mn-lt"/>
                </a:rPr>
              </a:br>
              <a:r>
                <a:rPr lang="sv-SE" sz="1400" dirty="0" err="1">
                  <a:solidFill>
                    <a:schemeClr val="accent1"/>
                  </a:solidFill>
                  <a:latin typeface="+mn-lt"/>
                </a:rPr>
                <a:t>contract</a:t>
              </a:r>
              <a:r>
                <a:rPr lang="sv-SE" sz="1400" dirty="0">
                  <a:solidFill>
                    <a:schemeClr val="accent1"/>
                  </a:solidFill>
                  <a:latin typeface="+mn-lt"/>
                </a:rPr>
                <a:t> </a:t>
              </a:r>
              <a:r>
                <a:rPr lang="sv-SE" sz="1400" dirty="0" err="1">
                  <a:solidFill>
                    <a:schemeClr val="accent1"/>
                  </a:solidFill>
                  <a:latin typeface="+mn-lt"/>
                </a:rPr>
                <a:t>education</a:t>
              </a:r>
              <a:endParaRPr lang="sv-SE" sz="1400" dirty="0">
                <a:solidFill>
                  <a:schemeClr val="accent1"/>
                </a:solidFill>
                <a:latin typeface="+mn-lt"/>
              </a:endParaRPr>
            </a:p>
          </p:txBody>
        </p:sp>
      </p:grpSp>
      <p:grpSp>
        <p:nvGrpSpPr>
          <p:cNvPr id="9" name="Grupp 8" descr="6,115 annual performance equivalents, performance level 90,6 %">
            <a:extLst>
              <a:ext uri="{FF2B5EF4-FFF2-40B4-BE49-F238E27FC236}">
                <a16:creationId xmlns:a16="http://schemas.microsoft.com/office/drawing/2014/main" id="{7210DE4D-D723-4F4D-9FDE-D60CC26020C7}"/>
              </a:ext>
            </a:extLst>
          </p:cNvPr>
          <p:cNvGrpSpPr/>
          <p:nvPr/>
        </p:nvGrpSpPr>
        <p:grpSpPr>
          <a:xfrm>
            <a:off x="3554094" y="3147814"/>
            <a:ext cx="5234306" cy="830997"/>
            <a:chOff x="3508520" y="3262794"/>
            <a:chExt cx="5234306" cy="830997"/>
          </a:xfrm>
        </p:grpSpPr>
        <p:sp>
          <p:nvSpPr>
            <p:cNvPr id="16" name="textruta 15">
              <a:extLst>
                <a:ext uri="{FF2B5EF4-FFF2-40B4-BE49-F238E27FC236}">
                  <a16:creationId xmlns:a16="http://schemas.microsoft.com/office/drawing/2014/main" id="{BB197648-DB10-4DFB-AC1C-74A575222BD3}"/>
                </a:ext>
              </a:extLst>
            </p:cNvPr>
            <p:cNvSpPr txBox="1"/>
            <p:nvPr/>
          </p:nvSpPr>
          <p:spPr>
            <a:xfrm>
              <a:off x="3508520" y="3262794"/>
              <a:ext cx="2160240" cy="830997"/>
            </a:xfrm>
            <a:prstGeom prst="rect">
              <a:avLst/>
            </a:prstGeom>
            <a:noFill/>
          </p:spPr>
          <p:txBody>
            <a:bodyPr wrap="square" rtlCol="0">
              <a:spAutoFit/>
            </a:bodyPr>
            <a:lstStyle/>
            <a:p>
              <a:pPr algn="ctr"/>
              <a:r>
                <a:rPr lang="sv-SE" sz="4800" dirty="0">
                  <a:solidFill>
                    <a:schemeClr val="accent1"/>
                  </a:solidFill>
                  <a:latin typeface="+mj-lt"/>
                </a:rPr>
                <a:t>6,115</a:t>
              </a:r>
              <a:endParaRPr lang="sv-SE" sz="4800" b="1" dirty="0">
                <a:solidFill>
                  <a:schemeClr val="accent1"/>
                </a:solidFill>
                <a:latin typeface="+mj-lt"/>
                <a:cs typeface="Arial" panose="020B0604020202020204" pitchFamily="34" charset="0"/>
              </a:endParaRPr>
            </a:p>
          </p:txBody>
        </p:sp>
        <p:sp>
          <p:nvSpPr>
            <p:cNvPr id="17" name="textruta 16">
              <a:extLst>
                <a:ext uri="{FF2B5EF4-FFF2-40B4-BE49-F238E27FC236}">
                  <a16:creationId xmlns:a16="http://schemas.microsoft.com/office/drawing/2014/main" id="{88DD0698-6671-427F-9D95-21F0E595595F}"/>
                </a:ext>
              </a:extLst>
            </p:cNvPr>
            <p:cNvSpPr txBox="1"/>
            <p:nvPr/>
          </p:nvSpPr>
          <p:spPr>
            <a:xfrm>
              <a:off x="5508104" y="3387693"/>
              <a:ext cx="3234722" cy="553998"/>
            </a:xfrm>
            <a:prstGeom prst="rect">
              <a:avLst/>
            </a:prstGeom>
            <a:noFill/>
          </p:spPr>
          <p:txBody>
            <a:bodyPr wrap="square">
              <a:spAutoFit/>
            </a:bodyPr>
            <a:lstStyle/>
            <a:p>
              <a:r>
                <a:rPr lang="sv-SE" sz="1500" spc="-20" dirty="0" err="1">
                  <a:solidFill>
                    <a:schemeClr val="accent1"/>
                  </a:solidFill>
                  <a:latin typeface="+mn-lt"/>
                </a:rPr>
                <a:t>annual</a:t>
              </a:r>
              <a:r>
                <a:rPr lang="sv-SE" sz="1500" spc="-20" dirty="0">
                  <a:solidFill>
                    <a:schemeClr val="accent1"/>
                  </a:solidFill>
                  <a:latin typeface="+mn-lt"/>
                </a:rPr>
                <a:t> </a:t>
              </a:r>
              <a:r>
                <a:rPr lang="sv-SE" sz="1500" spc="-20" dirty="0" err="1">
                  <a:solidFill>
                    <a:schemeClr val="accent1"/>
                  </a:solidFill>
                  <a:latin typeface="+mn-lt"/>
                </a:rPr>
                <a:t>performance</a:t>
              </a:r>
              <a:r>
                <a:rPr lang="sv-SE" sz="1500" spc="-20" dirty="0">
                  <a:solidFill>
                    <a:schemeClr val="accent1"/>
                  </a:solidFill>
                  <a:latin typeface="+mn-lt"/>
                </a:rPr>
                <a:t> </a:t>
              </a:r>
              <a:r>
                <a:rPr lang="sv-SE" sz="1500" spc="-20" dirty="0" err="1">
                  <a:solidFill>
                    <a:schemeClr val="accent1"/>
                  </a:solidFill>
                  <a:latin typeface="+mn-lt"/>
                </a:rPr>
                <a:t>equivalents</a:t>
              </a:r>
              <a:r>
                <a:rPr lang="sv-SE" sz="1500" spc="-20" dirty="0">
                  <a:solidFill>
                    <a:schemeClr val="accent1"/>
                  </a:solidFill>
                  <a:latin typeface="+mn-lt"/>
                </a:rPr>
                <a:t>, </a:t>
              </a:r>
              <a:br>
                <a:rPr lang="sv-SE" sz="1500" spc="-20" dirty="0">
                  <a:solidFill>
                    <a:schemeClr val="accent1"/>
                  </a:solidFill>
                  <a:latin typeface="+mn-lt"/>
                </a:rPr>
              </a:br>
              <a:r>
                <a:rPr lang="sv-SE" sz="1500" spc="-20" dirty="0" err="1">
                  <a:solidFill>
                    <a:schemeClr val="accent1"/>
                  </a:solidFill>
                  <a:latin typeface="+mn-lt"/>
                </a:rPr>
                <a:t>performance</a:t>
              </a:r>
              <a:r>
                <a:rPr lang="sv-SE" sz="1500" spc="-20" dirty="0">
                  <a:solidFill>
                    <a:schemeClr val="accent1"/>
                  </a:solidFill>
                  <a:latin typeface="+mn-lt"/>
                </a:rPr>
                <a:t> </a:t>
              </a:r>
              <a:r>
                <a:rPr lang="sv-SE" sz="1500" spc="-20" dirty="0" err="1">
                  <a:solidFill>
                    <a:schemeClr val="accent1"/>
                  </a:solidFill>
                  <a:latin typeface="+mn-lt"/>
                </a:rPr>
                <a:t>level</a:t>
              </a:r>
              <a:r>
                <a:rPr lang="sv-SE" sz="1500" spc="-20" dirty="0">
                  <a:solidFill>
                    <a:schemeClr val="accent1"/>
                  </a:solidFill>
                  <a:latin typeface="+mn-lt"/>
                </a:rPr>
                <a:t> 90,6 %* </a:t>
              </a:r>
            </a:p>
          </p:txBody>
        </p:sp>
      </p:grpSp>
      <p:sp>
        <p:nvSpPr>
          <p:cNvPr id="24" name="Platshållare för sidfot 4">
            <a:extLst>
              <a:ext uri="{FF2B5EF4-FFF2-40B4-BE49-F238E27FC236}">
                <a16:creationId xmlns:a16="http://schemas.microsoft.com/office/drawing/2014/main" id="{CC2DCBDF-C814-44E6-8332-1F611EAE1473}"/>
              </a:ext>
              <a:ext uri="{C183D7F6-B498-43B3-948B-1728B52AA6E4}">
                <adec:decorative xmlns:adec="http://schemas.microsoft.com/office/drawing/2017/decorative" val="1"/>
              </a:ext>
            </a:extLst>
          </p:cNvPr>
          <p:cNvSpPr txBox="1">
            <a:spLocks/>
          </p:cNvSpPr>
          <p:nvPr/>
        </p:nvSpPr>
        <p:spPr bwMode="auto">
          <a:xfrm>
            <a:off x="3659584" y="3963863"/>
            <a:ext cx="5228432" cy="55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sv-SE"/>
            </a:defPPr>
            <a:lvl1pPr algn="l" rtl="0" eaLnBrk="0" fontAlgn="base" hangingPunct="0">
              <a:spcBef>
                <a:spcPct val="0"/>
              </a:spcBef>
              <a:spcAft>
                <a:spcPct val="0"/>
              </a:spcAft>
              <a:defRPr sz="800" kern="1200">
                <a:solidFill>
                  <a:schemeClr val="bg2"/>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a:lstStyle>
          <a:p>
            <a:pPr>
              <a:lnSpc>
                <a:spcPts val="1100"/>
              </a:lnSpc>
            </a:pPr>
            <a:r>
              <a:rPr lang="sv-SE" altLang="sv-SE" sz="900" spc="-20" dirty="0">
                <a:solidFill>
                  <a:schemeClr val="tx1"/>
                </a:solidFill>
              </a:rPr>
              <a:t>*</a:t>
            </a:r>
            <a:r>
              <a:rPr lang="en-US" altLang="sv-SE" sz="900" spc="-20" dirty="0">
                <a:solidFill>
                  <a:schemeClr val="tx1"/>
                </a:solidFill>
              </a:rPr>
              <a:t> When we calculate the performance level, the students' course registration credits are converted into full-time equivalent students and their completed credits into annual performance equivalents. The performance level is then calculated as the ratio between the number of annual performance equivalents and the number of full-time equivalent students and is expressed as a percentage.</a:t>
            </a:r>
            <a:endParaRPr lang="sv-SE" altLang="sv-SE" sz="900" spc="-20" dirty="0">
              <a:solidFill>
                <a:schemeClr val="tx1"/>
              </a:solidFill>
            </a:endParaRPr>
          </a:p>
        </p:txBody>
      </p:sp>
      <p:sp>
        <p:nvSpPr>
          <p:cNvPr id="3" name="Platshållare för sidfot 5">
            <a:extLst>
              <a:ext uri="{FF2B5EF4-FFF2-40B4-BE49-F238E27FC236}">
                <a16:creationId xmlns:a16="http://schemas.microsoft.com/office/drawing/2014/main" id="{09CD814A-EE51-E5E4-B354-7BFD82C3CB9C}"/>
              </a:ext>
              <a:ext uri="{C183D7F6-B498-43B3-948B-1728B52AA6E4}">
                <adec:decorative xmlns:adec="http://schemas.microsoft.com/office/drawing/2017/decorative" val="1"/>
              </a:ext>
            </a:extLst>
          </p:cNvPr>
          <p:cNvSpPr>
            <a:spLocks noGrp="1"/>
          </p:cNvSpPr>
          <p:nvPr>
            <p:ph type="ftr" sz="quarter" idx="3"/>
          </p:nvPr>
        </p:nvSpPr>
        <p:spPr>
          <a:xfrm>
            <a:off x="255983" y="4790351"/>
            <a:ext cx="2587825" cy="171450"/>
          </a:xfrm>
        </p:spPr>
        <p:txBody>
          <a:bodyPr anchor="t"/>
          <a:lstStyle/>
          <a:p>
            <a:r>
              <a:rPr lang="sv-SE" dirty="0"/>
              <a:t>Karolinska Institutet – a </a:t>
            </a:r>
            <a:r>
              <a:rPr lang="sv-SE" dirty="0" err="1"/>
              <a:t>medical</a:t>
            </a:r>
            <a:r>
              <a:rPr lang="sv-SE" dirty="0"/>
              <a:t> </a:t>
            </a:r>
            <a:r>
              <a:rPr lang="sv-SE" dirty="0" err="1"/>
              <a:t>university</a:t>
            </a:r>
            <a:endParaRPr lang="sv-SE" dirty="0"/>
          </a:p>
        </p:txBody>
      </p:sp>
      <p:sp>
        <p:nvSpPr>
          <p:cNvPr id="2" name="Platshållare för datum 1">
            <a:extLst>
              <a:ext uri="{FF2B5EF4-FFF2-40B4-BE49-F238E27FC236}">
                <a16:creationId xmlns:a16="http://schemas.microsoft.com/office/drawing/2014/main" id="{D274555C-1B9D-4C47-8461-AC9A65DF9678}"/>
              </a:ext>
              <a:ext uri="{C183D7F6-B498-43B3-948B-1728B52AA6E4}">
                <adec:decorative xmlns:adec="http://schemas.microsoft.com/office/drawing/2017/decorative" val="1"/>
              </a:ext>
            </a:extLst>
          </p:cNvPr>
          <p:cNvSpPr>
            <a:spLocks noGrp="1"/>
          </p:cNvSpPr>
          <p:nvPr>
            <p:ph type="dt" sz="half" idx="10"/>
          </p:nvPr>
        </p:nvSpPr>
        <p:spPr/>
        <p:txBody>
          <a:bodyPr/>
          <a:lstStyle/>
          <a:p>
            <a:fld id="{36565684-E7E3-4FFE-89FD-C517DFAF7807}" type="datetime4">
              <a:rPr lang="en-GB"/>
              <a:pPr/>
              <a:t>27 February 2024</a:t>
            </a:fld>
            <a:endParaRPr lang="sv-SE" dirty="0"/>
          </a:p>
        </p:txBody>
      </p:sp>
      <p:sp>
        <p:nvSpPr>
          <p:cNvPr id="4" name="Platshållare för bildnummer 3">
            <a:extLst>
              <a:ext uri="{FF2B5EF4-FFF2-40B4-BE49-F238E27FC236}">
                <a16:creationId xmlns:a16="http://schemas.microsoft.com/office/drawing/2014/main" id="{BB7F030A-EBBE-4EC3-A409-4D2F50121E28}"/>
              </a:ext>
              <a:ext uri="{C183D7F6-B498-43B3-948B-1728B52AA6E4}">
                <adec:decorative xmlns:adec="http://schemas.microsoft.com/office/drawing/2017/decorative" val="1"/>
              </a:ext>
            </a:extLst>
          </p:cNvPr>
          <p:cNvSpPr>
            <a:spLocks noGrp="1"/>
          </p:cNvSpPr>
          <p:nvPr>
            <p:ph type="sldNum" sz="quarter" idx="12"/>
          </p:nvPr>
        </p:nvSpPr>
        <p:spPr/>
        <p:txBody>
          <a:bodyPr/>
          <a:lstStyle/>
          <a:p>
            <a:fld id="{15859C56-CB7E-413F-8971-4226A1EF6823}" type="slidenum">
              <a:rPr lang="sv-SE" smtClean="0"/>
              <a:pPr/>
              <a:t>9</a:t>
            </a:fld>
            <a:endParaRPr lang="sv-SE"/>
          </a:p>
        </p:txBody>
      </p:sp>
    </p:spTree>
    <p:extLst>
      <p:ext uri="{BB962C8B-B14F-4D97-AF65-F5344CB8AC3E}">
        <p14:creationId xmlns:p14="http://schemas.microsoft.com/office/powerpoint/2010/main" val="2727942181"/>
      </p:ext>
    </p:extLst>
  </p:cSld>
  <p:clrMapOvr>
    <a:masterClrMapping/>
  </p:clrMapOvr>
</p:sld>
</file>

<file path=ppt/theme/theme1.xml><?xml version="1.0" encoding="utf-8"?>
<a:theme xmlns:a="http://schemas.openxmlformats.org/drawingml/2006/main" name="PPT KI">
  <a:themeElements>
    <a:clrScheme name="KI">
      <a:dk1>
        <a:sysClr val="windowText" lastClr="000000"/>
      </a:dk1>
      <a:lt1>
        <a:sysClr val="window" lastClr="FFFFFF"/>
      </a:lt1>
      <a:dk2>
        <a:srgbClr val="44546A"/>
      </a:dk2>
      <a:lt2>
        <a:srgbClr val="E7E6E6"/>
      </a:lt2>
      <a:accent1>
        <a:srgbClr val="4F0433"/>
      </a:accent1>
      <a:accent2>
        <a:srgbClr val="FF876F"/>
      </a:accent2>
      <a:accent3>
        <a:srgbClr val="870052"/>
      </a:accent3>
      <a:accent4>
        <a:srgbClr val="FFDDD6"/>
      </a:accent4>
      <a:accent5>
        <a:srgbClr val="4DB5BC"/>
      </a:accent5>
      <a:accent6>
        <a:srgbClr val="CCEBED"/>
      </a:accent6>
      <a:hlink>
        <a:srgbClr val="870052"/>
      </a:hlink>
      <a:folHlink>
        <a:srgbClr val="C490AA"/>
      </a:folHlink>
    </a:clrScheme>
    <a:fontScheme name="KI PPT">
      <a:majorFont>
        <a:latin typeface="DM Sans Medium"/>
        <a:ea typeface=""/>
        <a:cs typeface=""/>
      </a:majorFont>
      <a:minorFont>
        <a:latin typeface="DM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4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Times"/>
          </a:defRPr>
        </a:defPPr>
      </a:lstStyle>
    </a:lnDef>
    <a:txDef>
      <a:spPr>
        <a:noFill/>
      </a:spPr>
      <a:bodyPr wrap="square" rtlCol="0">
        <a:spAutoFit/>
      </a:bodyPr>
      <a:lstStyle>
        <a:defPPr algn="l">
          <a:defRPr sz="1400" dirty="0">
            <a:latin typeface="+mn-lt"/>
          </a:defRPr>
        </a:defPPr>
      </a:lstStyle>
    </a:txDef>
  </a:objectDefaults>
  <a:extraClrSchemeLst>
    <a:extraClrScheme>
      <a:clrScheme name="Office-tema 1">
        <a:dk1>
          <a:srgbClr val="000000"/>
        </a:dk1>
        <a:lt1>
          <a:srgbClr val="FFFFFF"/>
        </a:lt1>
        <a:dk2>
          <a:srgbClr val="000000"/>
        </a:dk2>
        <a:lt2>
          <a:srgbClr val="808080"/>
        </a:lt2>
        <a:accent1>
          <a:srgbClr val="761B54"/>
        </a:accent1>
        <a:accent2>
          <a:srgbClr val="97D8DA"/>
        </a:accent2>
        <a:accent3>
          <a:srgbClr val="FFFFFF"/>
        </a:accent3>
        <a:accent4>
          <a:srgbClr val="000000"/>
        </a:accent4>
        <a:accent5>
          <a:srgbClr val="BDABB3"/>
        </a:accent5>
        <a:accent6>
          <a:srgbClr val="88C4C5"/>
        </a:accent6>
        <a:hlink>
          <a:srgbClr val="CF0063"/>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PT KI" id="{31EC3C5C-F7AC-4B38-94AE-557C6ABA514C}" vid="{CD81541E-0F71-4F35-BE8B-9C384D35E95A}"/>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5028</TotalTime>
  <Words>1348</Words>
  <Application>Microsoft Office PowerPoint</Application>
  <PresentationFormat>Bildspel på skärmen (16:9)</PresentationFormat>
  <Paragraphs>218</Paragraphs>
  <Slides>9</Slides>
  <Notes>9</Notes>
  <HiddenSlides>0</HiddenSlides>
  <MMClips>0</MMClips>
  <ScaleCrop>false</ScaleCrop>
  <HeadingPairs>
    <vt:vector size="6" baseType="variant">
      <vt:variant>
        <vt:lpstr>Använt teckensnitt</vt:lpstr>
      </vt:variant>
      <vt:variant>
        <vt:i4>11</vt:i4>
      </vt:variant>
      <vt:variant>
        <vt:lpstr>Tema</vt:lpstr>
      </vt:variant>
      <vt:variant>
        <vt:i4>1</vt:i4>
      </vt:variant>
      <vt:variant>
        <vt:lpstr>Bildrubriker</vt:lpstr>
      </vt:variant>
      <vt:variant>
        <vt:i4>9</vt:i4>
      </vt:variant>
    </vt:vector>
  </HeadingPairs>
  <TitlesOfParts>
    <vt:vector size="21" baseType="lpstr">
      <vt:lpstr>Arial</vt:lpstr>
      <vt:lpstr>Arial Black</vt:lpstr>
      <vt:lpstr>Biome</vt:lpstr>
      <vt:lpstr>Calibri</vt:lpstr>
      <vt:lpstr>DM Sans</vt:lpstr>
      <vt:lpstr>DM Sans Medium</vt:lpstr>
      <vt:lpstr>Minion Pro</vt:lpstr>
      <vt:lpstr>Mundo Sans Std</vt:lpstr>
      <vt:lpstr>Mundo Sans Std Medium</vt:lpstr>
      <vt:lpstr>Times</vt:lpstr>
      <vt:lpstr>Wingdings</vt:lpstr>
      <vt:lpstr>PPT KI</vt:lpstr>
      <vt:lpstr>Karolinska Institutet</vt:lpstr>
      <vt:lpstr>KI in numbers</vt:lpstr>
      <vt:lpstr>KI in numbers cont.</vt:lpstr>
      <vt:lpstr>Financial report</vt:lpstr>
      <vt:lpstr>Revenue</vt:lpstr>
      <vt:lpstr>External research funding</vt:lpstr>
      <vt:lpstr>Publications</vt:lpstr>
      <vt:lpstr>Field-normalised citation score </vt:lpstr>
      <vt:lpstr>Education</vt:lpstr>
    </vt:vector>
  </TitlesOfParts>
  <Company>Karolinska Institutet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Sofia Lindberg</dc:creator>
  <cp:lastModifiedBy>Sofia Lindberg</cp:lastModifiedBy>
  <cp:revision>389</cp:revision>
  <cp:lastPrinted>2005-09-23T14:22:03Z</cp:lastPrinted>
  <dcterms:created xsi:type="dcterms:W3CDTF">2018-02-12T08:19:50Z</dcterms:created>
  <dcterms:modified xsi:type="dcterms:W3CDTF">2024-02-27T10:20:15Z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QBANK_DOCINFO">
    <vt:lpwstr>2</vt:lpwstr>
  </property>
  <property fmtid="{D5CDD505-2E9C-101B-9397-08002B2CF9AE}" pid="3" name="QBANK_DOCINFO_0">
    <vt:lpwstr>eyJEb2NJZCI6ImU5OWViNmEwY2EwZDRmZWQ5ZWViZDYyZGNkMzRkYTVmIiwiTmFtZSI6InBwdC1vbS1raS0yMDIwLXN2LTE2XzkucHB0eCIsIlVzZXIiOiJVU0VSXFxzYXJlamQiLCJBdXRob3IiOiJTb2ZpYSBMaW5kYmVyZyIsIlVzZXJBZ2VudCI6Ik9mZmljZSBQb3dlclBvaW50IiwiTWVkaWFzSW5Eb2N1bWVudCI6W3siTWVkaWFJZCI</vt:lpwstr>
  </property>
  <property fmtid="{D5CDD505-2E9C-101B-9397-08002B2CF9AE}" pid="4" name="QBANK_DOCINFO_1">
    <vt:lpwstr>6NTYyNywiVXNhZ2VJZCI6MTU4OTIwLCJEYXRlIjoiMjAyMC0wMi0yNCJ9LHsiTWVkaWFJZCI6NTYzNSwiVXNhZ2VJZCI6MTU4OTIxLCJEYXRlIjoiMjAyMC0wMi0yNCJ9XX0=</vt:lpwstr>
  </property>
</Properties>
</file>