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1"/>
  </p:notesMasterIdLst>
  <p:handoutMasterIdLst>
    <p:handoutMasterId r:id="rId12"/>
  </p:handoutMasterIdLst>
  <p:sldIdLst>
    <p:sldId id="256" r:id="rId2"/>
    <p:sldId id="262" r:id="rId3"/>
    <p:sldId id="289" r:id="rId4"/>
    <p:sldId id="267" r:id="rId5"/>
    <p:sldId id="290" r:id="rId6"/>
    <p:sldId id="266" r:id="rId7"/>
    <p:sldId id="288" r:id="rId8"/>
    <p:sldId id="265" r:id="rId9"/>
    <p:sldId id="279" r:id="rId10"/>
  </p:sldIdLst>
  <p:sldSz cx="9144000" cy="5143500" type="screen16x9"/>
  <p:notesSz cx="6858000" cy="9144000"/>
  <p:defaultTextStyle>
    <a:defPPr>
      <a:defRPr lang="sv-SE"/>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446" userDrawn="1">
          <p15:clr>
            <a:srgbClr val="A4A3A4"/>
          </p15:clr>
        </p15:guide>
        <p15:guide id="2" pos="222" userDrawn="1">
          <p15:clr>
            <a:srgbClr val="A4A3A4"/>
          </p15:clr>
        </p15:guide>
        <p15:guide id="3" orient="horz" pos="2081" userDrawn="1">
          <p15:clr>
            <a:srgbClr val="A4A3A4"/>
          </p15:clr>
        </p15:guide>
        <p15:guide id="4" pos="3515" userDrawn="1">
          <p15:clr>
            <a:srgbClr val="A4A3A4"/>
          </p15:clr>
        </p15:guide>
        <p15:guide id="5" orient="horz" pos="3105" userDrawn="1">
          <p15:clr>
            <a:srgbClr val="A4A3A4"/>
          </p15:clr>
        </p15:guide>
        <p15:guide id="6" pos="5536" userDrawn="1">
          <p15:clr>
            <a:srgbClr val="A4A3A4"/>
          </p15:clr>
        </p15:guide>
        <p15:guide id="7" orient="horz" pos="141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0963"/>
    <a:srgbClr val="870052"/>
    <a:srgbClr val="FBABCF"/>
    <a:srgbClr val="F864A7"/>
    <a:srgbClr val="FFA3E7"/>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5" autoAdjust="0"/>
    <p:restoredTop sz="77110" autoAdjust="0"/>
  </p:normalViewPr>
  <p:slideViewPr>
    <p:cSldViewPr>
      <p:cViewPr varScale="1">
        <p:scale>
          <a:sx n="66" d="100"/>
          <a:sy n="66" d="100"/>
        </p:scale>
        <p:origin x="576" y="36"/>
      </p:cViewPr>
      <p:guideLst>
        <p:guide orient="horz" pos="446"/>
        <p:guide pos="222"/>
        <p:guide orient="horz" pos="2081"/>
        <p:guide pos="3515"/>
        <p:guide orient="horz" pos="3105"/>
        <p:guide pos="5536"/>
        <p:guide orient="horz" pos="1411"/>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5552"/>
    </p:cViewPr>
  </p:sorterViewPr>
  <p:notesViewPr>
    <p:cSldViewPr showGuides="1">
      <p:cViewPr varScale="1">
        <p:scale>
          <a:sx n="116" d="100"/>
          <a:sy n="116" d="100"/>
        </p:scale>
        <p:origin x="505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CFA9-4B3A-B5CC-AC7835A23029}"/>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CFA9-4B3A-B5CC-AC7835A23029}"/>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CFA9-4B3A-B5CC-AC7835A23029}"/>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CFA9-4B3A-B5CC-AC7835A23029}"/>
              </c:ext>
            </c:extLst>
          </c:dPt>
          <c:dLbls>
            <c:dLbl>
              <c:idx val="0"/>
              <c:delete val="1"/>
              <c:extLst>
                <c:ext xmlns:c15="http://schemas.microsoft.com/office/drawing/2012/chart" uri="{CE6537A1-D6FC-4f65-9D91-7224C49458BB}"/>
                <c:ext xmlns:c16="http://schemas.microsoft.com/office/drawing/2014/chart" uri="{C3380CC4-5D6E-409C-BE32-E72D297353CC}">
                  <c16:uniqueId val="{00000001-CFA9-4B3A-B5CC-AC7835A23029}"/>
                </c:ext>
              </c:extLst>
            </c:dLbl>
            <c:dLbl>
              <c:idx val="1"/>
              <c:delete val="1"/>
              <c:extLst>
                <c:ext xmlns:c15="http://schemas.microsoft.com/office/drawing/2012/chart" uri="{CE6537A1-D6FC-4f65-9D91-7224C49458BB}"/>
                <c:ext xmlns:c16="http://schemas.microsoft.com/office/drawing/2014/chart" uri="{C3380CC4-5D6E-409C-BE32-E72D297353CC}">
                  <c16:uniqueId val="{00000003-CFA9-4B3A-B5CC-AC7835A23029}"/>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40</c:v>
                </c:pt>
                <c:pt idx="1">
                  <c:v>60</c:v>
                </c:pt>
              </c:numCache>
            </c:numRef>
          </c:val>
          <c:extLst>
            <c:ext xmlns:c16="http://schemas.microsoft.com/office/drawing/2014/chart" uri="{C3380CC4-5D6E-409C-BE32-E72D297353CC}">
              <c16:uniqueId val="{00000008-CFA9-4B3A-B5CC-AC7835A23029}"/>
            </c:ext>
          </c:extLst>
        </c:ser>
        <c:dLbls>
          <c:showLegendKey val="0"/>
          <c:showVal val="0"/>
          <c:showCatName val="0"/>
          <c:showSerName val="0"/>
          <c:showPercent val="1"/>
          <c:showBubbleSize val="0"/>
          <c:showLeaderLines val="1"/>
        </c:dLbls>
        <c:firstSliceAng val="304"/>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lang="en-US"/>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07F3-48C9-95F1-F2F0422F0127}"/>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07F3-48C9-95F1-F2F0422F0127}"/>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07F3-48C9-95F1-F2F0422F0127}"/>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07F3-48C9-95F1-F2F0422F0127}"/>
              </c:ext>
            </c:extLst>
          </c:dPt>
          <c:dLbls>
            <c:dLbl>
              <c:idx val="0"/>
              <c:delete val="1"/>
              <c:extLst>
                <c:ext xmlns:c15="http://schemas.microsoft.com/office/drawing/2012/chart" uri="{CE6537A1-D6FC-4f65-9D91-7224C49458BB}"/>
                <c:ext xmlns:c16="http://schemas.microsoft.com/office/drawing/2014/chart" uri="{C3380CC4-5D6E-409C-BE32-E72D297353CC}">
                  <c16:uniqueId val="{00000001-07F3-48C9-95F1-F2F0422F0127}"/>
                </c:ext>
              </c:extLst>
            </c:dLbl>
            <c:dLbl>
              <c:idx val="1"/>
              <c:delete val="1"/>
              <c:extLst>
                <c:ext xmlns:c15="http://schemas.microsoft.com/office/drawing/2012/chart" uri="{CE6537A1-D6FC-4f65-9D91-7224C49458BB}"/>
                <c:ext xmlns:c16="http://schemas.microsoft.com/office/drawing/2014/chart" uri="{C3380CC4-5D6E-409C-BE32-E72D297353CC}">
                  <c16:uniqueId val="{00000003-07F3-48C9-95F1-F2F0422F0127}"/>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85</c:v>
                </c:pt>
                <c:pt idx="1">
                  <c:v>15</c:v>
                </c:pt>
              </c:numCache>
            </c:numRef>
          </c:val>
          <c:extLst>
            <c:ext xmlns:c16="http://schemas.microsoft.com/office/drawing/2014/chart" uri="{C3380CC4-5D6E-409C-BE32-E72D297353CC}">
              <c16:uniqueId val="{00000008-07F3-48C9-95F1-F2F0422F0127}"/>
            </c:ext>
          </c:extLst>
        </c:ser>
        <c:dLbls>
          <c:showLegendKey val="0"/>
          <c:showVal val="0"/>
          <c:showCatName val="0"/>
          <c:showSerName val="0"/>
          <c:showPercent val="1"/>
          <c:showBubbleSize val="0"/>
          <c:showLeaderLines val="1"/>
        </c:dLbls>
        <c:firstSliceAng val="26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lang="en-US"/>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Blad1!$B$1</c:f>
              <c:strCache>
                <c:ptCount val="1"/>
                <c:pt idx="0">
                  <c:v>Försäljning</c:v>
                </c:pt>
              </c:strCache>
            </c:strRef>
          </c:tx>
          <c:spPr>
            <a:ln>
              <a:solidFill>
                <a:schemeClr val="bg1"/>
              </a:solidFill>
            </a:ln>
            <a:effectLst/>
          </c:spPr>
          <c:dPt>
            <c:idx val="0"/>
            <c:bubble3D val="0"/>
            <c:spPr>
              <a:solidFill>
                <a:schemeClr val="accent1"/>
              </a:solidFill>
              <a:ln>
                <a:solidFill>
                  <a:schemeClr val="bg1"/>
                </a:solidFill>
              </a:ln>
              <a:effectLst/>
            </c:spPr>
            <c:extLst>
              <c:ext xmlns:c16="http://schemas.microsoft.com/office/drawing/2014/chart" uri="{C3380CC4-5D6E-409C-BE32-E72D297353CC}">
                <c16:uniqueId val="{00000001-F9BD-4D0F-8763-7E436213BD2B}"/>
              </c:ext>
            </c:extLst>
          </c:dPt>
          <c:dPt>
            <c:idx val="1"/>
            <c:bubble3D val="0"/>
            <c:spPr>
              <a:solidFill>
                <a:schemeClr val="accent4"/>
              </a:solidFill>
              <a:ln>
                <a:solidFill>
                  <a:schemeClr val="bg1"/>
                </a:solidFill>
              </a:ln>
              <a:effectLst/>
            </c:spPr>
            <c:extLst>
              <c:ext xmlns:c16="http://schemas.microsoft.com/office/drawing/2014/chart" uri="{C3380CC4-5D6E-409C-BE32-E72D297353CC}">
                <c16:uniqueId val="{00000003-F9BD-4D0F-8763-7E436213BD2B}"/>
              </c:ext>
            </c:extLst>
          </c:dPt>
          <c:dPt>
            <c:idx val="2"/>
            <c:bubble3D val="0"/>
            <c:spPr>
              <a:solidFill>
                <a:schemeClr val="accent4"/>
              </a:solidFill>
              <a:ln>
                <a:solidFill>
                  <a:schemeClr val="bg1"/>
                </a:solidFill>
              </a:ln>
              <a:effectLst/>
            </c:spPr>
            <c:extLst>
              <c:ext xmlns:c16="http://schemas.microsoft.com/office/drawing/2014/chart" uri="{C3380CC4-5D6E-409C-BE32-E72D297353CC}">
                <c16:uniqueId val="{00000005-F9BD-4D0F-8763-7E436213BD2B}"/>
              </c:ext>
            </c:extLst>
          </c:dPt>
          <c:dPt>
            <c:idx val="3"/>
            <c:bubble3D val="0"/>
            <c:spPr>
              <a:solidFill>
                <a:schemeClr val="bg1">
                  <a:lumMod val="50000"/>
                </a:schemeClr>
              </a:solidFill>
              <a:ln>
                <a:solidFill>
                  <a:schemeClr val="bg1"/>
                </a:solidFill>
              </a:ln>
              <a:effectLst/>
            </c:spPr>
            <c:extLst>
              <c:ext xmlns:c16="http://schemas.microsoft.com/office/drawing/2014/chart" uri="{C3380CC4-5D6E-409C-BE32-E72D297353CC}">
                <c16:uniqueId val="{00000007-F9BD-4D0F-8763-7E436213BD2B}"/>
              </c:ext>
            </c:extLst>
          </c:dPt>
          <c:dPt>
            <c:idx val="4"/>
            <c:bubble3D val="0"/>
            <c:spPr>
              <a:solidFill>
                <a:schemeClr val="accent2"/>
              </a:solidFill>
              <a:ln>
                <a:solidFill>
                  <a:schemeClr val="bg1"/>
                </a:solidFill>
              </a:ln>
              <a:effectLst/>
            </c:spPr>
            <c:extLst>
              <c:ext xmlns:c16="http://schemas.microsoft.com/office/drawing/2014/chart" uri="{C3380CC4-5D6E-409C-BE32-E72D297353CC}">
                <c16:uniqueId val="{00000009-F9BD-4D0F-8763-7E436213BD2B}"/>
              </c:ext>
            </c:extLst>
          </c:dPt>
          <c:dPt>
            <c:idx val="5"/>
            <c:bubble3D val="0"/>
            <c:spPr>
              <a:solidFill>
                <a:schemeClr val="accent2"/>
              </a:solidFill>
              <a:ln>
                <a:solidFill>
                  <a:schemeClr val="bg1"/>
                </a:solidFill>
              </a:ln>
              <a:effectLst/>
            </c:spPr>
            <c:extLst>
              <c:ext xmlns:c16="http://schemas.microsoft.com/office/drawing/2014/chart" uri="{C3380CC4-5D6E-409C-BE32-E72D297353CC}">
                <c16:uniqueId val="{0000000B-F9BD-4D0F-8763-7E436213BD2B}"/>
              </c:ext>
            </c:extLst>
          </c:dPt>
          <c:dPt>
            <c:idx val="6"/>
            <c:bubble3D val="0"/>
            <c:spPr>
              <a:solidFill>
                <a:schemeClr val="accent2"/>
              </a:solidFill>
              <a:ln>
                <a:solidFill>
                  <a:schemeClr val="bg1"/>
                </a:solidFill>
              </a:ln>
              <a:effectLst/>
            </c:spPr>
            <c:extLst>
              <c:ext xmlns:c16="http://schemas.microsoft.com/office/drawing/2014/chart" uri="{C3380CC4-5D6E-409C-BE32-E72D297353CC}">
                <c16:uniqueId val="{0000000D-F9BD-4D0F-8763-7E436213BD2B}"/>
              </c:ext>
            </c:extLst>
          </c:dPt>
          <c:dPt>
            <c:idx val="7"/>
            <c:bubble3D val="0"/>
            <c:spPr>
              <a:solidFill>
                <a:schemeClr val="accent2"/>
              </a:solidFill>
              <a:ln>
                <a:solidFill>
                  <a:schemeClr val="bg1"/>
                </a:solidFill>
              </a:ln>
              <a:effectLst/>
            </c:spPr>
            <c:extLst>
              <c:ext xmlns:c16="http://schemas.microsoft.com/office/drawing/2014/chart" uri="{C3380CC4-5D6E-409C-BE32-E72D297353CC}">
                <c16:uniqueId val="{0000000F-F9BD-4D0F-8763-7E436213BD2B}"/>
              </c:ext>
            </c:extLst>
          </c:dPt>
          <c:dPt>
            <c:idx val="8"/>
            <c:bubble3D val="0"/>
            <c:spPr>
              <a:solidFill>
                <a:schemeClr val="accent2"/>
              </a:solidFill>
              <a:ln>
                <a:solidFill>
                  <a:schemeClr val="bg1"/>
                </a:solidFill>
              </a:ln>
              <a:effectLst/>
            </c:spPr>
            <c:extLst>
              <c:ext xmlns:c16="http://schemas.microsoft.com/office/drawing/2014/chart" uri="{C3380CC4-5D6E-409C-BE32-E72D297353CC}">
                <c16:uniqueId val="{00000011-F9BD-4D0F-8763-7E436213BD2B}"/>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1-F9BD-4D0F-8763-7E436213BD2B}"/>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3-F9BD-4D0F-8763-7E436213BD2B}"/>
                </c:ext>
              </c:extLst>
            </c:dLbl>
            <c:dLbl>
              <c:idx val="2"/>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5-F9BD-4D0F-8763-7E436213BD2B}"/>
                </c:ext>
              </c:extLst>
            </c:dLbl>
            <c:dLbl>
              <c:idx val="3"/>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7-F9BD-4D0F-8763-7E436213BD2B}"/>
                </c:ext>
              </c:extLst>
            </c:dLbl>
            <c:dLbl>
              <c:idx val="4"/>
              <c:layout>
                <c:manualLayout>
                  <c:x val="0"/>
                  <c:y val="1.5625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9BD-4D0F-8763-7E436213BD2B}"/>
                </c:ext>
              </c:extLst>
            </c:dLbl>
            <c:dLbl>
              <c:idx val="5"/>
              <c:layout>
                <c:manualLayout>
                  <c:x val="5.3124999999999999E-2"/>
                  <c:y val="-6.2498769685039373E-3"/>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1771866797900263"/>
                      <c:h val="0.11924999999999998"/>
                    </c:manualLayout>
                  </c15:layout>
                </c:ext>
                <c:ext xmlns:c16="http://schemas.microsoft.com/office/drawing/2014/chart" uri="{C3380CC4-5D6E-409C-BE32-E72D297353CC}">
                  <c16:uniqueId val="{0000000B-F9BD-4D0F-8763-7E436213BD2B}"/>
                </c:ext>
              </c:extLst>
            </c:dLbl>
            <c:dLbl>
              <c:idx val="6"/>
              <c:layout>
                <c:manualLayout>
                  <c:x val="1.4583333333333257E-2"/>
                  <c:y val="3.4791092519685041E-2"/>
                </c:manualLayout>
              </c:layout>
              <c:tx>
                <c:rich>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r>
                      <a:rPr lang="en-US" dirty="0"/>
                      <a:t>Swedish</a:t>
                    </a:r>
                    <a:r>
                      <a:rPr lang="en-US" baseline="0" dirty="0"/>
                      <a:t> </a:t>
                    </a:r>
                    <a:br>
                      <a:rPr lang="en-US" baseline="0" dirty="0"/>
                    </a:br>
                    <a:r>
                      <a:rPr lang="en-US" baseline="0" dirty="0"/>
                      <a:t>companies 2 %</a:t>
                    </a:r>
                    <a:endParaRPr lang="en-US" dirty="0"/>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F9BD-4D0F-8763-7E436213BD2B}"/>
                </c:ext>
              </c:extLst>
            </c:dLbl>
            <c:dLbl>
              <c:idx val="7"/>
              <c:layout>
                <c:manualLayout>
                  <c:x val="-0.15625008202099736"/>
                  <c:y val="1.406274606299201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2748966535433068"/>
                      <c:h val="4.8250000000000001E-2"/>
                    </c:manualLayout>
                  </c15:layout>
                </c:ext>
                <c:ext xmlns:c16="http://schemas.microsoft.com/office/drawing/2014/chart" uri="{C3380CC4-5D6E-409C-BE32-E72D297353CC}">
                  <c16:uniqueId val="{0000000F-F9BD-4D0F-8763-7E436213BD2B}"/>
                </c:ext>
              </c:extLst>
            </c:dLbl>
            <c:dLbl>
              <c:idx val="8"/>
              <c:layout>
                <c:manualLayout>
                  <c:x val="-6.2500082020997369E-2"/>
                  <c:y val="-3.281250000000011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2231249999999997"/>
                      <c:h val="4.9125000000000002E-2"/>
                    </c:manualLayout>
                  </c15:layout>
                </c:ext>
                <c:ext xmlns:c16="http://schemas.microsoft.com/office/drawing/2014/chart" uri="{C3380CC4-5D6E-409C-BE32-E72D297353CC}">
                  <c16:uniqueId val="{00000011-F9BD-4D0F-8763-7E436213BD2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Blad1!$A$2:$A$10</c:f>
              <c:strCache>
                <c:ptCount val="9"/>
                <c:pt idx="0">
                  <c:v>Direct government funding 41 %</c:v>
                </c:pt>
                <c:pt idx="1">
                  <c:v>Research councils 13 %</c:v>
                </c:pt>
                <c:pt idx="2">
                  <c:v>Other government agencies 6 %</c:v>
                </c:pt>
                <c:pt idx="3">
                  <c:v>Municipalities and county councils 5 %</c:v>
                </c:pt>
                <c:pt idx="4">
                  <c:v>Swedish foundations and organisations 19 %</c:v>
                </c:pt>
                <c:pt idx="5">
                  <c:v>Foreign foundations and organisations 9 %</c:v>
                </c:pt>
                <c:pt idx="6">
                  <c:v>Swedisch companies 2 %</c:v>
                </c:pt>
                <c:pt idx="7">
                  <c:v>Foreign companies 2 %</c:v>
                </c:pt>
                <c:pt idx="8">
                  <c:v>Financial income 3 %</c:v>
                </c:pt>
              </c:strCache>
            </c:strRef>
          </c:cat>
          <c:val>
            <c:numRef>
              <c:f>Blad1!$B$2:$B$10</c:f>
              <c:numCache>
                <c:formatCode>General</c:formatCode>
                <c:ptCount val="9"/>
                <c:pt idx="0">
                  <c:v>41</c:v>
                </c:pt>
                <c:pt idx="1">
                  <c:v>13</c:v>
                </c:pt>
                <c:pt idx="2">
                  <c:v>6</c:v>
                </c:pt>
                <c:pt idx="3">
                  <c:v>5</c:v>
                </c:pt>
                <c:pt idx="4">
                  <c:v>19</c:v>
                </c:pt>
                <c:pt idx="5">
                  <c:v>9</c:v>
                </c:pt>
                <c:pt idx="6">
                  <c:v>2</c:v>
                </c:pt>
                <c:pt idx="7">
                  <c:v>2</c:v>
                </c:pt>
                <c:pt idx="8">
                  <c:v>3</c:v>
                </c:pt>
              </c:numCache>
            </c:numRef>
          </c:val>
          <c:extLst>
            <c:ext xmlns:c16="http://schemas.microsoft.com/office/drawing/2014/chart" uri="{C3380CC4-5D6E-409C-BE32-E72D297353CC}">
              <c16:uniqueId val="{00000012-F9BD-4D0F-8763-7E436213BD2B}"/>
            </c:ext>
          </c:extLst>
        </c:ser>
        <c:dLbls>
          <c:dLblPos val="outEnd"/>
          <c:showLegendKey val="0"/>
          <c:showVal val="0"/>
          <c:showCatName val="1"/>
          <c:showSerName val="0"/>
          <c:showPercent val="0"/>
          <c:showBubbleSize val="0"/>
          <c:showLeaderLines val="1"/>
        </c:dLbls>
        <c:firstSliceAng val="206"/>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a:glow rad="63500">
        <a:schemeClr val="accent1">
          <a:satMod val="175000"/>
          <a:alpha val="40000"/>
        </a:schemeClr>
      </a:glow>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6818A54A-96AB-47F2-9FE3-5AA7C5EE68C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77C3AE1-DBA2-4DA9-A7CE-D2A621C810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E55F06C-14D9-45DF-81A5-F25F8ECA9886}" type="datetimeFigureOut">
              <a:rPr lang="sv-SE" smtClean="0"/>
              <a:t>2026-04-14</a:t>
            </a:fld>
            <a:endParaRPr lang="sv-SE"/>
          </a:p>
        </p:txBody>
      </p:sp>
      <p:sp>
        <p:nvSpPr>
          <p:cNvPr id="4" name="Platshållare för sidfot 3">
            <a:extLst>
              <a:ext uri="{FF2B5EF4-FFF2-40B4-BE49-F238E27FC236}">
                <a16:creationId xmlns:a16="http://schemas.microsoft.com/office/drawing/2014/main" id="{6FB76FC6-F54A-4120-9B8F-E28E2A08E5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4D9B89EF-3F47-4486-BAA9-AF9A8BE096D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F7CC5D8-C806-4BBF-A442-91371CDD1BC5}" type="slidenum">
              <a:rPr lang="sv-SE" smtClean="0"/>
              <a:t>‹#›</a:t>
            </a:fld>
            <a:endParaRPr lang="sv-SE"/>
          </a:p>
        </p:txBody>
      </p:sp>
    </p:spTree>
    <p:extLst>
      <p:ext uri="{BB962C8B-B14F-4D97-AF65-F5344CB8AC3E}">
        <p14:creationId xmlns:p14="http://schemas.microsoft.com/office/powerpoint/2010/main" val="6023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800">
                <a:latin typeface="DM Sans" pitchFamily="2" charset="0"/>
              </a:defRPr>
            </a:lvl1pPr>
          </a:lstStyle>
          <a:p>
            <a:endParaRPr lang="sv-SE" dirty="0"/>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latin typeface="DM Sans" pitchFamily="2" charset="0"/>
              </a:defRPr>
            </a:lvl1pPr>
          </a:lstStyle>
          <a:p>
            <a:endParaRPr lang="sv-SE"/>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800">
                <a:latin typeface="DM Sans" pitchFamily="2" charset="0"/>
              </a:defRPr>
            </a:lvl1pPr>
          </a:lstStyle>
          <a:p>
            <a:endParaRPr lang="sv-SE"/>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800">
                <a:latin typeface="DM Sans" pitchFamily="2" charset="0"/>
              </a:defRPr>
            </a:lvl1pPr>
          </a:lstStyle>
          <a:p>
            <a:fld id="{E4F6DBA7-38D3-4FF9-B176-AA5B07999DDF}" type="slidenum">
              <a:rPr lang="sv-SE" smtClean="0"/>
              <a:pPr/>
              <a:t>‹#›</a:t>
            </a:fld>
            <a:endParaRPr lang="sv-SE"/>
          </a:p>
        </p:txBody>
      </p:sp>
    </p:spTree>
    <p:extLst>
      <p:ext uri="{BB962C8B-B14F-4D97-AF65-F5344CB8AC3E}">
        <p14:creationId xmlns:p14="http://schemas.microsoft.com/office/powerpoint/2010/main" val="14939290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DM Sans" pitchFamily="2" charset="0"/>
        <a:ea typeface="+mn-ea"/>
        <a:cs typeface="+mn-cs"/>
      </a:defRPr>
    </a:lvl1pPr>
    <a:lvl2pPr marL="457200" algn="l" rtl="0" fontAlgn="base">
      <a:spcBef>
        <a:spcPct val="30000"/>
      </a:spcBef>
      <a:spcAft>
        <a:spcPct val="0"/>
      </a:spcAft>
      <a:defRPr sz="1100" kern="1200">
        <a:solidFill>
          <a:schemeClr val="tx1"/>
        </a:solidFill>
        <a:latin typeface="DM Sans" pitchFamily="2" charset="0"/>
        <a:ea typeface="+mn-ea"/>
        <a:cs typeface="+mn-cs"/>
      </a:defRPr>
    </a:lvl2pPr>
    <a:lvl3pPr marL="914400" algn="l" rtl="0" fontAlgn="base">
      <a:spcBef>
        <a:spcPct val="30000"/>
      </a:spcBef>
      <a:spcAft>
        <a:spcPct val="0"/>
      </a:spcAft>
      <a:defRPr sz="1100" kern="1200">
        <a:solidFill>
          <a:schemeClr val="tx1"/>
        </a:solidFill>
        <a:latin typeface="DM Sans" pitchFamily="2" charset="0"/>
        <a:ea typeface="+mn-ea"/>
        <a:cs typeface="+mn-cs"/>
      </a:defRPr>
    </a:lvl3pPr>
    <a:lvl4pPr marL="1371600" algn="l" rtl="0" fontAlgn="base">
      <a:spcBef>
        <a:spcPct val="30000"/>
      </a:spcBef>
      <a:spcAft>
        <a:spcPct val="0"/>
      </a:spcAft>
      <a:defRPr sz="1100" kern="1200">
        <a:solidFill>
          <a:schemeClr val="tx1"/>
        </a:solidFill>
        <a:latin typeface="DM Sans" pitchFamily="2" charset="0"/>
        <a:ea typeface="+mn-ea"/>
        <a:cs typeface="+mn-cs"/>
      </a:defRPr>
    </a:lvl4pPr>
    <a:lvl5pPr marL="1828800" algn="l" rtl="0" fontAlgn="base">
      <a:spcBef>
        <a:spcPct val="30000"/>
      </a:spcBef>
      <a:spcAft>
        <a:spcPct val="0"/>
      </a:spcAft>
      <a:defRPr sz="1100" kern="1200">
        <a:solidFill>
          <a:schemeClr val="tx1"/>
        </a:solidFill>
        <a:latin typeface="DM Sans"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u="none" strike="noStrike" kern="1200" baseline="0" dirty="0">
                <a:solidFill>
                  <a:schemeClr val="tx1"/>
                </a:solidFill>
              </a:rPr>
              <a:t>The </a:t>
            </a:r>
            <a:r>
              <a:rPr lang="sv-SE" b="0" i="0" u="none" strike="noStrike" kern="1200" baseline="0" dirty="0" err="1">
                <a:solidFill>
                  <a:schemeClr val="tx1"/>
                </a:solidFill>
              </a:rPr>
              <a:t>numbers</a:t>
            </a:r>
            <a:r>
              <a:rPr lang="sv-SE" b="0" i="0" u="none" strike="noStrike" kern="1200" baseline="0" dirty="0">
                <a:solidFill>
                  <a:schemeClr val="tx1"/>
                </a:solidFill>
              </a:rPr>
              <a:t> </a:t>
            </a:r>
            <a:r>
              <a:rPr lang="sv-SE" b="0" i="0" u="none" strike="noStrike" kern="1200" baseline="0" dirty="0" err="1">
                <a:solidFill>
                  <a:schemeClr val="tx1"/>
                </a:solidFill>
              </a:rPr>
              <a:t>are</a:t>
            </a:r>
            <a:r>
              <a:rPr lang="sv-SE" b="0" i="0" u="none" strike="noStrike" kern="1200" baseline="0" dirty="0">
                <a:solidFill>
                  <a:schemeClr val="tx1"/>
                </a:solidFill>
              </a:rPr>
              <a:t> from </a:t>
            </a:r>
            <a:r>
              <a:rPr lang="sv-SE" b="0" i="0" u="none" strike="noStrike" kern="1200" baseline="0" dirty="0" err="1">
                <a:solidFill>
                  <a:schemeClr val="tx1"/>
                </a:solidFill>
              </a:rPr>
              <a:t>KI’s</a:t>
            </a:r>
            <a:r>
              <a:rPr lang="sv-SE" b="0" i="0" u="none" strike="noStrike" kern="1200" baseline="0" dirty="0">
                <a:solidFill>
                  <a:schemeClr val="tx1"/>
                </a:solidFill>
              </a:rPr>
              <a:t> </a:t>
            </a:r>
            <a:r>
              <a:rPr lang="sv-SE" b="0" i="0" u="none" strike="noStrike" kern="1200" baseline="0" dirty="0" err="1">
                <a:solidFill>
                  <a:schemeClr val="tx1"/>
                </a:solidFill>
              </a:rPr>
              <a:t>Annual</a:t>
            </a:r>
            <a:r>
              <a:rPr lang="sv-SE" b="0" i="0" u="none" strike="noStrike" kern="1200" baseline="0" dirty="0">
                <a:solidFill>
                  <a:schemeClr val="tx1"/>
                </a:solidFill>
              </a:rPr>
              <a:t> </a:t>
            </a:r>
            <a:r>
              <a:rPr lang="sv-SE" b="0" i="0" u="none" strike="noStrike" kern="1200" baseline="0" dirty="0" err="1">
                <a:solidFill>
                  <a:schemeClr val="tx1"/>
                </a:solidFill>
              </a:rPr>
              <a:t>Report</a:t>
            </a:r>
            <a:r>
              <a:rPr lang="sv-SE" b="0" i="0" u="none" strike="noStrike" kern="1200" baseline="0" dirty="0">
                <a:solidFill>
                  <a:schemeClr val="tx1"/>
                </a:solidFill>
              </a:rPr>
              <a:t> 2025</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1</a:t>
            </a:fld>
            <a:endParaRPr lang="sv-SE"/>
          </a:p>
        </p:txBody>
      </p:sp>
    </p:spTree>
    <p:extLst>
      <p:ext uri="{BB962C8B-B14F-4D97-AF65-F5344CB8AC3E}">
        <p14:creationId xmlns:p14="http://schemas.microsoft.com/office/powerpoint/2010/main" val="2847165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a:xfrm>
            <a:off x="914400" y="4343400"/>
            <a:ext cx="5322912" cy="4114800"/>
          </a:xfrm>
        </p:spPr>
        <p:txBody>
          <a:bodyPr/>
          <a:lstStyle/>
          <a:p>
            <a:r>
              <a:rPr lang="sv-SE" i="0" dirty="0" err="1"/>
              <a:t>Annual</a:t>
            </a:r>
            <a:r>
              <a:rPr lang="sv-SE" i="0" dirty="0"/>
              <a:t> </a:t>
            </a:r>
            <a:r>
              <a:rPr lang="sv-SE" i="0" dirty="0" err="1"/>
              <a:t>Report</a:t>
            </a:r>
            <a:r>
              <a:rPr lang="sv-SE" i="0" dirty="0"/>
              <a:t> 2025 (</a:t>
            </a:r>
            <a:r>
              <a:rPr lang="en-US" b="0" i="0" u="none" strike="noStrike" baseline="0" dirty="0"/>
              <a:t>comparative figures for 2024 are shown in parentheses). </a:t>
            </a:r>
          </a:p>
          <a:p>
            <a:endParaRPr lang="en-US" dirty="0"/>
          </a:p>
          <a:p>
            <a:r>
              <a:rPr lang="en-US" dirty="0"/>
              <a:t>However, the figures for the number of students and doctoral students are not completely comparable. "Full-time equivalent students" are not individuals but a measure of educational volume (roughly: if we combine all registered students/individuals on different courses and programs who study different number of credits to full-year students, we get this figure), the number of reported "doctoral students" here is however individuals.</a:t>
            </a:r>
            <a:endParaRPr lang="sv-SE"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2</a:t>
            </a:fld>
            <a:endParaRPr lang="sv-SE"/>
          </a:p>
        </p:txBody>
      </p:sp>
    </p:spTree>
    <p:extLst>
      <p:ext uri="{BB962C8B-B14F-4D97-AF65-F5344CB8AC3E}">
        <p14:creationId xmlns:p14="http://schemas.microsoft.com/office/powerpoint/2010/main" val="2925481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a:xfrm>
            <a:off x="914400" y="4343400"/>
            <a:ext cx="5250904" cy="4114800"/>
          </a:xfrm>
        </p:spPr>
        <p:txBody>
          <a:bodyPr/>
          <a:lstStyle/>
          <a:p>
            <a:r>
              <a:rPr lang="sv-SE" i="0" dirty="0" err="1"/>
              <a:t>Annual</a:t>
            </a:r>
            <a:r>
              <a:rPr lang="sv-SE" i="0" dirty="0"/>
              <a:t> </a:t>
            </a:r>
            <a:r>
              <a:rPr lang="sv-SE" i="0" dirty="0" err="1"/>
              <a:t>Report</a:t>
            </a:r>
            <a:r>
              <a:rPr lang="sv-SE" i="0" dirty="0"/>
              <a:t> 2025 (</a:t>
            </a:r>
            <a:r>
              <a:rPr lang="en-US" b="0" i="0" u="none" strike="noStrike" baseline="0" dirty="0">
                <a:solidFill>
                  <a:srgbClr val="000000"/>
                </a:solidFill>
              </a:rPr>
              <a:t>comparative figures for 2024 are shown in parentheses). </a:t>
            </a:r>
            <a:endParaRPr lang="sv-SE"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3</a:t>
            </a:fld>
            <a:endParaRPr lang="sv-SE"/>
          </a:p>
        </p:txBody>
      </p:sp>
    </p:spTree>
    <p:extLst>
      <p:ext uri="{BB962C8B-B14F-4D97-AF65-F5344CB8AC3E}">
        <p14:creationId xmlns:p14="http://schemas.microsoft.com/office/powerpoint/2010/main" val="373807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b="1" i="0" u="none" strike="noStrike" kern="1200" baseline="0" dirty="0"/>
              <a:t>Revenue Karolinska Institutet 2025: a total </a:t>
            </a:r>
            <a:r>
              <a:rPr lang="sv-SE" b="1" i="0" u="none" strike="noStrike" kern="1200" baseline="0" dirty="0" err="1"/>
              <a:t>of</a:t>
            </a:r>
            <a:r>
              <a:rPr lang="sv-SE" b="1" i="0" u="none" strike="noStrike" kern="1200" baseline="0" dirty="0"/>
              <a:t> SEK </a:t>
            </a:r>
            <a:r>
              <a:rPr lang="sv-SE" sz="1100" b="1" i="0" u="none" strike="noStrike" kern="1200" baseline="0" dirty="0">
                <a:solidFill>
                  <a:schemeClr val="tx1"/>
                </a:solidFill>
                <a:latin typeface="DM Sans" pitchFamily="2" charset="0"/>
                <a:ea typeface="+mn-ea"/>
                <a:cs typeface="+mn-cs"/>
              </a:rPr>
              <a:t>8 650,1</a:t>
            </a:r>
            <a:r>
              <a:rPr lang="sv-SE" b="1" i="0" u="none" strike="noStrike" kern="1200" baseline="0" dirty="0"/>
              <a:t> </a:t>
            </a:r>
            <a:r>
              <a:rPr lang="sv-SE" b="1" i="0" u="none" strike="noStrike" baseline="0" dirty="0"/>
              <a:t>million</a:t>
            </a:r>
            <a:endParaRPr lang="sv-SE" b="1" i="0" u="none" strike="noStrike" kern="1200" baseline="0" dirty="0"/>
          </a:p>
          <a:p>
            <a:endParaRPr lang="sv-SE" b="1" i="0" u="none" strike="noStrike" kern="1200" baseline="0" dirty="0"/>
          </a:p>
          <a:p>
            <a:r>
              <a:rPr lang="sv-SE" b="0" i="0" u="none" strike="noStrike" kern="1200" baseline="0" dirty="0"/>
              <a:t>Research 84 % </a:t>
            </a:r>
          </a:p>
          <a:p>
            <a:r>
              <a:rPr lang="sv-SE" b="0" i="0" u="none" strike="noStrike" kern="1200" baseline="0" dirty="0" err="1"/>
              <a:t>Education</a:t>
            </a:r>
            <a:r>
              <a:rPr lang="sv-SE" b="0" i="0" u="none" strike="noStrike" kern="1200" baseline="0" dirty="0"/>
              <a:t> 16 %</a:t>
            </a:r>
          </a:p>
          <a:p>
            <a:endParaRPr lang="sv-SE" b="0" i="0" u="none" strike="noStrike" kern="1200" baseline="0" dirty="0"/>
          </a:p>
          <a:p>
            <a:r>
              <a:rPr lang="sv-SE" b="0" i="0" u="none" strike="noStrike" kern="1200" baseline="0" dirty="0" err="1"/>
              <a:t>Direct</a:t>
            </a:r>
            <a:r>
              <a:rPr lang="sv-SE" b="0" i="0" u="none" strike="noStrike" kern="1200" baseline="0" dirty="0"/>
              <a:t> </a:t>
            </a:r>
            <a:r>
              <a:rPr lang="sv-SE" b="0" i="0" u="none" strike="noStrike" kern="1200" baseline="0" dirty="0" err="1"/>
              <a:t>government</a:t>
            </a:r>
            <a:r>
              <a:rPr lang="sv-SE" b="0" i="0" u="none" strike="noStrike" kern="1200" baseline="0" dirty="0"/>
              <a:t> </a:t>
            </a:r>
            <a:r>
              <a:rPr lang="sv-SE" b="0" i="0" u="none" strike="noStrike" kern="1200" baseline="0" dirty="0" err="1"/>
              <a:t>funding</a:t>
            </a:r>
            <a:r>
              <a:rPr lang="sv-SE" b="0" i="0" u="none" strike="noStrike" kern="1200" baseline="0" dirty="0"/>
              <a:t> 41 %</a:t>
            </a:r>
          </a:p>
          <a:p>
            <a:r>
              <a:rPr lang="sv-SE" b="0" i="0" u="none" strike="noStrike" kern="1200" baseline="0" dirty="0" err="1"/>
              <a:t>External</a:t>
            </a:r>
            <a:r>
              <a:rPr lang="sv-SE" b="0" i="0" u="none" strike="noStrike" kern="1200" baseline="0" dirty="0"/>
              <a:t> </a:t>
            </a:r>
            <a:r>
              <a:rPr lang="sv-SE" b="0" i="0" u="none" strike="noStrike" kern="1200" baseline="0" dirty="0" err="1"/>
              <a:t>funding</a:t>
            </a:r>
            <a:r>
              <a:rPr lang="sv-SE" b="0" i="0" u="none" strike="noStrike" kern="1200" baseline="0" dirty="0"/>
              <a:t> 59 %</a:t>
            </a:r>
          </a:p>
          <a:p>
            <a:endParaRPr lang="sv-SE" b="0" i="0" u="none" strike="noStrike" kern="1200" baseline="0" dirty="0"/>
          </a:p>
          <a:p>
            <a:r>
              <a:rPr lang="sv-SE" i="1" dirty="0"/>
              <a:t>(</a:t>
            </a:r>
            <a:r>
              <a:rPr lang="sv-SE" i="1" dirty="0" err="1"/>
              <a:t>Annual</a:t>
            </a:r>
            <a:r>
              <a:rPr lang="sv-SE" i="1" dirty="0"/>
              <a:t> </a:t>
            </a:r>
            <a:r>
              <a:rPr lang="sv-SE" i="1" dirty="0" err="1"/>
              <a:t>Report</a:t>
            </a:r>
            <a:r>
              <a:rPr lang="sv-SE" i="1" dirty="0"/>
              <a:t> 2025)</a:t>
            </a:r>
            <a:endParaRPr lang="sv-SE" dirty="0"/>
          </a:p>
          <a:p>
            <a:endParaRPr lang="sv-SE" b="0" i="1" u="none" strike="noStrike" kern="1200" baseline="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4</a:t>
            </a:fld>
            <a:endParaRPr lang="sv-SE"/>
          </a:p>
        </p:txBody>
      </p:sp>
    </p:spTree>
    <p:extLst>
      <p:ext uri="{BB962C8B-B14F-4D97-AF65-F5344CB8AC3E}">
        <p14:creationId xmlns:p14="http://schemas.microsoft.com/office/powerpoint/2010/main" val="1580744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b="1" i="0" u="none" strike="noStrike" kern="1200" baseline="0" dirty="0"/>
              <a:t>Revenue Karolinska Institutet 2025: a total </a:t>
            </a:r>
            <a:r>
              <a:rPr lang="sv-SE" b="1" i="0" u="none" strike="noStrike" kern="1200" baseline="0" dirty="0" err="1"/>
              <a:t>of</a:t>
            </a:r>
            <a:r>
              <a:rPr lang="sv-SE" b="1" i="0" u="none" strike="noStrike" kern="1200" baseline="0" dirty="0"/>
              <a:t> SEK </a:t>
            </a:r>
            <a:r>
              <a:rPr lang="sv-SE" sz="1100" b="1" i="0" u="none" strike="noStrike" kern="1200" baseline="0" dirty="0">
                <a:solidFill>
                  <a:schemeClr val="tx1"/>
                </a:solidFill>
                <a:latin typeface="DM Sans" pitchFamily="2" charset="0"/>
                <a:ea typeface="+mn-ea"/>
                <a:cs typeface="+mn-cs"/>
              </a:rPr>
              <a:t>8 650,1</a:t>
            </a:r>
            <a:r>
              <a:rPr lang="sv-SE" b="1" i="0" u="none" strike="noStrike" kern="1200" baseline="0" dirty="0"/>
              <a:t> </a:t>
            </a:r>
            <a:r>
              <a:rPr lang="sv-SE" b="1" i="0" u="none" strike="noStrike" baseline="0" dirty="0"/>
              <a:t>million</a:t>
            </a:r>
            <a:endParaRPr lang="sv-SE" b="1" i="0" u="none" strike="noStrike" kern="1200" baseline="0" dirty="0"/>
          </a:p>
          <a:p>
            <a:endParaRPr lang="sv-SE" b="1" i="0" u="none" strike="noStrike" kern="1200" baseline="0" dirty="0"/>
          </a:p>
          <a:p>
            <a:r>
              <a:rPr lang="sv-SE" b="1" i="0" u="none" strike="noStrike" kern="1200" baseline="0" dirty="0" err="1"/>
              <a:t>Divided</a:t>
            </a:r>
            <a:r>
              <a:rPr lang="sv-SE" b="1" i="0" u="none" strike="noStrike" kern="1200" baseline="0" dirty="0"/>
              <a:t> </a:t>
            </a:r>
            <a:r>
              <a:rPr lang="sv-SE" b="1" i="0" u="none" strike="noStrike" kern="1200" baseline="0" dirty="0" err="1"/>
              <a:t>into</a:t>
            </a:r>
            <a:r>
              <a:rPr lang="sv-SE" b="1" i="0" u="none" strike="noStrike" kern="1200" baseline="0" dirty="0"/>
              <a:t>:</a:t>
            </a:r>
          </a:p>
          <a:p>
            <a:r>
              <a:rPr lang="en-US" b="0" i="0" u="none" strike="noStrike" kern="1200" baseline="0" dirty="0"/>
              <a:t>Direct government funding 41 % </a:t>
            </a:r>
          </a:p>
          <a:p>
            <a:r>
              <a:rPr lang="en-US" b="0" i="0" u="none" strike="noStrike" kern="1200" baseline="0" dirty="0"/>
              <a:t>Research councils 13 % </a:t>
            </a:r>
          </a:p>
          <a:p>
            <a:r>
              <a:rPr lang="en-US" b="0" i="0" u="none" strike="noStrike" kern="1200" baseline="0" dirty="0"/>
              <a:t>Other government agencies 6 % </a:t>
            </a:r>
          </a:p>
          <a:p>
            <a:r>
              <a:rPr lang="en-US" b="0" i="0" u="none" strike="noStrike" kern="1200" baseline="0" dirty="0"/>
              <a:t>Municipalities and county councils 5 %</a:t>
            </a:r>
          </a:p>
          <a:p>
            <a:r>
              <a:rPr lang="en-US" b="0" i="0" u="none" strike="noStrike" kern="1200" baseline="0" dirty="0"/>
              <a:t>Swedish foundations and </a:t>
            </a:r>
            <a:r>
              <a:rPr lang="en-US" b="0" i="0" u="none" strike="noStrike" kern="1200" baseline="0" dirty="0" err="1"/>
              <a:t>organisations</a:t>
            </a:r>
            <a:r>
              <a:rPr lang="en-US" b="0" i="0" u="none" strike="noStrike" kern="1200" baseline="0" dirty="0"/>
              <a:t> 19 %</a:t>
            </a:r>
          </a:p>
          <a:p>
            <a:r>
              <a:rPr lang="en-US" b="0" i="0" u="none" strike="noStrike" kern="1200" baseline="0" dirty="0"/>
              <a:t>Foreign foundations and </a:t>
            </a:r>
            <a:r>
              <a:rPr lang="en-US" b="0" i="0" u="none" strike="noStrike" kern="1200" baseline="0" dirty="0" err="1"/>
              <a:t>organisations</a:t>
            </a:r>
            <a:r>
              <a:rPr lang="en-US" b="0" i="0" u="none" strike="noStrike" kern="1200" baseline="0" dirty="0"/>
              <a:t> 9 %</a:t>
            </a:r>
          </a:p>
          <a:p>
            <a:r>
              <a:rPr lang="en-US" b="0" i="0" u="none" strike="noStrike" kern="1200" baseline="0" dirty="0"/>
              <a:t>Swedish companies 2 % </a:t>
            </a:r>
          </a:p>
          <a:p>
            <a:r>
              <a:rPr lang="en-US" b="0" i="0" u="none" strike="noStrike" kern="1200" baseline="0" dirty="0"/>
              <a:t>Foreign companies 2 % </a:t>
            </a:r>
          </a:p>
          <a:p>
            <a:r>
              <a:rPr lang="en-US" b="0" i="0" u="none" strike="noStrike" kern="1200" baseline="0" dirty="0"/>
              <a:t>Financial income 3 %</a:t>
            </a:r>
          </a:p>
          <a:p>
            <a:endParaRPr lang="en-US" b="0" i="0" u="none" strike="noStrike" kern="1200" baseline="0" noProof="0" dirty="0"/>
          </a:p>
          <a:p>
            <a:r>
              <a:rPr lang="en-GB" i="1" noProof="0" dirty="0"/>
              <a:t>(Annual Report 2025)</a:t>
            </a:r>
            <a:endParaRPr lang="en-GB" noProof="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5</a:t>
            </a:fld>
            <a:endParaRPr lang="sv-SE"/>
          </a:p>
        </p:txBody>
      </p:sp>
    </p:spTree>
    <p:extLst>
      <p:ext uri="{BB962C8B-B14F-4D97-AF65-F5344CB8AC3E}">
        <p14:creationId xmlns:p14="http://schemas.microsoft.com/office/powerpoint/2010/main" val="2537217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GB" i="1" noProof="0" dirty="0"/>
              <a:t>(Annual Report 2025)</a:t>
            </a:r>
            <a:endParaRPr lang="en-GB" noProof="0"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6</a:t>
            </a:fld>
            <a:endParaRPr lang="sv-SE"/>
          </a:p>
        </p:txBody>
      </p:sp>
    </p:spTree>
    <p:extLst>
      <p:ext uri="{BB962C8B-B14F-4D97-AF65-F5344CB8AC3E}">
        <p14:creationId xmlns:p14="http://schemas.microsoft.com/office/powerpoint/2010/main" val="2605702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rtl="0"/>
            <a:r>
              <a:rPr lang="en-US" dirty="0"/>
              <a:t>In recent years, KI's researchers have annually published 7,200 scientific articles (articles + reviews). Of these articles, approximately 90 percent have been published in collaboration with other actors outside the own university, in Sweden and abroad. A significant proportion of the research has some form of connection to health care. Many of the scientific articles are also included as partial works in the doctoral theses presented at KI. </a:t>
            </a:r>
            <a:endParaRPr lang="en-US" dirty="0">
              <a:solidFill>
                <a:srgbClr val="000000"/>
              </a:solidFill>
              <a:effectLst/>
            </a:endParaRPr>
          </a:p>
          <a:p>
            <a:r>
              <a:rPr lang="en-GB" i="1" noProof="0" dirty="0"/>
              <a:t>(Annual Report 2025)</a:t>
            </a:r>
            <a:endParaRPr lang="en-GB" noProof="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7</a:t>
            </a:fld>
            <a:endParaRPr lang="sv-SE"/>
          </a:p>
        </p:txBody>
      </p:sp>
    </p:spTree>
    <p:extLst>
      <p:ext uri="{BB962C8B-B14F-4D97-AF65-F5344CB8AC3E}">
        <p14:creationId xmlns:p14="http://schemas.microsoft.com/office/powerpoint/2010/main" val="545007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spcAft>
                <a:spcPts val="0"/>
              </a:spcAft>
            </a:pPr>
            <a:r>
              <a:rPr lang="en-US" dirty="0"/>
              <a:t>The field-standardized citation rate reflects an article's citation rate in relation to the citation rate of comparable publications, i.e. publications of the same document type, published in the same year and within the same subject. The diagram shows the average value per year of the field-standardized citation rate for all articles from KI. This is set in the diagram in relation to the corresponding Cf value for the EU's 27 member states (EU27) and Great Britain. KI's citation rate is at a level that exceeds the corresponding value for the EU27 and Great Britain.</a:t>
            </a:r>
            <a:endParaRPr lang="en-US" dirty="0">
              <a:cs typeface="Times New Roman" panose="02020603050405020304" pitchFamily="18" charset="0"/>
            </a:endParaRPr>
          </a:p>
          <a:p>
            <a:pPr>
              <a:spcBef>
                <a:spcPts val="396"/>
              </a:spcBef>
              <a:spcAft>
                <a:spcPts val="1200"/>
              </a:spcAft>
            </a:pPr>
            <a:r>
              <a:rPr lang="sv-SE" i="1" dirty="0"/>
              <a:t>(</a:t>
            </a:r>
            <a:r>
              <a:rPr lang="sv-SE" i="1" dirty="0" err="1"/>
              <a:t>Annual</a:t>
            </a:r>
            <a:r>
              <a:rPr lang="sv-SE" i="1" dirty="0"/>
              <a:t> </a:t>
            </a:r>
            <a:r>
              <a:rPr lang="sv-SE" i="1" dirty="0" err="1"/>
              <a:t>Report</a:t>
            </a:r>
            <a:r>
              <a:rPr lang="sv-SE" i="1" dirty="0"/>
              <a:t> 2025</a:t>
            </a:r>
            <a:r>
              <a:rPr lang="sv-SE" b="0" i="1" u="none" strike="noStrike" kern="1200" baseline="0" dirty="0">
                <a:solidFill>
                  <a:schemeClr val="tx1"/>
                </a:solidFill>
              </a:rPr>
              <a:t>)</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8</a:t>
            </a:fld>
            <a:endParaRPr lang="sv-SE"/>
          </a:p>
        </p:txBody>
      </p:sp>
    </p:spTree>
    <p:extLst>
      <p:ext uri="{BB962C8B-B14F-4D97-AF65-F5344CB8AC3E}">
        <p14:creationId xmlns:p14="http://schemas.microsoft.com/office/powerpoint/2010/main" val="2944408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sv-SE" b="1" dirty="0"/>
              <a:t>13 </a:t>
            </a:r>
            <a:r>
              <a:rPr lang="sv-SE" b="1" dirty="0" err="1"/>
              <a:t>Beginner</a:t>
            </a:r>
            <a:r>
              <a:rPr lang="sv-SE" b="1" dirty="0" err="1">
                <a:cs typeface="Arial" panose="020B0604020202020204" pitchFamily="34" charset="0"/>
              </a:rPr>
              <a:t>’</a:t>
            </a:r>
            <a:r>
              <a:rPr lang="sv-SE" b="1" dirty="0" err="1"/>
              <a:t>s</a:t>
            </a:r>
            <a:r>
              <a:rPr lang="sv-SE" b="1" dirty="0"/>
              <a:t> </a:t>
            </a:r>
            <a:r>
              <a:rPr lang="sv-SE" b="1" dirty="0" err="1"/>
              <a:t>programmes</a:t>
            </a:r>
            <a:endParaRPr lang="sv-SE" b="1" dirty="0"/>
          </a:p>
          <a:p>
            <a:pPr marL="0" indent="0">
              <a:buFont typeface="Arial" panose="020B0604020202020204" pitchFamily="34" charset="0"/>
              <a:buNone/>
            </a:pPr>
            <a:r>
              <a:rPr lang="sv-SE" b="1" dirty="0"/>
              <a:t>31 </a:t>
            </a:r>
            <a:r>
              <a:rPr lang="sv-SE" b="1" dirty="0" err="1"/>
              <a:t>Continuation</a:t>
            </a:r>
            <a:r>
              <a:rPr lang="sv-SE" b="1" dirty="0"/>
              <a:t> </a:t>
            </a:r>
            <a:r>
              <a:rPr lang="sv-SE" b="1" dirty="0" err="1"/>
              <a:t>programmes</a:t>
            </a:r>
            <a:endParaRPr lang="sv-SE" b="1" dirty="0"/>
          </a:p>
          <a:p>
            <a:pPr marL="0" indent="0">
              <a:buFont typeface="Arial" panose="020B0604020202020204" pitchFamily="34" charset="0"/>
              <a:buNone/>
            </a:pPr>
            <a:r>
              <a:rPr lang="sv-SE" b="1" dirty="0"/>
              <a:t>110 </a:t>
            </a:r>
            <a:r>
              <a:rPr lang="sv-SE" b="1" dirty="0" err="1"/>
              <a:t>Freestanding</a:t>
            </a:r>
            <a:r>
              <a:rPr lang="sv-SE" b="1" dirty="0"/>
              <a:t> </a:t>
            </a:r>
            <a:r>
              <a:rPr lang="sv-SE" b="1" dirty="0" err="1"/>
              <a:t>courses</a:t>
            </a:r>
            <a:endParaRPr lang="sv-SE" dirty="0">
              <a:effectLst/>
              <a:ea typeface="Calibri" panose="020F0502020204030204" pitchFamily="34" charset="0"/>
              <a:cs typeface="Biome" panose="020B0502040204020203" pitchFamily="34"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dirty="0">
                <a:effectLst/>
                <a:ea typeface="Calibri" panose="020F0502020204030204" pitchFamily="34" charset="0"/>
                <a:cs typeface="Biome" panose="020B0502040204020203" pitchFamily="34" charset="0"/>
              </a:rPr>
              <a:t>Search pressure for KI's educations at bachelor’s and master’s level: </a:t>
            </a:r>
            <a:br>
              <a:rPr lang="en-US" dirty="0">
                <a:effectLst/>
                <a:ea typeface="Calibri" panose="020F0502020204030204" pitchFamily="34" charset="0"/>
                <a:cs typeface="Biome" panose="020B0502040204020203" pitchFamily="34" charset="0"/>
              </a:rPr>
            </a:br>
            <a:r>
              <a:rPr lang="en-US" dirty="0">
                <a:effectLst/>
                <a:ea typeface="Calibri" panose="020F0502020204030204" pitchFamily="34" charset="0"/>
                <a:cs typeface="Biome" panose="020B0502040204020203" pitchFamily="34" charset="0"/>
              </a:rPr>
              <a:t>On average</a:t>
            </a:r>
            <a:r>
              <a:rPr lang="sv-SE" dirty="0">
                <a:effectLst/>
                <a:ea typeface="Calibri" panose="020F0502020204030204" pitchFamily="34" charset="0"/>
                <a:cs typeface="Biome" panose="020B0502040204020203" pitchFamily="34" charset="0"/>
              </a:rPr>
              <a:t> 2,4 </a:t>
            </a:r>
            <a:r>
              <a:rPr lang="en-US" dirty="0"/>
              <a:t>qualified first-choice applicants per student admitted.</a:t>
            </a:r>
            <a:endParaRPr lang="sv-SE" dirty="0">
              <a:effectLst/>
              <a:cs typeface="Biome" panose="020B0502040204020203" pitchFamily="34"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dirty="0">
                <a:effectLst/>
                <a:ea typeface="Times New Roman" panose="02020603050405020304" pitchFamily="18" charset="0"/>
                <a:cs typeface="Biome" panose="020B0502040204020203" pitchFamily="34" charset="0"/>
              </a:rPr>
              <a:t>Number of participants in contract education:</a:t>
            </a:r>
            <a:r>
              <a:rPr lang="sv-SE" dirty="0">
                <a:effectLst/>
                <a:ea typeface="Times New Roman" panose="02020603050405020304" pitchFamily="18" charset="0"/>
                <a:cs typeface="Biome" panose="020B0502040204020203" pitchFamily="34" charset="0"/>
              </a:rPr>
              <a:t> 6,100 </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sv-SE" dirty="0" err="1">
                <a:effectLst/>
                <a:ea typeface="Calibri" panose="020F0502020204030204" pitchFamily="34" charset="0"/>
              </a:rPr>
              <a:t>Annual</a:t>
            </a:r>
            <a:r>
              <a:rPr lang="sv-SE" dirty="0">
                <a:effectLst/>
                <a:ea typeface="Calibri" panose="020F0502020204030204" pitchFamily="34" charset="0"/>
              </a:rPr>
              <a:t> </a:t>
            </a:r>
            <a:r>
              <a:rPr lang="sv-SE" dirty="0" err="1">
                <a:effectLst/>
                <a:ea typeface="Calibri" panose="020F0502020204030204" pitchFamily="34" charset="0"/>
              </a:rPr>
              <a:t>performance</a:t>
            </a:r>
            <a:r>
              <a:rPr lang="sv-SE" dirty="0">
                <a:effectLst/>
                <a:ea typeface="Calibri" panose="020F0502020204030204" pitchFamily="34" charset="0"/>
              </a:rPr>
              <a:t> </a:t>
            </a:r>
            <a:r>
              <a:rPr lang="sv-SE" dirty="0" err="1">
                <a:effectLst/>
                <a:ea typeface="Calibri" panose="020F0502020204030204" pitchFamily="34" charset="0"/>
              </a:rPr>
              <a:t>equivalents</a:t>
            </a:r>
            <a:r>
              <a:rPr lang="sv-SE" dirty="0">
                <a:effectLst/>
                <a:ea typeface="Calibri" panose="020F0502020204030204" pitchFamily="34" charset="0"/>
              </a:rPr>
              <a:t>: 6,176, </a:t>
            </a:r>
            <a:r>
              <a:rPr lang="sv-SE" dirty="0" err="1">
                <a:effectLst/>
                <a:ea typeface="Calibri" panose="020F0502020204030204" pitchFamily="34" charset="0"/>
              </a:rPr>
              <a:t>which</a:t>
            </a:r>
            <a:r>
              <a:rPr lang="sv-SE" dirty="0">
                <a:effectLst/>
                <a:ea typeface="Calibri" panose="020F0502020204030204" pitchFamily="34" charset="0"/>
              </a:rPr>
              <a:t> gives a </a:t>
            </a:r>
            <a:r>
              <a:rPr lang="sv-SE" dirty="0" err="1">
                <a:effectLst/>
                <a:ea typeface="Calibri" panose="020F0502020204030204" pitchFamily="34" charset="0"/>
              </a:rPr>
              <a:t>performance</a:t>
            </a:r>
            <a:r>
              <a:rPr lang="sv-SE" dirty="0">
                <a:effectLst/>
                <a:ea typeface="Calibri" panose="020F0502020204030204" pitchFamily="34" charset="0"/>
              </a:rPr>
              <a:t> </a:t>
            </a:r>
            <a:r>
              <a:rPr lang="sv-SE" dirty="0" err="1">
                <a:effectLst/>
                <a:ea typeface="Calibri" panose="020F0502020204030204" pitchFamily="34" charset="0"/>
              </a:rPr>
              <a:t>level</a:t>
            </a:r>
            <a:r>
              <a:rPr lang="sv-SE" dirty="0">
                <a:effectLst/>
                <a:ea typeface="Calibri" panose="020F0502020204030204" pitchFamily="34" charset="0"/>
              </a:rPr>
              <a:t> at 91,7 %*</a:t>
            </a:r>
            <a:endParaRPr lang="sv-SE" dirty="0">
              <a:effectLst/>
              <a:ea typeface="Times New Roman" panose="02020603050405020304" pitchFamily="18" charset="0"/>
              <a:cs typeface="Biome" panose="020B0502040204020203" pitchFamily="34" charset="0"/>
            </a:endParaRPr>
          </a:p>
          <a:p>
            <a:pPr marL="0" lvl="0" indent="0">
              <a:buFontTx/>
              <a:buNone/>
            </a:pPr>
            <a:r>
              <a:rPr lang="sv-SE" dirty="0">
                <a:effectLst/>
                <a:ea typeface="Times New Roman" panose="02020603050405020304" pitchFamily="18" charset="0"/>
                <a:cs typeface="Biome" panose="020B0502040204020203" pitchFamily="34" charset="0"/>
              </a:rPr>
              <a:t>*</a:t>
            </a:r>
            <a:r>
              <a:rPr lang="en-US" altLang="sv-SE" spc="-20" dirty="0"/>
              <a:t>When we calculate the performance level, the students' course registration credits are converted into full-time equivalent students and their completed credits into annual performance equivalents. The performance level is then calculated as the ratio between the number of annual performance equivalents and the number of full-time equivalent students and is expressed as a percentage.</a:t>
            </a:r>
            <a:endParaRPr lang="sv-SE" b="1" dirty="0"/>
          </a:p>
          <a:p>
            <a:pPr rtl="0"/>
            <a:r>
              <a:rPr lang="en-US" b="1" dirty="0">
                <a:effectLst/>
              </a:rPr>
              <a:t>One of the world's leading medical universities. </a:t>
            </a:r>
            <a:r>
              <a:rPr lang="en-US" b="0" i="0" u="none" strike="noStrike" baseline="0" dirty="0"/>
              <a:t>KI offers the widest range of medical education under one roof in Sweden. </a:t>
            </a:r>
          </a:p>
          <a:p>
            <a:pPr rtl="0"/>
            <a:r>
              <a:rPr lang="en-US" b="1" i="0" u="none" strike="noStrike" baseline="0" dirty="0"/>
              <a:t>Our teachers often do research in parallel </a:t>
            </a:r>
            <a:r>
              <a:rPr lang="en-US" b="0" i="0" u="none" strike="noStrike" baseline="0" dirty="0"/>
              <a:t>with their teaching, which means that students get to experience the latest in the entire medical field. Most of KI's educations include work-based education, which consists of clinical practice and on-site education in healthcare.</a:t>
            </a:r>
          </a:p>
          <a:p>
            <a:pPr rtl="0"/>
            <a:r>
              <a:rPr lang="en-US" b="1" i="0" u="none" strike="noStrike" baseline="0" dirty="0"/>
              <a:t>Most of the study </a:t>
            </a:r>
            <a:r>
              <a:rPr lang="en-US" b="1" i="0" u="none" strike="noStrike" baseline="0" dirty="0" err="1"/>
              <a:t>programmes</a:t>
            </a:r>
            <a:r>
              <a:rPr lang="en-US" b="1" i="0" u="none" strike="noStrike" baseline="0" dirty="0"/>
              <a:t> </a:t>
            </a:r>
            <a:r>
              <a:rPr lang="en-US" b="0" i="0" u="none" strike="noStrike" baseline="0" dirty="0"/>
              <a:t>lead to professional degrees and are taught in Swedish but have extensive exchange collaborations and offer study options in English for exchange students. </a:t>
            </a:r>
            <a:endParaRPr lang="sv-SE" b="1"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9</a:t>
            </a:fld>
            <a:endParaRPr lang="sv-SE"/>
          </a:p>
        </p:txBody>
      </p:sp>
    </p:spTree>
    <p:extLst>
      <p:ext uri="{BB962C8B-B14F-4D97-AF65-F5344CB8AC3E}">
        <p14:creationId xmlns:p14="http://schemas.microsoft.com/office/powerpoint/2010/main" val="30277407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tartbild">
    <p:bg>
      <p:bgPr>
        <a:solidFill>
          <a:schemeClr val="accent1"/>
        </a:solidFill>
        <a:effectLst/>
      </p:bgPr>
    </p:bg>
    <p:spTree>
      <p:nvGrpSpPr>
        <p:cNvPr id="1" name=""/>
        <p:cNvGrpSpPr/>
        <p:nvPr/>
      </p:nvGrpSpPr>
      <p:grpSpPr>
        <a:xfrm>
          <a:off x="0" y="0"/>
          <a:ext cx="0" cy="0"/>
          <a:chOff x="0" y="0"/>
          <a:chExt cx="0" cy="0"/>
        </a:xfrm>
      </p:grpSpPr>
      <p:pic>
        <p:nvPicPr>
          <p:cNvPr id="4" name="Bild 3" descr="Logotyp Karolinska Institutet.">
            <a:extLst>
              <a:ext uri="{FF2B5EF4-FFF2-40B4-BE49-F238E27FC236}">
                <a16:creationId xmlns:a16="http://schemas.microsoft.com/office/drawing/2014/main" id="{5C58A32B-CE37-00A7-BB2A-05D502F739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81478" y="262850"/>
            <a:ext cx="1691680" cy="704867"/>
          </a:xfrm>
          <a:prstGeom prst="rect">
            <a:avLst/>
          </a:prstGeom>
        </p:spPr>
      </p:pic>
      <p:sp>
        <p:nvSpPr>
          <p:cNvPr id="3074" name="Rectangle 2"/>
          <p:cNvSpPr>
            <a:spLocks noGrp="1" noChangeArrowheads="1"/>
          </p:cNvSpPr>
          <p:nvPr>
            <p:ph type="ctrTitle"/>
          </p:nvPr>
        </p:nvSpPr>
        <p:spPr>
          <a:xfrm>
            <a:off x="685800" y="1545332"/>
            <a:ext cx="7772400" cy="857250"/>
          </a:xfrm>
        </p:spPr>
        <p:txBody>
          <a:bodyPr anchor="ctr"/>
          <a:lstStyle>
            <a:lvl1pPr>
              <a:defRPr sz="3200" kern="1200" spc="-80" baseline="0">
                <a:solidFill>
                  <a:srgbClr val="FFFFFF"/>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FFFFFF"/>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3388178918"/>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Avslutande bild">
    <p:bg>
      <p:bgPr>
        <a:solidFill>
          <a:schemeClr val="accent1"/>
        </a:solidFill>
        <a:effectLst/>
      </p:bgPr>
    </p:bg>
    <p:spTree>
      <p:nvGrpSpPr>
        <p:cNvPr id="1" name=""/>
        <p:cNvGrpSpPr/>
        <p:nvPr/>
      </p:nvGrpSpPr>
      <p:grpSpPr>
        <a:xfrm>
          <a:off x="0" y="0"/>
          <a:ext cx="0" cy="0"/>
          <a:chOff x="0" y="0"/>
          <a:chExt cx="0" cy="0"/>
        </a:xfrm>
      </p:grpSpPr>
      <p:pic>
        <p:nvPicPr>
          <p:cNvPr id="3" name="Bild 2" descr="Logotyp Karolinska Institutet.">
            <a:extLst>
              <a:ext uri="{FF2B5EF4-FFF2-40B4-BE49-F238E27FC236}">
                <a16:creationId xmlns:a16="http://schemas.microsoft.com/office/drawing/2014/main" id="{7AC1AD67-1AF6-B109-ABEC-31FF3DEF09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1708104359"/>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Avslutande bild med text">
    <p:bg>
      <p:bgPr>
        <a:solidFill>
          <a:schemeClr val="accent1"/>
        </a:solidFill>
        <a:effectLst/>
      </p:bgPr>
    </p:bg>
    <p:spTree>
      <p:nvGrpSpPr>
        <p:cNvPr id="1" name=""/>
        <p:cNvGrpSpPr/>
        <p:nvPr/>
      </p:nvGrpSpPr>
      <p:grpSpPr>
        <a:xfrm>
          <a:off x="0" y="0"/>
          <a:ext cx="0" cy="0"/>
          <a:chOff x="0" y="0"/>
          <a:chExt cx="0" cy="0"/>
        </a:xfrm>
      </p:grpSpPr>
      <p:sp>
        <p:nvSpPr>
          <p:cNvPr id="3" name="Platshållare för text 9">
            <a:extLst>
              <a:ext uri="{FF2B5EF4-FFF2-40B4-BE49-F238E27FC236}">
                <a16:creationId xmlns:a16="http://schemas.microsoft.com/office/drawing/2014/main" id="{28D153B6-736E-604E-CC38-30ABDB634687}"/>
              </a:ext>
            </a:extLst>
          </p:cNvPr>
          <p:cNvSpPr>
            <a:spLocks noGrp="1"/>
          </p:cNvSpPr>
          <p:nvPr>
            <p:ph type="body" sz="quarter" idx="15"/>
          </p:nvPr>
        </p:nvSpPr>
        <p:spPr>
          <a:xfrm>
            <a:off x="255971" y="4299942"/>
            <a:ext cx="8564501" cy="578499"/>
          </a:xfrm>
        </p:spPr>
        <p:txBody>
          <a:bodyPr/>
          <a:lstStyle>
            <a:lvl1pPr marL="0" indent="0">
              <a:buNone/>
              <a:defRPr sz="1600">
                <a:solidFill>
                  <a:schemeClr val="bg1"/>
                </a:solidFill>
              </a:defRPr>
            </a:lvl1pPr>
          </a:lstStyle>
          <a:p>
            <a:pPr lvl="0"/>
            <a:r>
              <a:rPr lang="sv-SE"/>
              <a:t>Klicka här för att ändra format på bakgrundstexten</a:t>
            </a:r>
          </a:p>
        </p:txBody>
      </p:sp>
      <p:pic>
        <p:nvPicPr>
          <p:cNvPr id="4" name="Bild 3" descr="Logotyp Karolinska Institutet.">
            <a:extLst>
              <a:ext uri="{FF2B5EF4-FFF2-40B4-BE49-F238E27FC236}">
                <a16:creationId xmlns:a16="http://schemas.microsoft.com/office/drawing/2014/main" id="{1A2DD4E6-57FC-99BA-083F-4F5711AA37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1402191170"/>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2AE9B8-65FD-DBD6-6BDA-810C7B329FCB}"/>
              </a:ext>
            </a:extLst>
          </p:cNvPr>
          <p:cNvSpPr>
            <a:spLocks noGrp="1"/>
          </p:cNvSpPr>
          <p:nvPr>
            <p:ph type="title"/>
          </p:nvPr>
        </p:nvSpPr>
        <p:spPr/>
        <p:txBody>
          <a:bodyPr anchor="b" anchorCtr="0"/>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47BAE95B-2559-ED1B-6634-A3474D45E63E}"/>
              </a:ext>
            </a:extLst>
          </p:cNvPr>
          <p:cNvSpPr>
            <a:spLocks noGrp="1"/>
          </p:cNvSpPr>
          <p:nvPr>
            <p:ph type="dt" sz="half" idx="10"/>
          </p:nvPr>
        </p:nvSpPr>
        <p:spPr/>
        <p:txBody>
          <a:bodyPr/>
          <a:lstStyle/>
          <a:p>
            <a:fld id="{E6FCE75A-EAA4-4123-8930-E04E73635E7B}" type="datetime4">
              <a:rPr lang="sv-SE" smtClean="0"/>
              <a:pPr/>
              <a:t>14 april 2026</a:t>
            </a:fld>
            <a:endParaRPr lang="sv-SE"/>
          </a:p>
        </p:txBody>
      </p:sp>
      <p:sp>
        <p:nvSpPr>
          <p:cNvPr id="4" name="Platshållare för sidfot 3">
            <a:extLst>
              <a:ext uri="{FF2B5EF4-FFF2-40B4-BE49-F238E27FC236}">
                <a16:creationId xmlns:a16="http://schemas.microsoft.com/office/drawing/2014/main" id="{F25A6EB3-5C64-4BC3-F7B0-1B6EE2649655}"/>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4D93293C-520A-B801-0EC1-07E90501E3C8}"/>
              </a:ext>
            </a:extLst>
          </p:cNvPr>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557035685"/>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Rubrik och innehåll">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lvl1pPr>
              <a:defRPr/>
            </a:lvl1pPr>
          </a:lstStyle>
          <a:p>
            <a:fld id="{7626D6D3-6DAE-403F-85AB-A35BA05568AB}" type="datetime4">
              <a:rPr lang="sv-SE"/>
              <a:pPr/>
              <a:t>14 april 2026</a:t>
            </a:fld>
            <a:endParaRPr lang="sv-SE"/>
          </a:p>
        </p:txBody>
      </p:sp>
      <p:sp>
        <p:nvSpPr>
          <p:cNvPr id="5" name="Platshållare för sidfot 4"/>
          <p:cNvSpPr>
            <a:spLocks noGrp="1"/>
          </p:cNvSpPr>
          <p:nvPr>
            <p:ph type="ftr" sz="quarter" idx="11"/>
          </p:nvPr>
        </p:nvSpPr>
        <p:spPr/>
        <p:txBody>
          <a:bodyPr/>
          <a:lstStyle>
            <a:lvl1pPr>
              <a:defRPr/>
            </a:lvl1pPr>
          </a:lstStyle>
          <a:p>
            <a:endParaRPr lang="sv-SE" dirty="0"/>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a:pPr/>
              <a:t>‹#›</a:t>
            </a:fld>
            <a:endParaRPr lang="sv-SE"/>
          </a:p>
        </p:txBody>
      </p:sp>
      <p:sp>
        <p:nvSpPr>
          <p:cNvPr id="9" name="Rectangle 2"/>
          <p:cNvSpPr>
            <a:spLocks noGrp="1" noChangeArrowheads="1"/>
          </p:cNvSpPr>
          <p:nvPr>
            <p:ph type="title"/>
          </p:nvPr>
        </p:nvSpPr>
        <p:spPr bwMode="auto">
          <a:xfrm>
            <a:off x="539750" y="850404"/>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a:t>
            </a:r>
            <a:endParaRPr lang="sv-SE" dirty="0"/>
          </a:p>
        </p:txBody>
      </p:sp>
      <p:sp>
        <p:nvSpPr>
          <p:cNvPr id="10" name="Rectangle 3"/>
          <p:cNvSpPr>
            <a:spLocks noGrp="1" noChangeArrowheads="1"/>
          </p:cNvSpPr>
          <p:nvPr>
            <p:ph idx="1"/>
          </p:nvPr>
        </p:nvSpPr>
        <p:spPr bwMode="auto">
          <a:xfrm>
            <a:off x="539750" y="1851670"/>
            <a:ext cx="7772400" cy="282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3512632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Helbi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lvl1pPr>
              <a:defRPr/>
            </a:lvl1pPr>
          </a:lstStyle>
          <a:p>
            <a:fld id="{4C6D694F-6DFB-473E-9B0F-C6F7C16EE313}" type="datetime4">
              <a:rPr lang="sv-SE"/>
              <a:pPr/>
              <a:t>14 april 2026</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a:pPr/>
              <a:t>‹#›</a:t>
            </a:fld>
            <a:endParaRPr lang="sv-SE"/>
          </a:p>
        </p:txBody>
      </p:sp>
      <p:sp>
        <p:nvSpPr>
          <p:cNvPr id="7" name="Platshållare för bild 6"/>
          <p:cNvSpPr>
            <a:spLocks noGrp="1"/>
          </p:cNvSpPr>
          <p:nvPr>
            <p:ph type="pic" sz="quarter" idx="13"/>
          </p:nvPr>
        </p:nvSpPr>
        <p:spPr>
          <a:xfrm>
            <a:off x="119270" y="119271"/>
            <a:ext cx="8905460" cy="4905953"/>
          </a:xfrm>
        </p:spPr>
        <p:txBody>
          <a:bodyPr/>
          <a:lstStyle/>
          <a:p>
            <a:r>
              <a:rPr lang="sv-SE" dirty="0"/>
              <a:t>Klicka på ikonen för att lägga till en bild</a:t>
            </a:r>
          </a:p>
        </p:txBody>
      </p:sp>
    </p:spTree>
    <p:extLst>
      <p:ext uri="{BB962C8B-B14F-4D97-AF65-F5344CB8AC3E}">
        <p14:creationId xmlns:p14="http://schemas.microsoft.com/office/powerpoint/2010/main" val="2120383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Rubrik + 1 innehåll och 1 bild">
    <p:spTree>
      <p:nvGrpSpPr>
        <p:cNvPr id="1" name=""/>
        <p:cNvGrpSpPr/>
        <p:nvPr/>
      </p:nvGrpSpPr>
      <p:grpSpPr>
        <a:xfrm>
          <a:off x="0" y="0"/>
          <a:ext cx="0" cy="0"/>
          <a:chOff x="0" y="0"/>
          <a:chExt cx="0" cy="0"/>
        </a:xfrm>
      </p:grpSpPr>
      <p:sp>
        <p:nvSpPr>
          <p:cNvPr id="9"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2" name="Platshållare för datum 1"/>
          <p:cNvSpPr>
            <a:spLocks noGrp="1"/>
          </p:cNvSpPr>
          <p:nvPr>
            <p:ph type="dt" sz="half" idx="10"/>
          </p:nvPr>
        </p:nvSpPr>
        <p:spPr/>
        <p:txBody>
          <a:bodyPr/>
          <a:lstStyle>
            <a:lvl1pPr>
              <a:defRPr/>
            </a:lvl1pPr>
          </a:lstStyle>
          <a:p>
            <a:fld id="{69C70660-333D-4417-8C25-17E2CB1974B4}" type="datetime4">
              <a:rPr lang="sv-SE"/>
              <a:pPr/>
              <a:t>14 april 2026</a:t>
            </a:fld>
            <a:endParaRPr lang="sv-SE"/>
          </a:p>
        </p:txBody>
      </p:sp>
      <p:sp>
        <p:nvSpPr>
          <p:cNvPr id="3" name="Platshållare för sidfot 2"/>
          <p:cNvSpPr>
            <a:spLocks noGrp="1"/>
          </p:cNvSpPr>
          <p:nvPr>
            <p:ph type="ftr" sz="quarter" idx="11"/>
          </p:nvPr>
        </p:nvSpPr>
        <p:spPr/>
        <p:txBody>
          <a:bodyPr/>
          <a:lstStyle>
            <a:lvl1pPr>
              <a:defRPr/>
            </a:lvl1pPr>
          </a:lstStyle>
          <a:p>
            <a:endParaRPr lang="sv-SE" dirty="0"/>
          </a:p>
        </p:txBody>
      </p:sp>
      <p:sp>
        <p:nvSpPr>
          <p:cNvPr id="4" name="Platshållare för bildnummer 3"/>
          <p:cNvSpPr>
            <a:spLocks noGrp="1"/>
          </p:cNvSpPr>
          <p:nvPr>
            <p:ph type="sldNum" sz="quarter" idx="12"/>
          </p:nvPr>
        </p:nvSpPr>
        <p:spPr/>
        <p:txBody>
          <a:bodyPr/>
          <a:lstStyle>
            <a:lvl1pPr>
              <a:defRPr/>
            </a:lvl1pPr>
          </a:lstStyle>
          <a:p>
            <a:fld id="{E4B570BB-7289-4069-9D4A-2FAE4107D42A}" type="slidenum">
              <a:rPr lang="sv-SE"/>
              <a:pPr/>
              <a:t>‹#›</a:t>
            </a:fld>
            <a:endParaRPr lang="sv-SE"/>
          </a:p>
        </p:txBody>
      </p:sp>
      <p:sp>
        <p:nvSpPr>
          <p:cNvPr id="5"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
        <p:nvSpPr>
          <p:cNvPr id="6" name="Platshållare för innehåll 2"/>
          <p:cNvSpPr>
            <a:spLocks noGrp="1"/>
          </p:cNvSpPr>
          <p:nvPr>
            <p:ph sz="half" idx="1"/>
          </p:nvPr>
        </p:nvSpPr>
        <p:spPr>
          <a:xfrm>
            <a:off x="539750" y="1851669"/>
            <a:ext cx="3810000" cy="2825105"/>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827238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Rubrik + 2 bilder">
    <p:spTree>
      <p:nvGrpSpPr>
        <p:cNvPr id="1" name=""/>
        <p:cNvGrpSpPr/>
        <p:nvPr/>
      </p:nvGrpSpPr>
      <p:grpSpPr>
        <a:xfrm>
          <a:off x="0" y="0"/>
          <a:ext cx="0" cy="0"/>
          <a:chOff x="0" y="0"/>
          <a:chExt cx="0" cy="0"/>
        </a:xfrm>
      </p:grpSpPr>
      <p:sp>
        <p:nvSpPr>
          <p:cNvPr id="11" name="Platshållare för bild 8"/>
          <p:cNvSpPr>
            <a:spLocks noGrp="1"/>
          </p:cNvSpPr>
          <p:nvPr>
            <p:ph type="pic" sz="quarter" idx="14"/>
          </p:nvPr>
        </p:nvSpPr>
        <p:spPr>
          <a:xfrm>
            <a:off x="539750" y="1851670"/>
            <a:ext cx="3810000" cy="2825750"/>
          </a:xfrm>
        </p:spPr>
        <p:txBody>
          <a:bodyPr/>
          <a:lstStyle/>
          <a:p>
            <a:r>
              <a:rPr lang="sv-SE"/>
              <a:t>Klicka på ikonen för att lägga till en bild</a:t>
            </a:r>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a:pPr/>
              <a:t>14 april 2026</a:t>
            </a:fld>
            <a:endParaRPr lang="sv-SE"/>
          </a:p>
        </p:txBody>
      </p:sp>
      <p:sp>
        <p:nvSpPr>
          <p:cNvPr id="6" name="Platshållare för sidfot 5"/>
          <p:cNvSpPr>
            <a:spLocks noGrp="1"/>
          </p:cNvSpPr>
          <p:nvPr>
            <p:ph type="ftr" sz="quarter" idx="11"/>
          </p:nvPr>
        </p:nvSpPr>
        <p:spPr/>
        <p:txBody>
          <a:bodyPr/>
          <a:lstStyle>
            <a:lvl1pPr>
              <a:defRPr/>
            </a:lvl1pPr>
          </a:lstStyle>
          <a:p>
            <a:endParaRPr lang="sv-SE" dirty="0"/>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a:pPr/>
              <a:t>‹#›</a:t>
            </a:fld>
            <a:endParaRPr lang="sv-SE"/>
          </a:p>
        </p:txBody>
      </p:sp>
      <p:sp>
        <p:nvSpPr>
          <p:cNvPr id="8"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9"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Tree>
    <p:extLst>
      <p:ext uri="{BB962C8B-B14F-4D97-AF65-F5344CB8AC3E}">
        <p14:creationId xmlns:p14="http://schemas.microsoft.com/office/powerpoint/2010/main" val="3657994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6FCE75A-EAA4-4123-8930-E04E73635E7B}" type="datetime4">
              <a:rPr lang="sv-SE" smtClean="0"/>
              <a:pPr/>
              <a:t>14 april 2026</a:t>
            </a:fld>
            <a:endParaRPr lang="sv-SE"/>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
        <p:nvSpPr>
          <p:cNvPr id="6" name="Platshållare för bild 8"/>
          <p:cNvSpPr>
            <a:spLocks noGrp="1"/>
          </p:cNvSpPr>
          <p:nvPr>
            <p:ph type="pic" sz="quarter" idx="14"/>
          </p:nvPr>
        </p:nvSpPr>
        <p:spPr>
          <a:xfrm>
            <a:off x="539750" y="1853075"/>
            <a:ext cx="3810000" cy="2086827"/>
          </a:xfrm>
        </p:spPr>
        <p:txBody>
          <a:bodyPr/>
          <a:lstStyle/>
          <a:p>
            <a:r>
              <a:rPr lang="sv-SE"/>
              <a:t>Klicka på ikonen för att lägga till en bild</a:t>
            </a:r>
          </a:p>
        </p:txBody>
      </p:sp>
      <p:sp>
        <p:nvSpPr>
          <p:cNvPr id="7" name="Platshållare för bild 8"/>
          <p:cNvSpPr>
            <a:spLocks noGrp="1"/>
          </p:cNvSpPr>
          <p:nvPr>
            <p:ph type="pic" sz="quarter" idx="13"/>
          </p:nvPr>
        </p:nvSpPr>
        <p:spPr>
          <a:xfrm>
            <a:off x="4502150" y="1852430"/>
            <a:ext cx="3810000" cy="2087472"/>
          </a:xfrm>
        </p:spPr>
        <p:txBody>
          <a:bodyPr/>
          <a:lstStyle/>
          <a:p>
            <a:r>
              <a:rPr lang="sv-SE"/>
              <a:t>Klicka på ikonen för att lägga till en bild</a:t>
            </a:r>
          </a:p>
        </p:txBody>
      </p:sp>
      <p:sp>
        <p:nvSpPr>
          <p:cNvPr id="10" name="Platshållare för text 9"/>
          <p:cNvSpPr>
            <a:spLocks noGrp="1"/>
          </p:cNvSpPr>
          <p:nvPr>
            <p:ph type="body" sz="quarter" idx="15"/>
          </p:nvPr>
        </p:nvSpPr>
        <p:spPr>
          <a:xfrm>
            <a:off x="539750" y="4063372"/>
            <a:ext cx="3810000" cy="574675"/>
          </a:xfrm>
        </p:spPr>
        <p:txBody>
          <a:bodyPr/>
          <a:lstStyle>
            <a:lvl1pPr marL="0" indent="0">
              <a:buNone/>
              <a:defRPr/>
            </a:lvl1pPr>
          </a:lstStyle>
          <a:p>
            <a:pPr lvl="0"/>
            <a:r>
              <a:rPr lang="sv-SE"/>
              <a:t>Klicka här för att ändra format på bakgrundstexten</a:t>
            </a:r>
          </a:p>
        </p:txBody>
      </p:sp>
      <p:sp>
        <p:nvSpPr>
          <p:cNvPr id="11" name="Platshållare för text 9"/>
          <p:cNvSpPr>
            <a:spLocks noGrp="1"/>
          </p:cNvSpPr>
          <p:nvPr>
            <p:ph type="body" sz="quarter" idx="16"/>
          </p:nvPr>
        </p:nvSpPr>
        <p:spPr>
          <a:xfrm>
            <a:off x="4502150" y="4059548"/>
            <a:ext cx="3810000" cy="574675"/>
          </a:xfrm>
        </p:spPr>
        <p:txBody>
          <a:bodyPr/>
          <a:lstStyle>
            <a:lvl1pPr marL="0" indent="0">
              <a:buNone/>
              <a:defRPr/>
            </a:lvl1pPr>
          </a:lstStyle>
          <a:p>
            <a:pPr lvl="0"/>
            <a:r>
              <a:rPr lang="sv-SE"/>
              <a:t>Klicka här för att ändra format på bakgrundstexten</a:t>
            </a:r>
          </a:p>
        </p:txBody>
      </p:sp>
    </p:spTree>
    <p:extLst>
      <p:ext uri="{BB962C8B-B14F-4D97-AF65-F5344CB8AC3E}">
        <p14:creationId xmlns:p14="http://schemas.microsoft.com/office/powerpoint/2010/main" val="220158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Avsnittsbild">
    <p:bg>
      <p:bgPr>
        <a:solidFill>
          <a:srgbClr val="EDF4F4"/>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45332"/>
            <a:ext cx="7772400" cy="857250"/>
          </a:xfrm>
        </p:spPr>
        <p:txBody>
          <a:bodyPr anchor="ctr"/>
          <a:lstStyle>
            <a:lvl1pPr>
              <a:defRPr sz="3200" spc="-50" baseline="0">
                <a:solidFill>
                  <a:srgbClr val="4F0433"/>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4F0433"/>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2053404343"/>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baseline="0"/>
            </a:lvl1p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009749DF-7E5C-713A-D45D-D9653C97CE1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4" name="Platshållare för datum 3"/>
          <p:cNvSpPr>
            <a:spLocks noGrp="1"/>
          </p:cNvSpPr>
          <p:nvPr>
            <p:ph type="dt" sz="half" idx="10"/>
          </p:nvPr>
        </p:nvSpPr>
        <p:spPr/>
        <p:txBody>
          <a:bodyPr/>
          <a:lstStyle>
            <a:lvl1pPr>
              <a:defRPr/>
            </a:lvl1pPr>
          </a:lstStyle>
          <a:p>
            <a:fld id="{7626D6D3-6DAE-403F-85AB-A35BA05568AB}" type="datetime4">
              <a:rPr lang="sv-SE" smtClean="0"/>
              <a:pPr/>
              <a:t>14 april 2026</a:t>
            </a:fld>
            <a:endParaRPr lang="sv-SE"/>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smtClean="0"/>
              <a:pPr/>
              <a:t>‹#›</a:t>
            </a:fld>
            <a:endParaRPr lang="sv-SE"/>
          </a:p>
        </p:txBody>
      </p:sp>
    </p:spTree>
    <p:extLst>
      <p:ext uri="{BB962C8B-B14F-4D97-AF65-F5344CB8AC3E}">
        <p14:creationId xmlns:p14="http://schemas.microsoft.com/office/powerpoint/2010/main" val="3512566372"/>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ljusblå">
    <p:bg>
      <p:bgPr>
        <a:solidFill>
          <a:srgbClr val="EDF4F4"/>
        </a:solidFill>
        <a:effectLst/>
      </p:bgPr>
    </p:bg>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lvl1pPr>
              <a:defRPr/>
            </a:lvl1pPr>
          </a:lstStyle>
          <a:p>
            <a:fld id="{E6FCE75A-EAA4-4123-8930-E04E73635E7B}" type="datetime4">
              <a:rPr lang="sv-SE" smtClean="0"/>
              <a:pPr/>
              <a:t>14 april 2026</a:t>
            </a:fld>
            <a:endParaRPr lang="sv-SE"/>
          </a:p>
        </p:txBody>
      </p:sp>
      <p:sp>
        <p:nvSpPr>
          <p:cNvPr id="6" name="Platshållare för bildnummer 5"/>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
        <p:nvSpPr>
          <p:cNvPr id="11" name="Platshållare för sidfot 2">
            <a:extLst>
              <a:ext uri="{FF2B5EF4-FFF2-40B4-BE49-F238E27FC236}">
                <a16:creationId xmlns:a16="http://schemas.microsoft.com/office/drawing/2014/main" id="{FC9FD65F-D2A5-A805-C0D6-F4A601D07207}"/>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Tree>
    <p:extLst>
      <p:ext uri="{BB962C8B-B14F-4D97-AF65-F5344CB8AC3E}">
        <p14:creationId xmlns:p14="http://schemas.microsoft.com/office/powerpoint/2010/main" val="496211456"/>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Rubrik + 2 innehållsdelar">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ED75CC17-B226-9EC7-7062-ECD0FA065757}"/>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9" name="Rectangle 3">
            <a:extLst>
              <a:ext uri="{FF2B5EF4-FFF2-40B4-BE49-F238E27FC236}">
                <a16:creationId xmlns:a16="http://schemas.microsoft.com/office/drawing/2014/main" id="{B73CEA02-8FD8-B27D-7351-D598B5116632}"/>
              </a:ext>
            </a:extLst>
          </p:cNvPr>
          <p:cNvSpPr>
            <a:spLocks noGrp="1" noChangeArrowheads="1"/>
          </p:cNvSpPr>
          <p:nvPr>
            <p:ph idx="13"/>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innehåll 3"/>
          <p:cNvSpPr>
            <a:spLocks noGrp="1"/>
          </p:cNvSpPr>
          <p:nvPr>
            <p:ph sz="half" idx="2"/>
          </p:nvPr>
        </p:nvSpPr>
        <p:spPr>
          <a:xfrm>
            <a:off x="4711200" y="1403857"/>
            <a:ext cx="4170040" cy="3189163"/>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BBC55AFF-EEAC-CC84-7EDE-436AC101B92B}"/>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6FCE75A-EAA4-4123-8930-E04E73635E7B}" type="datetime4">
              <a:rPr lang="sv-SE" smtClean="0"/>
              <a:pPr/>
              <a:t>14 april 2026</a:t>
            </a:fld>
            <a:endParaRPr lang="sv-SE"/>
          </a:p>
        </p:txBody>
      </p:sp>
      <p:sp>
        <p:nvSpPr>
          <p:cNvPr id="7" name="Platshållare för bildnummer 6"/>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61802819"/>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Helbild">
    <p:spTree>
      <p:nvGrpSpPr>
        <p:cNvPr id="1" name=""/>
        <p:cNvGrpSpPr/>
        <p:nvPr/>
      </p:nvGrpSpPr>
      <p:grpSpPr>
        <a:xfrm>
          <a:off x="0" y="0"/>
          <a:ext cx="0" cy="0"/>
          <a:chOff x="0" y="0"/>
          <a:chExt cx="0" cy="0"/>
        </a:xfrm>
      </p:grpSpPr>
      <p:sp>
        <p:nvSpPr>
          <p:cNvPr id="7" name="Platshållare för bild 6"/>
          <p:cNvSpPr>
            <a:spLocks noGrp="1"/>
          </p:cNvSpPr>
          <p:nvPr>
            <p:ph type="pic" sz="quarter" idx="13"/>
          </p:nvPr>
        </p:nvSpPr>
        <p:spPr>
          <a:xfrm>
            <a:off x="0" y="0"/>
            <a:ext cx="9144000" cy="5143499"/>
          </a:xfrm>
          <a:noFill/>
        </p:spPr>
        <p:txBody>
          <a:bodyPr/>
          <a:lstStyle>
            <a:lvl1pPr marL="0" indent="0">
              <a:buFontTx/>
              <a:buNone/>
              <a:defRPr sz="1200"/>
            </a:lvl1pPr>
          </a:lstStyle>
          <a:p>
            <a:r>
              <a:rPr lang="sv-SE"/>
              <a:t>Klicka på ikonen för att lägga till en bild</a:t>
            </a:r>
            <a:endParaRPr lang="sv-SE" dirty="0"/>
          </a:p>
        </p:txBody>
      </p:sp>
      <p:sp>
        <p:nvSpPr>
          <p:cNvPr id="3" name="Platshållare för datum 2"/>
          <p:cNvSpPr>
            <a:spLocks noGrp="1"/>
          </p:cNvSpPr>
          <p:nvPr>
            <p:ph type="dt" sz="half" idx="10"/>
          </p:nvPr>
        </p:nvSpPr>
        <p:spPr/>
        <p:txBody>
          <a:bodyPr/>
          <a:lstStyle>
            <a:lvl1pPr>
              <a:defRPr/>
            </a:lvl1pPr>
          </a:lstStyle>
          <a:p>
            <a:fld id="{4C6D694F-6DFB-473E-9B0F-C6F7C16EE313}" type="datetime4">
              <a:rPr lang="sv-SE" smtClean="0"/>
              <a:pPr/>
              <a:t>14 april 2026</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smtClean="0"/>
              <a:pPr/>
              <a:t>‹#›</a:t>
            </a:fld>
            <a:endParaRPr lang="sv-SE"/>
          </a:p>
        </p:txBody>
      </p:sp>
    </p:spTree>
    <p:extLst>
      <p:ext uri="{BB962C8B-B14F-4D97-AF65-F5344CB8AC3E}">
        <p14:creationId xmlns:p14="http://schemas.microsoft.com/office/powerpoint/2010/main" val="2261616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 1 innehåll och 1 bi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6C309769-9796-3F4C-16EC-30D95F72728F}"/>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3" name="Rectangle 3">
            <a:extLst>
              <a:ext uri="{FF2B5EF4-FFF2-40B4-BE49-F238E27FC236}">
                <a16:creationId xmlns:a16="http://schemas.microsoft.com/office/drawing/2014/main" id="{0AA63C4E-0A70-530E-97DF-2D2B5352F878}"/>
              </a:ext>
            </a:extLst>
          </p:cNvPr>
          <p:cNvSpPr>
            <a:spLocks noGrp="1" noChangeArrowheads="1"/>
          </p:cNvSpPr>
          <p:nvPr>
            <p:ph idx="15"/>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9" name="Platshållare för bild 8"/>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3" name="Platshållare för sidfot 2">
            <a:extLst>
              <a:ext uri="{FF2B5EF4-FFF2-40B4-BE49-F238E27FC236}">
                <a16:creationId xmlns:a16="http://schemas.microsoft.com/office/drawing/2014/main" id="{B1D2BA1C-0344-BC2E-84D4-95E7F2FD763C}"/>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2" name="Platshållare för datum 1"/>
          <p:cNvSpPr>
            <a:spLocks noGrp="1"/>
          </p:cNvSpPr>
          <p:nvPr>
            <p:ph type="dt" sz="half" idx="10"/>
          </p:nvPr>
        </p:nvSpPr>
        <p:spPr/>
        <p:txBody>
          <a:bodyPr/>
          <a:lstStyle>
            <a:lvl1pPr>
              <a:defRPr/>
            </a:lvl1pPr>
          </a:lstStyle>
          <a:p>
            <a:fld id="{E6FCE75A-EAA4-4123-8930-E04E73635E7B}" type="datetime4">
              <a:rPr lang="sv-SE" smtClean="0"/>
              <a:pPr/>
              <a:t>14 april 2026</a:t>
            </a:fld>
            <a:endParaRPr lang="sv-SE"/>
          </a:p>
        </p:txBody>
      </p:sp>
      <p:sp>
        <p:nvSpPr>
          <p:cNvPr id="4" name="Platshållare för bildnummer 3"/>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45419211"/>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 2 bilder">
    <p:spTree>
      <p:nvGrpSpPr>
        <p:cNvPr id="1" name=""/>
        <p:cNvGrpSpPr/>
        <p:nvPr/>
      </p:nvGrpSpPr>
      <p:grpSpPr>
        <a:xfrm>
          <a:off x="0" y="0"/>
          <a:ext cx="0" cy="0"/>
          <a:chOff x="0" y="0"/>
          <a:chExt cx="0" cy="0"/>
        </a:xfrm>
      </p:grpSpPr>
      <p:sp>
        <p:nvSpPr>
          <p:cNvPr id="14" name="Rectangle 2">
            <a:extLst>
              <a:ext uri="{FF2B5EF4-FFF2-40B4-BE49-F238E27FC236}">
                <a16:creationId xmlns:a16="http://schemas.microsoft.com/office/drawing/2014/main" id="{6AB09F81-3DF8-1100-91E4-2C1919909396}"/>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3FD82FFC-1B23-A674-44A1-191C79AE9901}"/>
              </a:ext>
            </a:extLst>
          </p:cNvPr>
          <p:cNvSpPr>
            <a:spLocks noGrp="1"/>
          </p:cNvSpPr>
          <p:nvPr>
            <p:ph type="pic" sz="quarter" idx="14"/>
          </p:nvPr>
        </p:nvSpPr>
        <p:spPr>
          <a:xfrm>
            <a:off x="255971" y="1401312"/>
            <a:ext cx="4170039" cy="3193712"/>
          </a:xfrm>
          <a:noFill/>
        </p:spPr>
        <p:txBody>
          <a:bodyPr/>
          <a:lstStyle>
            <a:lvl1pPr marL="0" indent="0">
              <a:buNone/>
              <a:defRPr sz="1200"/>
            </a:lvl1pPr>
          </a:lstStyle>
          <a:p>
            <a:r>
              <a:rPr lang="sv-SE"/>
              <a:t>Klicka på ikonen för att lägga till en bild</a:t>
            </a:r>
            <a:endParaRPr lang="sv-SE" dirty="0"/>
          </a:p>
        </p:txBody>
      </p:sp>
      <p:sp>
        <p:nvSpPr>
          <p:cNvPr id="17" name="Platshållare för bild 8">
            <a:extLst>
              <a:ext uri="{FF2B5EF4-FFF2-40B4-BE49-F238E27FC236}">
                <a16:creationId xmlns:a16="http://schemas.microsoft.com/office/drawing/2014/main" id="{B77B4236-39CD-6B89-BB50-2F4E1D754B47}"/>
              </a:ext>
            </a:extLst>
          </p:cNvPr>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2" name="Platshållare för sidfot 2">
            <a:extLst>
              <a:ext uri="{FF2B5EF4-FFF2-40B4-BE49-F238E27FC236}">
                <a16:creationId xmlns:a16="http://schemas.microsoft.com/office/drawing/2014/main" id="{372DAC4F-41A4-C8F3-1E26-84893299D9BA}"/>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smtClean="0"/>
              <a:pPr/>
              <a:t>14 april 2026</a:t>
            </a:fld>
            <a:endParaRPr lang="sv-SE"/>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smtClean="0"/>
              <a:pPr/>
              <a:t>‹#›</a:t>
            </a:fld>
            <a:endParaRPr lang="sv-SE"/>
          </a:p>
        </p:txBody>
      </p:sp>
    </p:spTree>
    <p:extLst>
      <p:ext uri="{BB962C8B-B14F-4D97-AF65-F5344CB8AC3E}">
        <p14:creationId xmlns:p14="http://schemas.microsoft.com/office/powerpoint/2010/main" val="580289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7BE79847-3291-90D5-271A-D29202B99564}"/>
              </a:ext>
            </a:extLst>
          </p:cNvPr>
          <p:cNvSpPr>
            <a:spLocks noGrp="1"/>
          </p:cNvSpPr>
          <p:nvPr>
            <p:ph type="pic" sz="quarter" idx="14"/>
          </p:nvPr>
        </p:nvSpPr>
        <p:spPr>
          <a:xfrm>
            <a:off x="255971" y="1401312"/>
            <a:ext cx="4170039" cy="2520145"/>
          </a:xfrm>
          <a:noFill/>
        </p:spPr>
        <p:txBody>
          <a:bodyPr/>
          <a:lstStyle>
            <a:lvl1pPr marL="0" indent="0">
              <a:buNone/>
              <a:defRPr sz="1200"/>
            </a:lvl1pPr>
          </a:lstStyle>
          <a:p>
            <a:r>
              <a:rPr lang="sv-SE"/>
              <a:t>Klicka på ikonen för att lägga till en bild</a:t>
            </a:r>
            <a:endParaRPr lang="sv-SE" dirty="0"/>
          </a:p>
        </p:txBody>
      </p:sp>
      <p:sp>
        <p:nvSpPr>
          <p:cNvPr id="10" name="Platshållare för text 9"/>
          <p:cNvSpPr>
            <a:spLocks noGrp="1"/>
          </p:cNvSpPr>
          <p:nvPr>
            <p:ph type="body" sz="quarter" idx="15"/>
          </p:nvPr>
        </p:nvSpPr>
        <p:spPr>
          <a:xfrm>
            <a:off x="255971" y="4016459"/>
            <a:ext cx="4170039" cy="578499"/>
          </a:xfrm>
        </p:spPr>
        <p:txBody>
          <a:bodyPr/>
          <a:lstStyle>
            <a:lvl1pPr marL="0" indent="0">
              <a:buNone/>
              <a:defRPr sz="1600"/>
            </a:lvl1pPr>
          </a:lstStyle>
          <a:p>
            <a:pPr lvl="0"/>
            <a:r>
              <a:rPr lang="sv-SE"/>
              <a:t>Klicka här för att ändra format på bakgrundstexten</a:t>
            </a:r>
          </a:p>
        </p:txBody>
      </p:sp>
      <p:sp>
        <p:nvSpPr>
          <p:cNvPr id="17" name="Platshållare för bild 8">
            <a:extLst>
              <a:ext uri="{FF2B5EF4-FFF2-40B4-BE49-F238E27FC236}">
                <a16:creationId xmlns:a16="http://schemas.microsoft.com/office/drawing/2014/main" id="{51EDCC40-6A50-9720-12C6-44227A23E1A9}"/>
              </a:ext>
            </a:extLst>
          </p:cNvPr>
          <p:cNvSpPr>
            <a:spLocks noGrp="1"/>
          </p:cNvSpPr>
          <p:nvPr>
            <p:ph type="pic" sz="quarter" idx="13"/>
          </p:nvPr>
        </p:nvSpPr>
        <p:spPr>
          <a:xfrm>
            <a:off x="4711200" y="1404632"/>
            <a:ext cx="4170040" cy="2516826"/>
          </a:xfrm>
          <a:noFill/>
        </p:spPr>
        <p:txBody>
          <a:bodyPr/>
          <a:lstStyle>
            <a:lvl1pPr marL="0" indent="0">
              <a:buNone/>
              <a:defRPr sz="1200"/>
            </a:lvl1pPr>
          </a:lstStyle>
          <a:p>
            <a:r>
              <a:rPr lang="sv-SE"/>
              <a:t>Klicka på ikonen för att lägga till en bild</a:t>
            </a:r>
            <a:endParaRPr lang="sv-SE" dirty="0"/>
          </a:p>
        </p:txBody>
      </p:sp>
      <p:sp>
        <p:nvSpPr>
          <p:cNvPr id="11" name="Platshållare för text 9"/>
          <p:cNvSpPr>
            <a:spLocks noGrp="1"/>
          </p:cNvSpPr>
          <p:nvPr>
            <p:ph type="body" sz="quarter" idx="16"/>
          </p:nvPr>
        </p:nvSpPr>
        <p:spPr>
          <a:xfrm>
            <a:off x="4711200" y="4016459"/>
            <a:ext cx="4170039" cy="574675"/>
          </a:xfrm>
        </p:spPr>
        <p:txBody>
          <a:bodyPr/>
          <a:lstStyle>
            <a:lvl1pPr marL="0" indent="0">
              <a:buNone/>
              <a:defRPr sz="1600"/>
            </a:lvl1pPr>
          </a:lstStyle>
          <a:p>
            <a:pPr lvl="0"/>
            <a:r>
              <a:rPr lang="sv-SE"/>
              <a:t>Klicka här för att ändra format på bakgrundstexten</a:t>
            </a:r>
          </a:p>
        </p:txBody>
      </p:sp>
      <p:sp>
        <p:nvSpPr>
          <p:cNvPr id="4" name="Platshållare för sidfot 2">
            <a:extLst>
              <a:ext uri="{FF2B5EF4-FFF2-40B4-BE49-F238E27FC236}">
                <a16:creationId xmlns:a16="http://schemas.microsoft.com/office/drawing/2014/main" id="{D069920A-1206-9BEB-B428-2FE026E7B3E3}"/>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3" name="Platshållare för datum 2"/>
          <p:cNvSpPr>
            <a:spLocks noGrp="1"/>
          </p:cNvSpPr>
          <p:nvPr>
            <p:ph type="dt" sz="half" idx="10"/>
          </p:nvPr>
        </p:nvSpPr>
        <p:spPr/>
        <p:txBody>
          <a:bodyPr/>
          <a:lstStyle/>
          <a:p>
            <a:fld id="{E6FCE75A-EAA4-4123-8930-E04E73635E7B}" type="datetime4">
              <a:rPr lang="sv-SE" smtClean="0"/>
              <a:pPr/>
              <a:t>14 april 2026</a:t>
            </a:fld>
            <a:endParaRPr lang="sv-SE"/>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72794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983" y="339502"/>
            <a:ext cx="862525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bakgrundsrubriken</a:t>
            </a:r>
          </a:p>
        </p:txBody>
      </p:sp>
      <p:sp>
        <p:nvSpPr>
          <p:cNvPr id="1027" name="Rectangle 3"/>
          <p:cNvSpPr>
            <a:spLocks noGrp="1" noChangeArrowheads="1"/>
          </p:cNvSpPr>
          <p:nvPr>
            <p:ph type="body" idx="1"/>
          </p:nvPr>
        </p:nvSpPr>
        <p:spPr bwMode="auto">
          <a:xfrm>
            <a:off x="255983" y="1402830"/>
            <a:ext cx="8630513" cy="3185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p:txBody>
      </p:sp>
      <p:sp>
        <p:nvSpPr>
          <p:cNvPr id="3" name="Platshållare för sidfot 2">
            <a:extLst>
              <a:ext uri="{FF2B5EF4-FFF2-40B4-BE49-F238E27FC236}">
                <a16:creationId xmlns:a16="http://schemas.microsoft.com/office/drawing/2014/main" id="{C2080A6F-57B1-B9B7-BFFB-9C38D4F13FE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chemeClr val="accent1"/>
                </a:solidFill>
                <a:latin typeface="+mn-lt"/>
              </a:defRPr>
            </a:lvl1pPr>
          </a:lstStyle>
          <a:p>
            <a:endParaRPr lang="sv-SE" dirty="0"/>
          </a:p>
        </p:txBody>
      </p:sp>
      <p:sp>
        <p:nvSpPr>
          <p:cNvPr id="1028" name="Rectangle 4"/>
          <p:cNvSpPr>
            <a:spLocks noGrp="1" noChangeArrowheads="1"/>
          </p:cNvSpPr>
          <p:nvPr>
            <p:ph type="dt" sz="half" idx="2"/>
          </p:nvPr>
        </p:nvSpPr>
        <p:spPr bwMode="auto">
          <a:xfrm>
            <a:off x="6623447" y="4788233"/>
            <a:ext cx="19050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solidFill>
                  <a:schemeClr val="accent1"/>
                </a:solidFill>
                <a:latin typeface="+mn-lt"/>
              </a:defRPr>
            </a:lvl1pPr>
          </a:lstStyle>
          <a:p>
            <a:fld id="{E6FCE75A-EAA4-4123-8930-E04E73635E7B}" type="datetime4">
              <a:rPr lang="sv-SE" smtClean="0"/>
              <a:pPr/>
              <a:t>14 april 2026</a:t>
            </a:fld>
            <a:endParaRPr lang="sv-SE"/>
          </a:p>
        </p:txBody>
      </p:sp>
      <p:sp>
        <p:nvSpPr>
          <p:cNvPr id="1030" name="Rectangle 6"/>
          <p:cNvSpPr>
            <a:spLocks noGrp="1" noChangeArrowheads="1"/>
          </p:cNvSpPr>
          <p:nvPr>
            <p:ph type="sldNum" sz="quarter" idx="4"/>
          </p:nvPr>
        </p:nvSpPr>
        <p:spPr bwMode="auto">
          <a:xfrm>
            <a:off x="8299847" y="4788233"/>
            <a:ext cx="6858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b="0">
                <a:solidFill>
                  <a:schemeClr val="accent1"/>
                </a:solidFill>
                <a:latin typeface="+mn-lt"/>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318057074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50" r:id="rId13"/>
    <p:sldLayoutId id="2147483654" r:id="rId14"/>
    <p:sldLayoutId id="2147483655" r:id="rId15"/>
    <p:sldLayoutId id="2147483657" r:id="rId16"/>
    <p:sldLayoutId id="2147483658" r:id="rId17"/>
  </p:sldLayoutIdLst>
  <p:hf hdr="0"/>
  <p:txStyles>
    <p:titleStyle>
      <a:lvl1pPr algn="l" rtl="0" eaLnBrk="1" fontAlgn="base" hangingPunct="1">
        <a:spcBef>
          <a:spcPct val="0"/>
        </a:spcBef>
        <a:spcAft>
          <a:spcPct val="0"/>
        </a:spcAft>
        <a:defRPr sz="2800" b="0" spc="-50" baseline="0">
          <a:solidFill>
            <a:schemeClr val="accent1"/>
          </a:solidFill>
          <a:latin typeface="+mj-lt"/>
          <a:ea typeface="+mj-ea"/>
          <a:cs typeface="+mj-cs"/>
        </a:defRPr>
      </a:lvl1pPr>
      <a:lvl2pPr algn="l" rtl="0" eaLnBrk="1" fontAlgn="base" hangingPunct="1">
        <a:spcBef>
          <a:spcPct val="0"/>
        </a:spcBef>
        <a:spcAft>
          <a:spcPct val="0"/>
        </a:spcAft>
        <a:defRPr sz="2800" b="1">
          <a:solidFill>
            <a:schemeClr val="accent1"/>
          </a:solidFill>
          <a:latin typeface="Arial" charset="0"/>
        </a:defRPr>
      </a:lvl2pPr>
      <a:lvl3pPr algn="l" rtl="0" eaLnBrk="1" fontAlgn="base" hangingPunct="1">
        <a:spcBef>
          <a:spcPct val="0"/>
        </a:spcBef>
        <a:spcAft>
          <a:spcPct val="0"/>
        </a:spcAft>
        <a:defRPr sz="2800" b="1">
          <a:solidFill>
            <a:schemeClr val="accent1"/>
          </a:solidFill>
          <a:latin typeface="Arial" charset="0"/>
        </a:defRPr>
      </a:lvl3pPr>
      <a:lvl4pPr algn="l" rtl="0" eaLnBrk="1" fontAlgn="base" hangingPunct="1">
        <a:spcBef>
          <a:spcPct val="0"/>
        </a:spcBef>
        <a:spcAft>
          <a:spcPct val="0"/>
        </a:spcAft>
        <a:defRPr sz="2800" b="1">
          <a:solidFill>
            <a:schemeClr val="accent1"/>
          </a:solidFill>
          <a:latin typeface="Arial" charset="0"/>
        </a:defRPr>
      </a:lvl4pPr>
      <a:lvl5pPr algn="l" rtl="0" eaLnBrk="1" fontAlgn="base" hangingPunct="1">
        <a:spcBef>
          <a:spcPct val="0"/>
        </a:spcBef>
        <a:spcAft>
          <a:spcPct val="0"/>
        </a:spcAft>
        <a:defRPr sz="2800" b="1">
          <a:solidFill>
            <a:schemeClr val="accent1"/>
          </a:solidFill>
          <a:latin typeface="Arial" charset="0"/>
        </a:defRPr>
      </a:lvl5pPr>
      <a:lvl6pPr marL="457200" algn="l" rtl="0" eaLnBrk="1" fontAlgn="base" hangingPunct="1">
        <a:spcBef>
          <a:spcPct val="0"/>
        </a:spcBef>
        <a:spcAft>
          <a:spcPct val="0"/>
        </a:spcAft>
        <a:defRPr sz="2800" b="1">
          <a:solidFill>
            <a:schemeClr val="accent1"/>
          </a:solidFill>
          <a:latin typeface="Arial" charset="0"/>
        </a:defRPr>
      </a:lvl6pPr>
      <a:lvl7pPr marL="914400" algn="l" rtl="0" eaLnBrk="1" fontAlgn="base" hangingPunct="1">
        <a:spcBef>
          <a:spcPct val="0"/>
        </a:spcBef>
        <a:spcAft>
          <a:spcPct val="0"/>
        </a:spcAft>
        <a:defRPr sz="2800" b="1">
          <a:solidFill>
            <a:schemeClr val="accent1"/>
          </a:solidFill>
          <a:latin typeface="Arial" charset="0"/>
        </a:defRPr>
      </a:lvl7pPr>
      <a:lvl8pPr marL="1371600" algn="l" rtl="0" eaLnBrk="1" fontAlgn="base" hangingPunct="1">
        <a:spcBef>
          <a:spcPct val="0"/>
        </a:spcBef>
        <a:spcAft>
          <a:spcPct val="0"/>
        </a:spcAft>
        <a:defRPr sz="2800" b="1">
          <a:solidFill>
            <a:schemeClr val="accent1"/>
          </a:solidFill>
          <a:latin typeface="Arial" charset="0"/>
        </a:defRPr>
      </a:lvl8pPr>
      <a:lvl9pPr marL="1828800" algn="l" rtl="0" eaLnBrk="1" fontAlgn="base" hangingPunct="1">
        <a:spcBef>
          <a:spcPct val="0"/>
        </a:spcBef>
        <a:spcAft>
          <a:spcPct val="0"/>
        </a:spcAft>
        <a:defRPr sz="2800" b="1">
          <a:solidFill>
            <a:schemeClr val="accent1"/>
          </a:solidFill>
          <a:latin typeface="Arial" charset="0"/>
        </a:defRPr>
      </a:lvl9pPr>
    </p:titleStyle>
    <p:bodyStyle>
      <a:lvl1pPr marL="342900" indent="-342900" algn="l" rtl="0" eaLnBrk="1" fontAlgn="base" hangingPunct="1">
        <a:spcBef>
          <a:spcPct val="20000"/>
        </a:spcBef>
        <a:spcAft>
          <a:spcPct val="0"/>
        </a:spcAft>
        <a:buClr>
          <a:schemeClr val="accent1"/>
        </a:buClr>
        <a:buFont typeface="Arial" panose="020B0604020202020204" pitchFamily="34" charset="0"/>
        <a:buChar char="•"/>
        <a:defRPr sz="1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charset="2"/>
        <a:buChar char="à"/>
        <a:defRPr sz="1600">
          <a:solidFill>
            <a:schemeClr val="tx1"/>
          </a:solidFill>
          <a:latin typeface="+mn-lt"/>
        </a:defRPr>
      </a:lvl2pPr>
      <a:lvl3pPr marL="1143000" indent="-228600" algn="l" rtl="0" eaLnBrk="1" fontAlgn="base" hangingPunct="1">
        <a:spcBef>
          <a:spcPct val="20000"/>
        </a:spcBef>
        <a:spcAft>
          <a:spcPct val="0"/>
        </a:spcAft>
        <a:buClr>
          <a:schemeClr val="accent1"/>
        </a:buClr>
        <a:buFont typeface="Arial" panose="020B0604020202020204" pitchFamily="34" charset="0"/>
        <a:buChar char="•"/>
        <a:defRPr sz="1400">
          <a:solidFill>
            <a:schemeClr val="tx1"/>
          </a:solidFill>
          <a:latin typeface="+mn-lt"/>
        </a:defRPr>
      </a:lvl3pPr>
      <a:lvl4pPr marL="1600200" indent="-228600" algn="l" rtl="0" eaLnBrk="1" fontAlgn="base" hangingPunct="1">
        <a:spcBef>
          <a:spcPct val="20000"/>
        </a:spcBef>
        <a:spcAft>
          <a:spcPct val="0"/>
        </a:spcAft>
        <a:buClr>
          <a:schemeClr val="accent1"/>
        </a:buClr>
        <a:buFont typeface="Wingdings" charset="2"/>
        <a:buChar char="à"/>
        <a:defRPr sz="1200">
          <a:solidFill>
            <a:schemeClr val="tx1"/>
          </a:solidFill>
          <a:latin typeface="+mn-lt"/>
        </a:defRPr>
      </a:lvl4pPr>
      <a:lvl5pPr marL="2057400" indent="-228600" algn="l" rtl="0" eaLnBrk="1" fontAlgn="base" hangingPunct="1">
        <a:spcBef>
          <a:spcPct val="20000"/>
        </a:spcBef>
        <a:spcAft>
          <a:spcPct val="0"/>
        </a:spcAft>
        <a:buClr>
          <a:schemeClr val="accent1"/>
        </a:buClr>
        <a:buFont typeface="Wingdings" charset="2"/>
        <a:defRPr sz="180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6pPr>
      <a:lvl7pPr marL="29718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7pPr>
      <a:lvl8pPr marL="34290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8pPr>
      <a:lvl9pPr marL="38862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sv-SE" dirty="0"/>
              <a:t>Karolinska Institutet</a:t>
            </a:r>
          </a:p>
        </p:txBody>
      </p:sp>
      <p:sp>
        <p:nvSpPr>
          <p:cNvPr id="3" name="Underrubrik 2">
            <a:extLst>
              <a:ext uri="{FF2B5EF4-FFF2-40B4-BE49-F238E27FC236}">
                <a16:creationId xmlns:a16="http://schemas.microsoft.com/office/drawing/2014/main" id="{4B00FD67-7CC7-5FFE-9B5F-2F917CB05D25}"/>
              </a:ext>
            </a:extLst>
          </p:cNvPr>
          <p:cNvSpPr>
            <a:spLocks noGrp="1"/>
          </p:cNvSpPr>
          <p:nvPr>
            <p:ph type="subTitle" idx="1"/>
          </p:nvPr>
        </p:nvSpPr>
        <p:spPr/>
        <p:txBody>
          <a:bodyPr/>
          <a:lstStyle/>
          <a:p>
            <a:r>
              <a:rPr lang="sv-SE" dirty="0"/>
              <a:t>in </a:t>
            </a:r>
            <a:r>
              <a:rPr lang="sv-SE" dirty="0" err="1"/>
              <a:t>numbers</a:t>
            </a:r>
            <a:r>
              <a:rPr lang="sv-SE" dirty="0"/>
              <a:t>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ubrik 8">
            <a:extLst>
              <a:ext uri="{FF2B5EF4-FFF2-40B4-BE49-F238E27FC236}">
                <a16:creationId xmlns:a16="http://schemas.microsoft.com/office/drawing/2014/main" id="{2FBC276D-6766-0999-61CF-A585A07AD3DF}"/>
              </a:ext>
            </a:extLst>
          </p:cNvPr>
          <p:cNvSpPr>
            <a:spLocks noGrp="1"/>
          </p:cNvSpPr>
          <p:nvPr>
            <p:ph type="title"/>
          </p:nvPr>
        </p:nvSpPr>
        <p:spPr>
          <a:xfrm>
            <a:off x="255971" y="339502"/>
            <a:ext cx="8492493" cy="857250"/>
          </a:xfrm>
        </p:spPr>
        <p:txBody>
          <a:bodyPr/>
          <a:lstStyle/>
          <a:p>
            <a:r>
              <a:rPr lang="sv-SE" dirty="0"/>
              <a:t>KI in </a:t>
            </a:r>
            <a:r>
              <a:rPr lang="sv-SE" dirty="0" err="1"/>
              <a:t>numbers</a:t>
            </a:r>
            <a:endParaRPr lang="sv-SE" dirty="0"/>
          </a:p>
        </p:txBody>
      </p:sp>
      <p:sp>
        <p:nvSpPr>
          <p:cNvPr id="36" name="Platshållare för sidfot 5">
            <a:extLst>
              <a:ext uri="{FF2B5EF4-FFF2-40B4-BE49-F238E27FC236}">
                <a16:creationId xmlns:a16="http://schemas.microsoft.com/office/drawing/2014/main" id="{334AC483-96DA-E232-E451-1582CCDCA642}"/>
              </a:ext>
              <a:ext uri="{C183D7F6-B498-43B3-948B-1728B52AA6E4}">
                <adec:decorative xmlns:adec="http://schemas.microsoft.com/office/drawing/2017/decorative" val="1"/>
              </a:ext>
            </a:extLst>
          </p:cNvPr>
          <p:cNvSpPr>
            <a:spLocks noGrp="1"/>
          </p:cNvSpPr>
          <p:nvPr>
            <p:ph type="ftr" sz="quarter" idx="3"/>
          </p:nvPr>
        </p:nvSpPr>
        <p:spPr>
          <a:xfrm>
            <a:off x="255983" y="4790351"/>
            <a:ext cx="3235897"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45" name="Platshållare för datum 1">
            <a:extLst>
              <a:ext uri="{FF2B5EF4-FFF2-40B4-BE49-F238E27FC236}">
                <a16:creationId xmlns:a16="http://schemas.microsoft.com/office/drawing/2014/main" id="{ACA8479A-1AA3-4BC9-BEF8-260D849A823D}"/>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14 April 2026</a:t>
            </a:fld>
            <a:endParaRPr lang="sv-SE" dirty="0"/>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2</a:t>
            </a:fld>
            <a:endParaRPr lang="sv-SE"/>
          </a:p>
        </p:txBody>
      </p:sp>
      <p:sp>
        <p:nvSpPr>
          <p:cNvPr id="2" name="textruta 1">
            <a:extLst>
              <a:ext uri="{FF2B5EF4-FFF2-40B4-BE49-F238E27FC236}">
                <a16:creationId xmlns:a16="http://schemas.microsoft.com/office/drawing/2014/main" id="{724A04B6-7B8E-E6CB-9C22-C23924B9F501}"/>
              </a:ext>
            </a:extLst>
          </p:cNvPr>
          <p:cNvSpPr txBox="1"/>
          <p:nvPr/>
        </p:nvSpPr>
        <p:spPr>
          <a:xfrm>
            <a:off x="485535" y="1420033"/>
            <a:ext cx="2732510" cy="1200329"/>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Full-</a:t>
            </a:r>
            <a:r>
              <a:rPr lang="sv-SE" sz="1400" dirty="0" err="1">
                <a:solidFill>
                  <a:schemeClr val="accent1"/>
                </a:solidFill>
                <a:latin typeface="+mj-lt"/>
                <a:cs typeface="Arial" panose="020B0604020202020204" pitchFamily="34" charset="0"/>
              </a:rPr>
              <a:t>time</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equivalent</a:t>
            </a:r>
            <a:r>
              <a:rPr lang="sv-SE" sz="1400" dirty="0">
                <a:solidFill>
                  <a:schemeClr val="accent1"/>
                </a:solidFill>
                <a:latin typeface="+mj-lt"/>
                <a:cs typeface="Arial" panose="020B0604020202020204" pitchFamily="34" charset="0"/>
              </a:rPr>
              <a:t> students</a:t>
            </a:r>
            <a:endParaRPr lang="sv-SE" sz="1400" dirty="0">
              <a:solidFill>
                <a:schemeClr val="accent1"/>
              </a:solidFill>
              <a:latin typeface="+mj-lt"/>
            </a:endParaRPr>
          </a:p>
          <a:p>
            <a:r>
              <a:rPr lang="sv-SE" sz="4800" dirty="0">
                <a:solidFill>
                  <a:schemeClr val="accent1"/>
                </a:solidFill>
                <a:latin typeface="+mj-lt"/>
              </a:rPr>
              <a:t>6,743</a:t>
            </a:r>
            <a:r>
              <a:rPr lang="sv-SE" sz="4800" spc="-300" dirty="0">
                <a:solidFill>
                  <a:schemeClr val="accent1"/>
                </a:solidFill>
                <a:latin typeface="+mj-lt"/>
              </a:rPr>
              <a:t> </a:t>
            </a:r>
            <a:r>
              <a:rPr lang="sv-SE" sz="1400" dirty="0">
                <a:solidFill>
                  <a:schemeClr val="accent1"/>
                </a:solidFill>
                <a:latin typeface="+mj-lt"/>
              </a:rPr>
              <a:t>(6,483)</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3" name="textruta 2">
            <a:extLst>
              <a:ext uri="{FF2B5EF4-FFF2-40B4-BE49-F238E27FC236}">
                <a16:creationId xmlns:a16="http://schemas.microsoft.com/office/drawing/2014/main" id="{29971644-595D-46B6-C4D2-43E638C35BD4}"/>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73 %</a:t>
            </a:r>
          </a:p>
          <a:p>
            <a:r>
              <a:rPr lang="sv-SE" sz="1000" dirty="0" err="1">
                <a:latin typeface="+mj-lt"/>
              </a:rPr>
              <a:t>Women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6" name="textruta 5">
            <a:extLst>
              <a:ext uri="{FF2B5EF4-FFF2-40B4-BE49-F238E27FC236}">
                <a16:creationId xmlns:a16="http://schemas.microsoft.com/office/drawing/2014/main" id="{49F3DB9C-DEB3-1E51-D79E-537E10537478}"/>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27 %</a:t>
            </a:r>
          </a:p>
          <a:p>
            <a:pPr algn="r"/>
            <a:r>
              <a:rPr lang="sv-SE" sz="1000" dirty="0">
                <a:latin typeface="+mj-lt"/>
              </a:rPr>
              <a:t>Men</a:t>
            </a:r>
          </a:p>
          <a:p>
            <a:endParaRPr lang="sv-SE" sz="1000" b="1" dirty="0">
              <a:latin typeface="+mj-lt"/>
              <a:cs typeface="Arial" panose="020B0604020202020204" pitchFamily="34" charset="0"/>
            </a:endParaRPr>
          </a:p>
        </p:txBody>
      </p:sp>
      <p:sp>
        <p:nvSpPr>
          <p:cNvPr id="16" name="textruta 15">
            <a:extLst>
              <a:ext uri="{FF2B5EF4-FFF2-40B4-BE49-F238E27FC236}">
                <a16:creationId xmlns:a16="http://schemas.microsoft.com/office/drawing/2014/main" id="{18F4B649-B614-2C6B-6984-998F195BD57F}"/>
              </a:ext>
            </a:extLst>
          </p:cNvPr>
          <p:cNvSpPr txBox="1"/>
          <p:nvPr/>
        </p:nvSpPr>
        <p:spPr>
          <a:xfrm>
            <a:off x="5940152" y="1419622"/>
            <a:ext cx="2732510" cy="1200329"/>
          </a:xfrm>
          <a:prstGeom prst="rect">
            <a:avLst/>
          </a:prstGeom>
          <a:noFill/>
        </p:spPr>
        <p:txBody>
          <a:bodyPr wrap="square" rtlCol="0">
            <a:spAutoFit/>
          </a:bodyPr>
          <a:lstStyle/>
          <a:p>
            <a:pPr algn="r"/>
            <a:r>
              <a:rPr lang="sv-SE" sz="1400" dirty="0" err="1">
                <a:solidFill>
                  <a:schemeClr val="accent1"/>
                </a:solidFill>
                <a:latin typeface="+mj-lt"/>
                <a:cs typeface="Arial" panose="020B0604020202020204" pitchFamily="34" charset="0"/>
              </a:rPr>
              <a:t>Degrees</a:t>
            </a:r>
            <a:endParaRPr lang="sv-SE" sz="1400" dirty="0">
              <a:solidFill>
                <a:schemeClr val="accent1"/>
              </a:solidFill>
              <a:latin typeface="+mj-lt"/>
            </a:endParaRPr>
          </a:p>
          <a:p>
            <a:pPr algn="r"/>
            <a:r>
              <a:rPr lang="sv-SE" sz="4800" dirty="0">
                <a:solidFill>
                  <a:schemeClr val="accent1"/>
                </a:solidFill>
                <a:latin typeface="+mj-lt"/>
              </a:rPr>
              <a:t>2,587</a:t>
            </a:r>
            <a:r>
              <a:rPr lang="sv-SE" sz="4800" spc="-300" dirty="0">
                <a:solidFill>
                  <a:schemeClr val="accent1"/>
                </a:solidFill>
                <a:latin typeface="+mj-lt"/>
              </a:rPr>
              <a:t> </a:t>
            </a:r>
            <a:r>
              <a:rPr lang="sv-SE" sz="1400" dirty="0">
                <a:solidFill>
                  <a:schemeClr val="accent1"/>
                </a:solidFill>
                <a:latin typeface="+mj-lt"/>
              </a:rPr>
              <a:t>(2,860)</a:t>
            </a:r>
          </a:p>
          <a:p>
            <a:pPr algn="r"/>
            <a:endParaRPr lang="sv-SE" sz="1000" b="1" dirty="0">
              <a:solidFill>
                <a:schemeClr val="accent1"/>
              </a:solidFill>
              <a:latin typeface="+mj-lt"/>
              <a:cs typeface="Arial" panose="020B0604020202020204" pitchFamily="34" charset="0"/>
            </a:endParaRPr>
          </a:p>
        </p:txBody>
      </p:sp>
      <p:sp>
        <p:nvSpPr>
          <p:cNvPr id="23" name="Rektangel 22">
            <a:extLst>
              <a:ext uri="{FF2B5EF4-FFF2-40B4-BE49-F238E27FC236}">
                <a16:creationId xmlns:a16="http://schemas.microsoft.com/office/drawing/2014/main" id="{97EFE644-F8F2-2204-9663-C5AA11EEF4D9}"/>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24" name="textruta 23">
            <a:extLst>
              <a:ext uri="{FF2B5EF4-FFF2-40B4-BE49-F238E27FC236}">
                <a16:creationId xmlns:a16="http://schemas.microsoft.com/office/drawing/2014/main" id="{88E330F3-500E-34DF-883A-70FE2D0AB7B6}"/>
              </a:ext>
            </a:extLst>
          </p:cNvPr>
          <p:cNvSpPr txBox="1"/>
          <p:nvPr/>
        </p:nvSpPr>
        <p:spPr>
          <a:xfrm>
            <a:off x="475703" y="2583365"/>
            <a:ext cx="2732510" cy="1938992"/>
          </a:xfrm>
          <a:prstGeom prst="rect">
            <a:avLst/>
          </a:prstGeom>
          <a:noFill/>
        </p:spPr>
        <p:txBody>
          <a:bodyPr wrap="square" rtlCol="0">
            <a:spAutoFit/>
          </a:bodyPr>
          <a:lstStyle/>
          <a:p>
            <a:r>
              <a:rPr lang="sv-SE" sz="1400" dirty="0" err="1">
                <a:solidFill>
                  <a:schemeClr val="accent1"/>
                </a:solidFill>
                <a:latin typeface="+mj-lt"/>
                <a:cs typeface="Arial" panose="020B0604020202020204" pitchFamily="34" charset="0"/>
              </a:rPr>
              <a:t>Doctoral</a:t>
            </a:r>
            <a:r>
              <a:rPr lang="sv-SE" sz="1400" dirty="0">
                <a:solidFill>
                  <a:schemeClr val="accent1"/>
                </a:solidFill>
                <a:latin typeface="+mj-lt"/>
                <a:cs typeface="Arial" panose="020B0604020202020204" pitchFamily="34" charset="0"/>
              </a:rPr>
              <a:t> students</a:t>
            </a:r>
            <a:endParaRPr lang="sv-SE" sz="1400" dirty="0">
              <a:solidFill>
                <a:schemeClr val="accent1"/>
              </a:solidFill>
              <a:latin typeface="+mj-lt"/>
            </a:endParaRPr>
          </a:p>
          <a:p>
            <a:r>
              <a:rPr lang="sv-SE" sz="4800" dirty="0">
                <a:solidFill>
                  <a:schemeClr val="accent1"/>
                </a:solidFill>
                <a:latin typeface="+mj-lt"/>
              </a:rPr>
              <a:t>2,215</a:t>
            </a:r>
            <a:r>
              <a:rPr lang="sv-SE" sz="4800" spc="-300" dirty="0">
                <a:solidFill>
                  <a:schemeClr val="accent1"/>
                </a:solidFill>
                <a:latin typeface="+mj-lt"/>
              </a:rPr>
              <a:t> </a:t>
            </a:r>
            <a:r>
              <a:rPr lang="sv-SE" sz="1400" dirty="0">
                <a:solidFill>
                  <a:schemeClr val="accent1"/>
                </a:solidFill>
                <a:latin typeface="+mj-lt"/>
              </a:rPr>
              <a:t>(2,230)</a:t>
            </a:r>
          </a:p>
          <a:p>
            <a:r>
              <a:rPr lang="sv-SE" sz="4800" dirty="0">
                <a:solidFill>
                  <a:schemeClr val="accent1"/>
                </a:solidFill>
                <a:latin typeface="+mj-lt"/>
              </a:rPr>
              <a:t> </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25" name="textruta 24">
            <a:extLst>
              <a:ext uri="{FF2B5EF4-FFF2-40B4-BE49-F238E27FC236}">
                <a16:creationId xmlns:a16="http://schemas.microsoft.com/office/drawing/2014/main" id="{FCA2D84E-5A3C-F545-919F-D6711C15F87D}"/>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err="1">
                <a:latin typeface="+mj-lt"/>
              </a:rPr>
              <a:t>Women</a:t>
            </a:r>
            <a:endParaRPr lang="sv-SE" sz="1000" dirty="0">
              <a:latin typeface="+mj-lt"/>
            </a:endParaRPr>
          </a:p>
          <a:p>
            <a:endParaRPr lang="sv-SE" sz="1000" b="1" dirty="0">
              <a:latin typeface="+mj-lt"/>
              <a:cs typeface="Arial" panose="020B0604020202020204" pitchFamily="34" charset="0"/>
            </a:endParaRPr>
          </a:p>
        </p:txBody>
      </p:sp>
      <p:sp>
        <p:nvSpPr>
          <p:cNvPr id="30" name="textruta 29">
            <a:extLst>
              <a:ext uri="{FF2B5EF4-FFF2-40B4-BE49-F238E27FC236}">
                <a16:creationId xmlns:a16="http://schemas.microsoft.com/office/drawing/2014/main" id="{48259BB4-1E6C-C07E-FA0A-7DA373CFC515}"/>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Men</a:t>
            </a:r>
          </a:p>
          <a:p>
            <a:endParaRPr lang="sv-SE" sz="1000" b="1" dirty="0">
              <a:latin typeface="+mj-lt"/>
              <a:cs typeface="Arial" panose="020B0604020202020204" pitchFamily="34" charset="0"/>
            </a:endParaRPr>
          </a:p>
        </p:txBody>
      </p:sp>
      <p:sp>
        <p:nvSpPr>
          <p:cNvPr id="31" name="textruta 30">
            <a:extLst>
              <a:ext uri="{FF2B5EF4-FFF2-40B4-BE49-F238E27FC236}">
                <a16:creationId xmlns:a16="http://schemas.microsoft.com/office/drawing/2014/main" id="{1C141129-77F3-9144-A30D-51AFED12B2D7}"/>
              </a:ext>
            </a:extLst>
          </p:cNvPr>
          <p:cNvSpPr txBox="1"/>
          <p:nvPr/>
        </p:nvSpPr>
        <p:spPr>
          <a:xfrm>
            <a:off x="5940152" y="2575620"/>
            <a:ext cx="2732510" cy="1200329"/>
          </a:xfrm>
          <a:prstGeom prst="rect">
            <a:avLst/>
          </a:prstGeom>
          <a:noFill/>
        </p:spPr>
        <p:txBody>
          <a:bodyPr wrap="square" rtlCol="0">
            <a:spAutoFit/>
          </a:bodyPr>
          <a:lstStyle/>
          <a:p>
            <a:pPr algn="r"/>
            <a:r>
              <a:rPr lang="sv-SE" sz="1400" dirty="0" err="1">
                <a:solidFill>
                  <a:schemeClr val="accent1"/>
                </a:solidFill>
                <a:latin typeface="+mj-lt"/>
                <a:cs typeface="Arial" panose="020B0604020202020204" pitchFamily="34" charset="0"/>
              </a:rPr>
              <a:t>Doctoral</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Degrees</a:t>
            </a:r>
            <a:r>
              <a:rPr lang="sv-SE" sz="1400" dirty="0">
                <a:solidFill>
                  <a:schemeClr val="accent1"/>
                </a:solidFill>
                <a:latin typeface="+mj-lt"/>
                <a:cs typeface="Arial" panose="020B0604020202020204" pitchFamily="34" charset="0"/>
              </a:rPr>
              <a:t> (PhD)</a:t>
            </a:r>
            <a:endParaRPr lang="sv-SE" sz="1400" dirty="0">
              <a:solidFill>
                <a:schemeClr val="accent1"/>
              </a:solidFill>
              <a:latin typeface="+mj-lt"/>
            </a:endParaRPr>
          </a:p>
          <a:p>
            <a:pPr algn="r"/>
            <a:r>
              <a:rPr lang="sv-SE" sz="4800" dirty="0">
                <a:solidFill>
                  <a:schemeClr val="accent1"/>
                </a:solidFill>
                <a:latin typeface="+mj-lt"/>
              </a:rPr>
              <a:t>347</a:t>
            </a:r>
            <a:r>
              <a:rPr lang="sv-SE" sz="4800" spc="-300" dirty="0">
                <a:solidFill>
                  <a:schemeClr val="accent1"/>
                </a:solidFill>
                <a:latin typeface="+mj-lt"/>
              </a:rPr>
              <a:t> </a:t>
            </a:r>
            <a:r>
              <a:rPr lang="sv-SE" sz="1400" dirty="0">
                <a:solidFill>
                  <a:schemeClr val="accent1"/>
                </a:solidFill>
                <a:latin typeface="+mj-lt"/>
              </a:rPr>
              <a:t>(341)</a:t>
            </a:r>
          </a:p>
          <a:p>
            <a:pPr algn="r"/>
            <a:endParaRPr lang="sv-SE" sz="1000" b="1" dirty="0">
              <a:solidFill>
                <a:srgbClr val="D40963"/>
              </a:solidFill>
              <a:latin typeface="Arial" panose="020B0604020202020204" pitchFamily="34" charset="0"/>
              <a:cs typeface="Arial" panose="020B0604020202020204" pitchFamily="34" charset="0"/>
            </a:endParaRPr>
          </a:p>
        </p:txBody>
      </p:sp>
      <p:grpSp>
        <p:nvGrpSpPr>
          <p:cNvPr id="32" name="Grupp 31">
            <a:extLst>
              <a:ext uri="{FF2B5EF4-FFF2-40B4-BE49-F238E27FC236}">
                <a16:creationId xmlns:a16="http://schemas.microsoft.com/office/drawing/2014/main" id="{3E662A5A-0775-D351-D753-15E6A259493F}"/>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33" name="Ellips 32">
              <a:extLst>
                <a:ext uri="{FF2B5EF4-FFF2-40B4-BE49-F238E27FC236}">
                  <a16:creationId xmlns:a16="http://schemas.microsoft.com/office/drawing/2014/main" id="{0A4C26F5-B5A8-A62F-6BBC-14031926FC89}"/>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err="1">
                <a:ln>
                  <a:noFill/>
                </a:ln>
                <a:solidFill>
                  <a:schemeClr val="bg1"/>
                </a:solidFill>
                <a:effectLst/>
                <a:latin typeface="+mn-lt"/>
              </a:endParaRPr>
            </a:p>
          </p:txBody>
        </p:sp>
        <p:grpSp>
          <p:nvGrpSpPr>
            <p:cNvPr id="34" name="Grupp 33">
              <a:extLst>
                <a:ext uri="{FF2B5EF4-FFF2-40B4-BE49-F238E27FC236}">
                  <a16:creationId xmlns:a16="http://schemas.microsoft.com/office/drawing/2014/main" id="{2D2A0DBE-1D43-1658-602A-19BBD1079855}"/>
                </a:ext>
              </a:extLst>
            </p:cNvPr>
            <p:cNvGrpSpPr/>
            <p:nvPr/>
          </p:nvGrpSpPr>
          <p:grpSpPr>
            <a:xfrm>
              <a:off x="5984911" y="763748"/>
              <a:ext cx="502365" cy="561330"/>
              <a:chOff x="5633601" y="822761"/>
              <a:chExt cx="957614" cy="1070014"/>
            </a:xfrm>
          </p:grpSpPr>
          <p:pic>
            <p:nvPicPr>
              <p:cNvPr id="35" name="Bild 34" descr="Kvinna med hel fyllning">
                <a:extLst>
                  <a:ext uri="{FF2B5EF4-FFF2-40B4-BE49-F238E27FC236}">
                    <a16:creationId xmlns:a16="http://schemas.microsoft.com/office/drawing/2014/main" id="{89F3C087-9D3A-32D9-5529-93E57D63993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37" name="Bild 36" descr="Man med hel fyllning">
                <a:extLst>
                  <a:ext uri="{FF2B5EF4-FFF2-40B4-BE49-F238E27FC236}">
                    <a16:creationId xmlns:a16="http://schemas.microsoft.com/office/drawing/2014/main" id="{C8D16891-C39C-698B-2A33-ED9A76BF858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38" name="Grupp 37">
            <a:extLst>
              <a:ext uri="{FF2B5EF4-FFF2-40B4-BE49-F238E27FC236}">
                <a16:creationId xmlns:a16="http://schemas.microsoft.com/office/drawing/2014/main" id="{1BEE878C-9099-957C-3B5C-0C82F16A0764}"/>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39" name="Ellips 38">
              <a:extLst>
                <a:ext uri="{FF2B5EF4-FFF2-40B4-BE49-F238E27FC236}">
                  <a16:creationId xmlns:a16="http://schemas.microsoft.com/office/drawing/2014/main" id="{4744F437-D589-74E3-F4AF-202DAFB8226D}"/>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err="1">
                <a:ln>
                  <a:noFill/>
                </a:ln>
                <a:solidFill>
                  <a:schemeClr val="bg1"/>
                </a:solidFill>
                <a:effectLst/>
                <a:latin typeface="+mn-lt"/>
              </a:endParaRPr>
            </a:p>
          </p:txBody>
        </p:sp>
        <p:grpSp>
          <p:nvGrpSpPr>
            <p:cNvPr id="40" name="Grupp 39">
              <a:extLst>
                <a:ext uri="{FF2B5EF4-FFF2-40B4-BE49-F238E27FC236}">
                  <a16:creationId xmlns:a16="http://schemas.microsoft.com/office/drawing/2014/main" id="{DD9C4260-A5F0-10DE-388A-1E75147A6A3B}"/>
                </a:ext>
              </a:extLst>
            </p:cNvPr>
            <p:cNvGrpSpPr/>
            <p:nvPr/>
          </p:nvGrpSpPr>
          <p:grpSpPr>
            <a:xfrm>
              <a:off x="5984911" y="763748"/>
              <a:ext cx="502365" cy="561330"/>
              <a:chOff x="5633601" y="822761"/>
              <a:chExt cx="957614" cy="1070014"/>
            </a:xfrm>
          </p:grpSpPr>
          <p:pic>
            <p:nvPicPr>
              <p:cNvPr id="41" name="Bild 40" descr="Kvinna med hel fyllning">
                <a:extLst>
                  <a:ext uri="{FF2B5EF4-FFF2-40B4-BE49-F238E27FC236}">
                    <a16:creationId xmlns:a16="http://schemas.microsoft.com/office/drawing/2014/main" id="{48F1A4FC-5AEB-BFCF-2F33-698421CD13A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42" name="Bild 41" descr="Man med hel fyllning">
                <a:extLst>
                  <a:ext uri="{FF2B5EF4-FFF2-40B4-BE49-F238E27FC236}">
                    <a16:creationId xmlns:a16="http://schemas.microsoft.com/office/drawing/2014/main" id="{09F4404A-B655-82E4-10B9-0D2901A83E0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Tree>
    <p:extLst>
      <p:ext uri="{BB962C8B-B14F-4D97-AF65-F5344CB8AC3E}">
        <p14:creationId xmlns:p14="http://schemas.microsoft.com/office/powerpoint/2010/main" val="256798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CB4B095-0367-5B5E-0CA3-FE7BC7F4929F}"/>
              </a:ext>
            </a:extLst>
          </p:cNvPr>
          <p:cNvSpPr>
            <a:spLocks noGrp="1"/>
          </p:cNvSpPr>
          <p:nvPr>
            <p:ph type="title"/>
          </p:nvPr>
        </p:nvSpPr>
        <p:spPr/>
        <p:txBody>
          <a:bodyPr/>
          <a:lstStyle/>
          <a:p>
            <a:r>
              <a:rPr lang="sv-SE" dirty="0"/>
              <a:t>KI in </a:t>
            </a:r>
            <a:r>
              <a:rPr lang="sv-SE" dirty="0" err="1"/>
              <a:t>numbers</a:t>
            </a:r>
            <a:r>
              <a:rPr lang="sv-SE" dirty="0"/>
              <a:t> </a:t>
            </a:r>
            <a:r>
              <a:rPr lang="sv-SE" dirty="0" err="1"/>
              <a:t>cont</a:t>
            </a:r>
            <a:r>
              <a:rPr lang="sv-SE" dirty="0"/>
              <a:t>.</a:t>
            </a:r>
          </a:p>
        </p:txBody>
      </p:sp>
      <p:sp>
        <p:nvSpPr>
          <p:cNvPr id="8" name="textruta 7">
            <a:extLst>
              <a:ext uri="{FF2B5EF4-FFF2-40B4-BE49-F238E27FC236}">
                <a16:creationId xmlns:a16="http://schemas.microsoft.com/office/drawing/2014/main" id="{DA21127E-C6A8-2F9D-C502-D33ABC137401}"/>
              </a:ext>
            </a:extLst>
          </p:cNvPr>
          <p:cNvSpPr txBox="1"/>
          <p:nvPr/>
        </p:nvSpPr>
        <p:spPr>
          <a:xfrm>
            <a:off x="485535" y="1420033"/>
            <a:ext cx="2732510" cy="1046440"/>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Professors</a:t>
            </a:r>
            <a:endParaRPr lang="sv-SE" sz="1400" dirty="0">
              <a:solidFill>
                <a:schemeClr val="accent1"/>
              </a:solidFill>
              <a:latin typeface="+mj-lt"/>
            </a:endParaRPr>
          </a:p>
          <a:p>
            <a:r>
              <a:rPr lang="sv-SE" sz="4800" dirty="0">
                <a:solidFill>
                  <a:schemeClr val="accent1"/>
                </a:solidFill>
                <a:latin typeface="+mj-lt"/>
              </a:rPr>
              <a:t>329</a:t>
            </a:r>
            <a:r>
              <a:rPr lang="sv-SE" sz="4800" spc="-300" dirty="0">
                <a:solidFill>
                  <a:schemeClr val="accent1"/>
                </a:solidFill>
                <a:latin typeface="+mj-lt"/>
              </a:rPr>
              <a:t> </a:t>
            </a:r>
            <a:r>
              <a:rPr lang="sv-SE" sz="1400" dirty="0">
                <a:solidFill>
                  <a:schemeClr val="accent1"/>
                </a:solidFill>
                <a:latin typeface="+mj-lt"/>
              </a:rPr>
              <a:t>(328) </a:t>
            </a:r>
            <a:endParaRPr lang="sv-SE" sz="4800" dirty="0">
              <a:solidFill>
                <a:schemeClr val="accent1"/>
              </a:solidFill>
              <a:latin typeface="+mj-lt"/>
            </a:endParaRPr>
          </a:p>
        </p:txBody>
      </p:sp>
      <p:sp>
        <p:nvSpPr>
          <p:cNvPr id="9" name="textruta 8">
            <a:extLst>
              <a:ext uri="{FF2B5EF4-FFF2-40B4-BE49-F238E27FC236}">
                <a16:creationId xmlns:a16="http://schemas.microsoft.com/office/drawing/2014/main" id="{3C7AEB1E-2AC0-168A-EBC9-4045CA0D71A0}"/>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35 %</a:t>
            </a:r>
          </a:p>
          <a:p>
            <a:r>
              <a:rPr lang="sv-SE" sz="1000" dirty="0" err="1">
                <a:latin typeface="+mj-lt"/>
              </a:rPr>
              <a:t>Women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10" name="textruta 9">
            <a:extLst>
              <a:ext uri="{FF2B5EF4-FFF2-40B4-BE49-F238E27FC236}">
                <a16:creationId xmlns:a16="http://schemas.microsoft.com/office/drawing/2014/main" id="{AF207AC5-BD8B-D42C-83A9-AB907A5EDD9E}"/>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65 %</a:t>
            </a:r>
          </a:p>
          <a:p>
            <a:pPr algn="r"/>
            <a:r>
              <a:rPr lang="sv-SE" sz="1000" dirty="0">
                <a:latin typeface="+mj-lt"/>
              </a:rPr>
              <a:t>Men</a:t>
            </a:r>
          </a:p>
          <a:p>
            <a:endParaRPr lang="sv-SE" sz="1000" b="1" dirty="0">
              <a:latin typeface="+mj-lt"/>
              <a:cs typeface="Arial" panose="020B0604020202020204" pitchFamily="34" charset="0"/>
            </a:endParaRPr>
          </a:p>
        </p:txBody>
      </p:sp>
      <p:grpSp>
        <p:nvGrpSpPr>
          <p:cNvPr id="16" name="Grupp 15" descr="External research grants 4,8 SEK billion">
            <a:extLst>
              <a:ext uri="{FF2B5EF4-FFF2-40B4-BE49-F238E27FC236}">
                <a16:creationId xmlns:a16="http://schemas.microsoft.com/office/drawing/2014/main" id="{7F0ECDEF-7AE2-6AE2-3841-13D3D0BE1636}"/>
              </a:ext>
            </a:extLst>
          </p:cNvPr>
          <p:cNvGrpSpPr/>
          <p:nvPr/>
        </p:nvGrpSpPr>
        <p:grpSpPr>
          <a:xfrm>
            <a:off x="5868145" y="1419622"/>
            <a:ext cx="3744415" cy="1046440"/>
            <a:chOff x="5571974" y="3690198"/>
            <a:chExt cx="3916418" cy="1046440"/>
          </a:xfrm>
        </p:grpSpPr>
        <p:sp>
          <p:nvSpPr>
            <p:cNvPr id="17" name="textruta 16">
              <a:extLst>
                <a:ext uri="{FF2B5EF4-FFF2-40B4-BE49-F238E27FC236}">
                  <a16:creationId xmlns:a16="http://schemas.microsoft.com/office/drawing/2014/main" id="{C4324F5C-BA54-07DC-A260-3DE46F6341DF}"/>
                </a:ext>
                <a:ext uri="{C183D7F6-B498-43B3-948B-1728B52AA6E4}">
                  <adec:decorative xmlns:adec="http://schemas.microsoft.com/office/drawing/2017/decorative" val="0"/>
                </a:ext>
              </a:extLst>
            </p:cNvPr>
            <p:cNvSpPr txBox="1"/>
            <p:nvPr/>
          </p:nvSpPr>
          <p:spPr>
            <a:xfrm>
              <a:off x="5571974" y="3690198"/>
              <a:ext cx="2924383" cy="1046440"/>
            </a:xfrm>
            <a:prstGeom prst="rect">
              <a:avLst/>
            </a:prstGeom>
            <a:noFill/>
          </p:spPr>
          <p:txBody>
            <a:bodyPr wrap="square" rIns="72000" rtlCol="0">
              <a:spAutoFit/>
            </a:bodyPr>
            <a:lstStyle/>
            <a:p>
              <a:pPr algn="r"/>
              <a:r>
                <a:rPr lang="sv-SE" sz="1400" dirty="0">
                  <a:solidFill>
                    <a:schemeClr val="accent1"/>
                  </a:solidFill>
                  <a:latin typeface="+mj-lt"/>
                  <a:cs typeface="Arial" panose="020B0604020202020204" pitchFamily="34" charset="0"/>
                </a:rPr>
                <a:t>Research </a:t>
              </a:r>
              <a:r>
                <a:rPr lang="sv-SE" sz="1400" dirty="0" err="1">
                  <a:solidFill>
                    <a:schemeClr val="accent1"/>
                  </a:solidFill>
                  <a:latin typeface="+mj-lt"/>
                  <a:cs typeface="Arial" panose="020B0604020202020204" pitchFamily="34" charset="0"/>
                </a:rPr>
                <a:t>income</a:t>
              </a:r>
              <a:endParaRPr lang="sv-SE" sz="1400" dirty="0">
                <a:solidFill>
                  <a:schemeClr val="accent1"/>
                </a:solidFill>
                <a:latin typeface="+mj-lt"/>
              </a:endParaRPr>
            </a:p>
            <a:p>
              <a:pPr>
                <a:tabLst>
                  <a:tab pos="1520825" algn="l"/>
                </a:tabLst>
              </a:pPr>
              <a:r>
                <a:rPr lang="sv-SE" sz="4800" dirty="0">
                  <a:solidFill>
                    <a:srgbClr val="D40963"/>
                  </a:solidFill>
                  <a:latin typeface="Arial Black" panose="020B0A04020102020204" pitchFamily="34" charset="0"/>
                </a:rPr>
                <a:t>     	</a:t>
              </a:r>
              <a:r>
                <a:rPr lang="sv-SE" sz="4800" dirty="0">
                  <a:solidFill>
                    <a:schemeClr val="accent1"/>
                  </a:solidFill>
                  <a:latin typeface="+mj-lt"/>
                </a:rPr>
                <a:t>7</a:t>
              </a:r>
              <a:endParaRPr lang="sv-SE" sz="1000" b="1" dirty="0">
                <a:solidFill>
                  <a:srgbClr val="D40963"/>
                </a:solidFill>
                <a:latin typeface="Arial" panose="020B0604020202020204" pitchFamily="34" charset="0"/>
                <a:cs typeface="Arial" panose="020B0604020202020204" pitchFamily="34" charset="0"/>
              </a:endParaRPr>
            </a:p>
          </p:txBody>
        </p:sp>
        <p:sp>
          <p:nvSpPr>
            <p:cNvPr id="18" name="Rektangel 17">
              <a:extLst>
                <a:ext uri="{FF2B5EF4-FFF2-40B4-BE49-F238E27FC236}">
                  <a16:creationId xmlns:a16="http://schemas.microsoft.com/office/drawing/2014/main" id="{50786415-E479-85D7-6F2E-13DEBBE368B9}"/>
                </a:ext>
                <a:ext uri="{C183D7F6-B498-43B3-948B-1728B52AA6E4}">
                  <adec:decorative xmlns:adec="http://schemas.microsoft.com/office/drawing/2017/decorative" val="1"/>
                </a:ext>
              </a:extLst>
            </p:cNvPr>
            <p:cNvSpPr/>
            <p:nvPr/>
          </p:nvSpPr>
          <p:spPr>
            <a:xfrm>
              <a:off x="7679974" y="3978230"/>
              <a:ext cx="1808418" cy="646331"/>
            </a:xfrm>
            <a:prstGeom prst="rect">
              <a:avLst/>
            </a:prstGeom>
          </p:spPr>
          <p:txBody>
            <a:bodyPr wrap="square">
              <a:spAutoFit/>
            </a:bodyPr>
            <a:lstStyle/>
            <a:p>
              <a:r>
                <a:rPr lang="sv-SE" sz="1800" dirty="0">
                  <a:solidFill>
                    <a:schemeClr val="accent1"/>
                  </a:solidFill>
                  <a:latin typeface="+mj-lt"/>
                </a:rPr>
                <a:t>SEK </a:t>
              </a:r>
              <a:br>
                <a:rPr lang="sv-SE" sz="1800" dirty="0">
                  <a:solidFill>
                    <a:schemeClr val="accent1"/>
                  </a:solidFill>
                  <a:latin typeface="+mj-lt"/>
                </a:rPr>
              </a:br>
              <a:r>
                <a:rPr lang="sv-SE" sz="1800" dirty="0">
                  <a:solidFill>
                    <a:schemeClr val="accent1"/>
                  </a:solidFill>
                  <a:latin typeface="+mj-lt"/>
                </a:rPr>
                <a:t>billion</a:t>
              </a:r>
              <a:endParaRPr lang="sv-SE" sz="2200" dirty="0">
                <a:solidFill>
                  <a:schemeClr val="accent1"/>
                </a:solidFill>
                <a:latin typeface="+mj-lt"/>
              </a:endParaRPr>
            </a:p>
          </p:txBody>
        </p:sp>
      </p:grpSp>
      <p:sp>
        <p:nvSpPr>
          <p:cNvPr id="11" name="Rektangel 10">
            <a:extLst>
              <a:ext uri="{FF2B5EF4-FFF2-40B4-BE49-F238E27FC236}">
                <a16:creationId xmlns:a16="http://schemas.microsoft.com/office/drawing/2014/main" id="{704124E9-14AB-773B-8155-4A15A7F3EABA}"/>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12" name="textruta 11">
            <a:extLst>
              <a:ext uri="{FF2B5EF4-FFF2-40B4-BE49-F238E27FC236}">
                <a16:creationId xmlns:a16="http://schemas.microsoft.com/office/drawing/2014/main" id="{E063D2C2-248F-EBF0-E8F7-F943A2F8C2C5}"/>
              </a:ext>
            </a:extLst>
          </p:cNvPr>
          <p:cNvSpPr txBox="1"/>
          <p:nvPr/>
        </p:nvSpPr>
        <p:spPr>
          <a:xfrm>
            <a:off x="475703" y="2583365"/>
            <a:ext cx="2732510" cy="1200329"/>
          </a:xfrm>
          <a:prstGeom prst="rect">
            <a:avLst/>
          </a:prstGeom>
          <a:noFill/>
        </p:spPr>
        <p:txBody>
          <a:bodyPr wrap="square" rtlCol="0">
            <a:spAutoFit/>
          </a:bodyPr>
          <a:lstStyle/>
          <a:p>
            <a:r>
              <a:rPr lang="sv-SE" sz="1400" dirty="0" err="1">
                <a:solidFill>
                  <a:schemeClr val="accent1"/>
                </a:solidFill>
                <a:latin typeface="+mj-lt"/>
                <a:cs typeface="Arial" panose="020B0604020202020204" pitchFamily="34" charset="0"/>
              </a:rPr>
              <a:t>Employees</a:t>
            </a:r>
            <a:endParaRPr lang="sv-SE" sz="1400" dirty="0">
              <a:solidFill>
                <a:schemeClr val="accent1"/>
              </a:solidFill>
              <a:latin typeface="+mj-lt"/>
            </a:endParaRPr>
          </a:p>
          <a:p>
            <a:r>
              <a:rPr lang="sv-SE" sz="4800" dirty="0">
                <a:solidFill>
                  <a:schemeClr val="accent1"/>
                </a:solidFill>
                <a:latin typeface="+mj-lt"/>
              </a:rPr>
              <a:t>5,675 </a:t>
            </a:r>
            <a:r>
              <a:rPr lang="sv-SE" sz="1400" dirty="0">
                <a:solidFill>
                  <a:schemeClr val="accent1"/>
                </a:solidFill>
                <a:latin typeface="+mj-lt"/>
              </a:rPr>
              <a:t>(5,643)</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13" name="textruta 12">
            <a:extLst>
              <a:ext uri="{FF2B5EF4-FFF2-40B4-BE49-F238E27FC236}">
                <a16:creationId xmlns:a16="http://schemas.microsoft.com/office/drawing/2014/main" id="{73A5356D-8551-B002-A867-2DDAB1781E17}"/>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err="1">
                <a:latin typeface="+mj-lt"/>
              </a:rPr>
              <a:t>Women</a:t>
            </a:r>
            <a:endParaRPr lang="sv-SE" sz="1000" dirty="0">
              <a:latin typeface="+mj-lt"/>
            </a:endParaRPr>
          </a:p>
          <a:p>
            <a:endParaRPr lang="sv-SE" sz="1000" b="1" dirty="0">
              <a:latin typeface="+mj-lt"/>
              <a:cs typeface="Arial" panose="020B0604020202020204" pitchFamily="34" charset="0"/>
            </a:endParaRPr>
          </a:p>
        </p:txBody>
      </p:sp>
      <p:sp>
        <p:nvSpPr>
          <p:cNvPr id="14" name="textruta 13">
            <a:extLst>
              <a:ext uri="{FF2B5EF4-FFF2-40B4-BE49-F238E27FC236}">
                <a16:creationId xmlns:a16="http://schemas.microsoft.com/office/drawing/2014/main" id="{F1C7B707-2C6A-C4CA-F751-CBF8DBA371DD}"/>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Men</a:t>
            </a:r>
          </a:p>
          <a:p>
            <a:endParaRPr lang="sv-SE" sz="1000" b="1" dirty="0">
              <a:latin typeface="+mj-lt"/>
              <a:cs typeface="Arial" panose="020B0604020202020204" pitchFamily="34" charset="0"/>
            </a:endParaRPr>
          </a:p>
        </p:txBody>
      </p:sp>
      <p:sp>
        <p:nvSpPr>
          <p:cNvPr id="15" name="textruta 14">
            <a:extLst>
              <a:ext uri="{FF2B5EF4-FFF2-40B4-BE49-F238E27FC236}">
                <a16:creationId xmlns:a16="http://schemas.microsoft.com/office/drawing/2014/main" id="{286954C5-1204-56D3-5641-4DB9F0C2DCF7}"/>
              </a:ext>
            </a:extLst>
          </p:cNvPr>
          <p:cNvSpPr txBox="1"/>
          <p:nvPr/>
        </p:nvSpPr>
        <p:spPr>
          <a:xfrm>
            <a:off x="5523961" y="2639297"/>
            <a:ext cx="3148701" cy="995081"/>
          </a:xfrm>
          <a:prstGeom prst="rect">
            <a:avLst/>
          </a:prstGeom>
          <a:noFill/>
        </p:spPr>
        <p:txBody>
          <a:bodyPr wrap="square" rtlCol="0">
            <a:spAutoFit/>
          </a:bodyPr>
          <a:lstStyle/>
          <a:p>
            <a:pPr algn="r">
              <a:lnSpc>
                <a:spcPts val="3500"/>
              </a:lnSpc>
            </a:pPr>
            <a:r>
              <a:rPr lang="sv-SE" sz="4800" dirty="0">
                <a:solidFill>
                  <a:schemeClr val="accent1"/>
                </a:solidFill>
                <a:latin typeface="+mj-lt"/>
                <a:cs typeface="Arial" panose="020B0604020202020204" pitchFamily="34" charset="0"/>
              </a:rPr>
              <a:t>802 </a:t>
            </a:r>
            <a:r>
              <a:rPr lang="sv-SE" sz="1400" dirty="0">
                <a:solidFill>
                  <a:schemeClr val="accent1"/>
                </a:solidFill>
                <a:latin typeface="+mj-lt"/>
                <a:cs typeface="Arial" panose="020B0604020202020204" pitchFamily="34" charset="0"/>
              </a:rPr>
              <a:t>(803) </a:t>
            </a:r>
            <a:r>
              <a:rPr lang="sv-SE" sz="1400" dirty="0" err="1">
                <a:solidFill>
                  <a:schemeClr val="accent1"/>
                </a:solidFill>
                <a:latin typeface="+mj-lt"/>
                <a:cs typeface="Arial" panose="020B0604020202020204" pitchFamily="34" charset="0"/>
              </a:rPr>
              <a:t>teachers</a:t>
            </a:r>
            <a:endParaRPr lang="sv-SE" sz="1400" dirty="0">
              <a:solidFill>
                <a:schemeClr val="accent1"/>
              </a:solidFill>
              <a:latin typeface="+mj-lt"/>
              <a:cs typeface="Arial" panose="020B0604020202020204" pitchFamily="34" charset="0"/>
            </a:endParaRPr>
          </a:p>
          <a:p>
            <a:pPr algn="r">
              <a:lnSpc>
                <a:spcPts val="3500"/>
              </a:lnSpc>
            </a:pPr>
            <a:r>
              <a:rPr lang="sv-SE" sz="1400" dirty="0" err="1">
                <a:solidFill>
                  <a:schemeClr val="accent1"/>
                </a:solidFill>
                <a:latin typeface="+mj-lt"/>
                <a:cs typeface="Arial" panose="020B0604020202020204" pitchFamily="34" charset="0"/>
              </a:rPr>
              <a:t>of</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which</a:t>
            </a:r>
            <a:r>
              <a:rPr lang="sv-SE" sz="1400" dirty="0">
                <a:solidFill>
                  <a:schemeClr val="accent1"/>
                </a:solidFill>
                <a:latin typeface="+mj-lt"/>
                <a:cs typeface="Arial" panose="020B0604020202020204" pitchFamily="34" charset="0"/>
              </a:rPr>
              <a:t> </a:t>
            </a:r>
            <a:r>
              <a:rPr lang="sv-SE" sz="3200" dirty="0">
                <a:solidFill>
                  <a:schemeClr val="accent1"/>
                </a:solidFill>
                <a:latin typeface="+mj-lt"/>
                <a:cs typeface="Arial" panose="020B0604020202020204" pitchFamily="34" charset="0"/>
              </a:rPr>
              <a:t>93</a:t>
            </a:r>
            <a:r>
              <a:rPr lang="sv-SE" sz="3200" spc="-300" dirty="0">
                <a:solidFill>
                  <a:schemeClr val="accent1"/>
                </a:solidFill>
                <a:latin typeface="+mj-lt"/>
                <a:cs typeface="Arial" panose="020B0604020202020204" pitchFamily="34" charset="0"/>
              </a:rPr>
              <a:t> </a:t>
            </a:r>
            <a:r>
              <a:rPr lang="sv-SE" sz="3200" dirty="0">
                <a:solidFill>
                  <a:schemeClr val="accent1"/>
                </a:solidFill>
                <a:latin typeface="+mj-lt"/>
                <a:cs typeface="Arial" panose="020B0604020202020204" pitchFamily="34" charset="0"/>
              </a:rPr>
              <a:t>% </a:t>
            </a:r>
            <a:r>
              <a:rPr lang="sv-SE" sz="1400" dirty="0">
                <a:solidFill>
                  <a:schemeClr val="accent1"/>
                </a:solidFill>
                <a:latin typeface="+mj-lt"/>
                <a:cs typeface="Arial" panose="020B0604020202020204" pitchFamily="34" charset="0"/>
              </a:rPr>
              <a:t>has a PhD</a:t>
            </a:r>
            <a:endParaRPr lang="sv-SE" sz="1400" dirty="0">
              <a:solidFill>
                <a:schemeClr val="accent1"/>
              </a:solidFill>
              <a:latin typeface="+mj-lt"/>
            </a:endParaRPr>
          </a:p>
        </p:txBody>
      </p:sp>
      <p:sp>
        <p:nvSpPr>
          <p:cNvPr id="20" name="Platshållare för sidfot 5">
            <a:extLst>
              <a:ext uri="{FF2B5EF4-FFF2-40B4-BE49-F238E27FC236}">
                <a16:creationId xmlns:a16="http://schemas.microsoft.com/office/drawing/2014/main" id="{76A14613-8CCF-92E0-F4C6-6FC1B2721182}"/>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30" name="Platshållare för datum 1">
            <a:extLst>
              <a:ext uri="{FF2B5EF4-FFF2-40B4-BE49-F238E27FC236}">
                <a16:creationId xmlns:a16="http://schemas.microsoft.com/office/drawing/2014/main" id="{E84EAD8F-DA21-4DCE-BE94-6E31F1A2B6D3}"/>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14 April 2026</a:t>
            </a:fld>
            <a:endParaRPr lang="sv-SE" dirty="0"/>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3</a:t>
            </a:fld>
            <a:endParaRPr lang="sv-SE"/>
          </a:p>
        </p:txBody>
      </p:sp>
      <p:grpSp>
        <p:nvGrpSpPr>
          <p:cNvPr id="23" name="Grupp 22">
            <a:extLst>
              <a:ext uri="{FF2B5EF4-FFF2-40B4-BE49-F238E27FC236}">
                <a16:creationId xmlns:a16="http://schemas.microsoft.com/office/drawing/2014/main" id="{6E1CC8A1-0BB2-AB4F-D300-1E9C88B26046}"/>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24" name="Ellips 23">
              <a:extLst>
                <a:ext uri="{FF2B5EF4-FFF2-40B4-BE49-F238E27FC236}">
                  <a16:creationId xmlns:a16="http://schemas.microsoft.com/office/drawing/2014/main" id="{3D7BCD54-07A8-D59C-C1F1-698F05E5D8C6}"/>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25" name="Grupp 24">
              <a:extLst>
                <a:ext uri="{FF2B5EF4-FFF2-40B4-BE49-F238E27FC236}">
                  <a16:creationId xmlns:a16="http://schemas.microsoft.com/office/drawing/2014/main" id="{0541598E-5BEF-440D-FB3E-EB597477FC3F}"/>
                </a:ext>
              </a:extLst>
            </p:cNvPr>
            <p:cNvGrpSpPr/>
            <p:nvPr/>
          </p:nvGrpSpPr>
          <p:grpSpPr>
            <a:xfrm>
              <a:off x="5984911" y="763748"/>
              <a:ext cx="502365" cy="561330"/>
              <a:chOff x="5633601" y="822761"/>
              <a:chExt cx="957614" cy="1070014"/>
            </a:xfrm>
          </p:grpSpPr>
          <p:pic>
            <p:nvPicPr>
              <p:cNvPr id="26" name="Bild 25" descr="Kvinna med hel fyllning">
                <a:extLst>
                  <a:ext uri="{FF2B5EF4-FFF2-40B4-BE49-F238E27FC236}">
                    <a16:creationId xmlns:a16="http://schemas.microsoft.com/office/drawing/2014/main" id="{1B2ECC83-C893-C737-50B7-7405BCC6E55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27" name="Bild 26" descr="Man med hel fyllning">
                <a:extLst>
                  <a:ext uri="{FF2B5EF4-FFF2-40B4-BE49-F238E27FC236}">
                    <a16:creationId xmlns:a16="http://schemas.microsoft.com/office/drawing/2014/main" id="{9FC16973-B0AA-2EAB-D32C-FD970403F49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35" name="Grupp 34">
            <a:extLst>
              <a:ext uri="{FF2B5EF4-FFF2-40B4-BE49-F238E27FC236}">
                <a16:creationId xmlns:a16="http://schemas.microsoft.com/office/drawing/2014/main" id="{DB454090-535D-2597-72C4-03DA45A94857}"/>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39" name="Ellips 38">
              <a:extLst>
                <a:ext uri="{FF2B5EF4-FFF2-40B4-BE49-F238E27FC236}">
                  <a16:creationId xmlns:a16="http://schemas.microsoft.com/office/drawing/2014/main" id="{1B069607-61F6-178F-04E6-5ECF60A48AFE}"/>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43" name="Grupp 42">
              <a:extLst>
                <a:ext uri="{FF2B5EF4-FFF2-40B4-BE49-F238E27FC236}">
                  <a16:creationId xmlns:a16="http://schemas.microsoft.com/office/drawing/2014/main" id="{0E46C5CE-A7C2-6B62-38D8-D9646A6DE7EE}"/>
                </a:ext>
              </a:extLst>
            </p:cNvPr>
            <p:cNvGrpSpPr/>
            <p:nvPr/>
          </p:nvGrpSpPr>
          <p:grpSpPr>
            <a:xfrm>
              <a:off x="5984911" y="763748"/>
              <a:ext cx="502365" cy="561330"/>
              <a:chOff x="5633601" y="822761"/>
              <a:chExt cx="957614" cy="1070014"/>
            </a:xfrm>
          </p:grpSpPr>
          <p:pic>
            <p:nvPicPr>
              <p:cNvPr id="44" name="Bild 43" descr="Kvinna med hel fyllning">
                <a:extLst>
                  <a:ext uri="{FF2B5EF4-FFF2-40B4-BE49-F238E27FC236}">
                    <a16:creationId xmlns:a16="http://schemas.microsoft.com/office/drawing/2014/main" id="{EC50ADA2-5CEF-76F0-A4BF-A0FB40956E4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45" name="Bild 44" descr="Man med hel fyllning">
                <a:extLst>
                  <a:ext uri="{FF2B5EF4-FFF2-40B4-BE49-F238E27FC236}">
                    <a16:creationId xmlns:a16="http://schemas.microsoft.com/office/drawing/2014/main" id="{3175F1D3-54F6-DA6E-178B-09C28C1E945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Tree>
    <p:extLst>
      <p:ext uri="{BB962C8B-B14F-4D97-AF65-F5344CB8AC3E}">
        <p14:creationId xmlns:p14="http://schemas.microsoft.com/office/powerpoint/2010/main" val="654164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8C4138A1-C024-62F4-EC32-172B27EC450D}"/>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4032367217"/>
              </p:ext>
            </p:extLst>
          </p:nvPr>
        </p:nvGraphicFramePr>
        <p:xfrm>
          <a:off x="4283968" y="2014476"/>
          <a:ext cx="3564184" cy="272291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Diagram 7">
            <a:extLst>
              <a:ext uri="{FF2B5EF4-FFF2-40B4-BE49-F238E27FC236}">
                <a16:creationId xmlns:a16="http://schemas.microsoft.com/office/drawing/2014/main" id="{BD511962-2756-78B2-B263-774EA727F682}"/>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793928170"/>
              </p:ext>
            </p:extLst>
          </p:nvPr>
        </p:nvGraphicFramePr>
        <p:xfrm>
          <a:off x="1119662" y="2006252"/>
          <a:ext cx="3920602" cy="2722915"/>
        </p:xfrm>
        <a:graphic>
          <a:graphicData uri="http://schemas.openxmlformats.org/drawingml/2006/chart">
            <c:chart xmlns:c="http://schemas.openxmlformats.org/drawingml/2006/chart" xmlns:r="http://schemas.openxmlformats.org/officeDocument/2006/relationships" r:id="rId4"/>
          </a:graphicData>
        </a:graphic>
      </p:graphicFrame>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err="1"/>
              <a:t>Financial</a:t>
            </a:r>
            <a:r>
              <a:rPr lang="sv-SE" dirty="0"/>
              <a:t> </a:t>
            </a:r>
            <a:r>
              <a:rPr lang="sv-SE" dirty="0" err="1"/>
              <a:t>report</a:t>
            </a:r>
            <a:endParaRPr lang="sv-SE" dirty="0"/>
          </a:p>
        </p:txBody>
      </p:sp>
      <p:grpSp>
        <p:nvGrpSpPr>
          <p:cNvPr id="7" name="Grupp 6" descr="7.6 SEK billion in revenue">
            <a:extLst>
              <a:ext uri="{FF2B5EF4-FFF2-40B4-BE49-F238E27FC236}">
                <a16:creationId xmlns:a16="http://schemas.microsoft.com/office/drawing/2014/main" id="{20C62A50-B525-AAD1-EB62-702ED1D9800A}"/>
              </a:ext>
            </a:extLst>
          </p:cNvPr>
          <p:cNvGrpSpPr/>
          <p:nvPr/>
        </p:nvGrpSpPr>
        <p:grpSpPr>
          <a:xfrm>
            <a:off x="2280811" y="987171"/>
            <a:ext cx="6732388" cy="1415772"/>
            <a:chOff x="281798" y="1560750"/>
            <a:chExt cx="6732388" cy="1415772"/>
          </a:xfrm>
        </p:grpSpPr>
        <p:sp>
          <p:nvSpPr>
            <p:cNvPr id="10" name="textruta 9">
              <a:extLst>
                <a:ext uri="{FF2B5EF4-FFF2-40B4-BE49-F238E27FC236}">
                  <a16:creationId xmlns:a16="http://schemas.microsoft.com/office/drawing/2014/main" id="{4EC8DF0C-83E6-01A5-0358-8B0E904F2600}"/>
                </a:ext>
              </a:extLst>
            </p:cNvPr>
            <p:cNvSpPr txBox="1"/>
            <p:nvPr/>
          </p:nvSpPr>
          <p:spPr>
            <a:xfrm>
              <a:off x="281798" y="1560750"/>
              <a:ext cx="3354681" cy="1415772"/>
            </a:xfrm>
            <a:prstGeom prst="rect">
              <a:avLst/>
            </a:prstGeom>
            <a:noFill/>
          </p:spPr>
          <p:txBody>
            <a:bodyPr wrap="square" rtlCol="0">
              <a:spAutoFit/>
            </a:bodyPr>
            <a:lstStyle/>
            <a:p>
              <a:pPr algn="ctr"/>
              <a:r>
                <a:rPr lang="sv-SE" sz="4800" dirty="0">
                  <a:solidFill>
                    <a:schemeClr val="accent1"/>
                  </a:solidFill>
                  <a:latin typeface="+mj-lt"/>
                </a:rPr>
                <a:t>8.7</a:t>
              </a:r>
              <a:r>
                <a:rPr lang="sv-SE" sz="6600" dirty="0">
                  <a:solidFill>
                    <a:schemeClr val="accent1"/>
                  </a:solidFill>
                  <a:latin typeface="+mj-lt"/>
                </a:rPr>
                <a:t> </a:t>
              </a:r>
              <a:br>
                <a:rPr lang="sv-SE" sz="6600" dirty="0">
                  <a:solidFill>
                    <a:schemeClr val="accent1"/>
                  </a:solidFill>
                  <a:latin typeface="+mj-lt"/>
                </a:rPr>
              </a:br>
              <a:endParaRPr lang="sv-SE" sz="2000" b="1" dirty="0">
                <a:solidFill>
                  <a:schemeClr val="accent1"/>
                </a:solidFill>
                <a:latin typeface="+mj-lt"/>
                <a:cs typeface="Arial" panose="020B0604020202020204" pitchFamily="34" charset="0"/>
              </a:endParaRPr>
            </a:p>
          </p:txBody>
        </p:sp>
        <p:sp>
          <p:nvSpPr>
            <p:cNvPr id="12" name="textruta 11">
              <a:extLst>
                <a:ext uri="{FF2B5EF4-FFF2-40B4-BE49-F238E27FC236}">
                  <a16:creationId xmlns:a16="http://schemas.microsoft.com/office/drawing/2014/main" id="{1695C2E6-CF60-F4ED-05A9-A3DACAE74F4A}"/>
                </a:ext>
              </a:extLst>
            </p:cNvPr>
            <p:cNvSpPr txBox="1"/>
            <p:nvPr/>
          </p:nvSpPr>
          <p:spPr>
            <a:xfrm>
              <a:off x="2442186" y="1954662"/>
              <a:ext cx="4572000" cy="523220"/>
            </a:xfrm>
            <a:prstGeom prst="rect">
              <a:avLst/>
            </a:prstGeom>
            <a:noFill/>
          </p:spPr>
          <p:txBody>
            <a:bodyPr wrap="square">
              <a:spAutoFit/>
            </a:bodyPr>
            <a:lstStyle/>
            <a:p>
              <a:r>
                <a:rPr lang="sv-SE" sz="1400" dirty="0">
                  <a:solidFill>
                    <a:schemeClr val="accent1"/>
                  </a:solidFill>
                  <a:latin typeface="+mj-lt"/>
                </a:rPr>
                <a:t>SEK billion</a:t>
              </a:r>
              <a:br>
                <a:rPr lang="sv-SE" sz="1400" dirty="0">
                  <a:solidFill>
                    <a:schemeClr val="accent1"/>
                  </a:solidFill>
                  <a:latin typeface="+mj-lt"/>
                </a:rPr>
              </a:br>
              <a:r>
                <a:rPr lang="sv-SE" sz="1400" dirty="0">
                  <a:solidFill>
                    <a:schemeClr val="accent1"/>
                  </a:solidFill>
                  <a:latin typeface="+mj-lt"/>
                </a:rPr>
                <a:t>in </a:t>
              </a:r>
              <a:r>
                <a:rPr lang="sv-SE" sz="1400" dirty="0" err="1">
                  <a:solidFill>
                    <a:schemeClr val="accent1"/>
                  </a:solidFill>
                  <a:latin typeface="+mj-lt"/>
                </a:rPr>
                <a:t>revenue</a:t>
              </a:r>
              <a:endParaRPr lang="sv-SE" sz="1400" dirty="0"/>
            </a:p>
          </p:txBody>
        </p:sp>
      </p:grpSp>
      <p:sp>
        <p:nvSpPr>
          <p:cNvPr id="16" name="textruta 15">
            <a:extLst>
              <a:ext uri="{FF2B5EF4-FFF2-40B4-BE49-F238E27FC236}">
                <a16:creationId xmlns:a16="http://schemas.microsoft.com/office/drawing/2014/main" id="{8845B054-659A-D5E9-4065-3069851B94D7}"/>
              </a:ext>
            </a:extLst>
          </p:cNvPr>
          <p:cNvSpPr txBox="1"/>
          <p:nvPr/>
        </p:nvSpPr>
        <p:spPr>
          <a:xfrm>
            <a:off x="395537" y="2469308"/>
            <a:ext cx="792088" cy="707886"/>
          </a:xfrm>
          <a:prstGeom prst="rect">
            <a:avLst/>
          </a:prstGeom>
          <a:noFill/>
        </p:spPr>
        <p:txBody>
          <a:bodyPr wrap="square" rtlCol="0">
            <a:spAutoFit/>
          </a:bodyPr>
          <a:lstStyle/>
          <a:p>
            <a:r>
              <a:rPr lang="sv-SE" sz="2000" dirty="0">
                <a:latin typeface="+mj-lt"/>
              </a:rPr>
              <a:t>84 %</a:t>
            </a:r>
          </a:p>
          <a:p>
            <a:r>
              <a:rPr lang="sv-SE" sz="1000" dirty="0">
                <a:latin typeface="+mj-lt"/>
              </a:rPr>
              <a:t>Research</a:t>
            </a:r>
          </a:p>
          <a:p>
            <a:endParaRPr lang="sv-SE" sz="1000" b="1" dirty="0">
              <a:latin typeface="Arial" panose="020B0604020202020204" pitchFamily="34" charset="0"/>
              <a:cs typeface="Arial" panose="020B0604020202020204" pitchFamily="34" charset="0"/>
            </a:endParaRPr>
          </a:p>
        </p:txBody>
      </p:sp>
      <p:sp>
        <p:nvSpPr>
          <p:cNvPr id="18" name="textruta 17">
            <a:extLst>
              <a:ext uri="{FF2B5EF4-FFF2-40B4-BE49-F238E27FC236}">
                <a16:creationId xmlns:a16="http://schemas.microsoft.com/office/drawing/2014/main" id="{C513053D-0C8B-0409-C9DD-D7AC8580714B}"/>
              </a:ext>
            </a:extLst>
          </p:cNvPr>
          <p:cNvSpPr txBox="1"/>
          <p:nvPr/>
        </p:nvSpPr>
        <p:spPr>
          <a:xfrm>
            <a:off x="825392" y="3571522"/>
            <a:ext cx="902504" cy="707886"/>
          </a:xfrm>
          <a:prstGeom prst="rect">
            <a:avLst/>
          </a:prstGeom>
          <a:noFill/>
        </p:spPr>
        <p:txBody>
          <a:bodyPr wrap="square" rtlCol="0">
            <a:spAutoFit/>
          </a:bodyPr>
          <a:lstStyle/>
          <a:p>
            <a:r>
              <a:rPr lang="sv-SE" sz="2000" dirty="0">
                <a:latin typeface="+mj-lt"/>
              </a:rPr>
              <a:t>16 %</a:t>
            </a:r>
          </a:p>
          <a:p>
            <a:r>
              <a:rPr lang="sv-SE" sz="1000" dirty="0" err="1">
                <a:latin typeface="+mj-lt"/>
              </a:rPr>
              <a:t>Education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23" name="textruta 22">
            <a:extLst>
              <a:ext uri="{FF2B5EF4-FFF2-40B4-BE49-F238E27FC236}">
                <a16:creationId xmlns:a16="http://schemas.microsoft.com/office/drawing/2014/main" id="{E2EC1415-8304-5A65-E98A-869F88D7CEC9}"/>
              </a:ext>
            </a:extLst>
          </p:cNvPr>
          <p:cNvSpPr txBox="1"/>
          <p:nvPr/>
        </p:nvSpPr>
        <p:spPr>
          <a:xfrm>
            <a:off x="8028384" y="2507191"/>
            <a:ext cx="1010477" cy="1015663"/>
          </a:xfrm>
          <a:prstGeom prst="rect">
            <a:avLst/>
          </a:prstGeom>
          <a:noFill/>
        </p:spPr>
        <p:txBody>
          <a:bodyPr wrap="square" rtlCol="0">
            <a:spAutoFit/>
          </a:bodyPr>
          <a:lstStyle/>
          <a:p>
            <a:r>
              <a:rPr lang="sv-SE" sz="2000" dirty="0">
                <a:latin typeface="+mj-lt"/>
              </a:rPr>
              <a:t>41 %</a:t>
            </a:r>
          </a:p>
          <a:p>
            <a:r>
              <a:rPr lang="sv-SE" sz="1000" dirty="0" err="1">
                <a:latin typeface="+mj-lt"/>
              </a:rPr>
              <a:t>Direct</a:t>
            </a:r>
            <a:r>
              <a:rPr lang="sv-SE" sz="1000" dirty="0">
                <a:latin typeface="+mj-lt"/>
              </a:rPr>
              <a:t> </a:t>
            </a:r>
            <a:r>
              <a:rPr lang="sv-SE" sz="1000" dirty="0" err="1">
                <a:latin typeface="+mj-lt"/>
              </a:rPr>
              <a:t>government</a:t>
            </a:r>
            <a:r>
              <a:rPr lang="sv-SE" sz="1000" dirty="0">
                <a:latin typeface="+mj-lt"/>
              </a:rPr>
              <a:t> </a:t>
            </a:r>
            <a:r>
              <a:rPr lang="sv-SE" sz="1000" dirty="0" err="1">
                <a:latin typeface="+mj-lt"/>
              </a:rPr>
              <a:t>funding</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24" name="textruta 23">
            <a:extLst>
              <a:ext uri="{FF2B5EF4-FFF2-40B4-BE49-F238E27FC236}">
                <a16:creationId xmlns:a16="http://schemas.microsoft.com/office/drawing/2014/main" id="{8F64CA73-0591-1797-84A9-67FD0248420B}"/>
              </a:ext>
            </a:extLst>
          </p:cNvPr>
          <p:cNvSpPr txBox="1"/>
          <p:nvPr/>
        </p:nvSpPr>
        <p:spPr>
          <a:xfrm>
            <a:off x="7668344" y="3565958"/>
            <a:ext cx="1219672" cy="707886"/>
          </a:xfrm>
          <a:prstGeom prst="rect">
            <a:avLst/>
          </a:prstGeom>
          <a:noFill/>
        </p:spPr>
        <p:txBody>
          <a:bodyPr wrap="square" rtlCol="0">
            <a:spAutoFit/>
          </a:bodyPr>
          <a:lstStyle/>
          <a:p>
            <a:r>
              <a:rPr lang="sv-SE" sz="2000" dirty="0">
                <a:latin typeface="+mj-lt"/>
              </a:rPr>
              <a:t>59 %</a:t>
            </a:r>
          </a:p>
          <a:p>
            <a:r>
              <a:rPr lang="sv-SE" sz="1000" dirty="0" err="1">
                <a:latin typeface="+mj-lt"/>
              </a:rPr>
              <a:t>External</a:t>
            </a:r>
            <a:r>
              <a:rPr lang="sv-SE" sz="1000" dirty="0">
                <a:latin typeface="+mj-lt"/>
              </a:rPr>
              <a:t> </a:t>
            </a:r>
            <a:r>
              <a:rPr lang="sv-SE" sz="1000" dirty="0" err="1">
                <a:latin typeface="+mj-lt"/>
              </a:rPr>
              <a:t>funding</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cxnSp>
        <p:nvCxnSpPr>
          <p:cNvPr id="28" name="Rak koppling 27">
            <a:extLst>
              <a:ext uri="{FF2B5EF4-FFF2-40B4-BE49-F238E27FC236}">
                <a16:creationId xmlns:a16="http://schemas.microsoft.com/office/drawing/2014/main" id="{43441BAE-C717-5073-9394-C0D816734A1E}"/>
              </a:ext>
              <a:ext uri="{C183D7F6-B498-43B3-948B-1728B52AA6E4}">
                <adec:decorative xmlns:adec="http://schemas.microsoft.com/office/drawing/2017/decorative" val="1"/>
              </a:ext>
            </a:extLst>
          </p:cNvPr>
          <p:cNvCxnSpPr/>
          <p:nvPr/>
        </p:nvCxnSpPr>
        <p:spPr bwMode="auto">
          <a:xfrm>
            <a:off x="1187625"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Rak koppling 28">
            <a:extLst>
              <a:ext uri="{FF2B5EF4-FFF2-40B4-BE49-F238E27FC236}">
                <a16:creationId xmlns:a16="http://schemas.microsoft.com/office/drawing/2014/main" id="{6E553C2B-2A4A-D8B9-70BF-592A28DD57E7}"/>
              </a:ext>
              <a:ext uri="{C183D7F6-B498-43B3-948B-1728B52AA6E4}">
                <adec:decorative xmlns:adec="http://schemas.microsoft.com/office/drawing/2017/decorative" val="1"/>
              </a:ext>
            </a:extLst>
          </p:cNvPr>
          <p:cNvCxnSpPr/>
          <p:nvPr/>
        </p:nvCxnSpPr>
        <p:spPr bwMode="auto">
          <a:xfrm>
            <a:off x="1547664"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Rak koppling 29">
            <a:extLst>
              <a:ext uri="{FF2B5EF4-FFF2-40B4-BE49-F238E27FC236}">
                <a16:creationId xmlns:a16="http://schemas.microsoft.com/office/drawing/2014/main" id="{FA584BE0-0AD1-0A8E-D463-F7B00902342A}"/>
              </a:ext>
              <a:ext uri="{C183D7F6-B498-43B3-948B-1728B52AA6E4}">
                <adec:decorative xmlns:adec="http://schemas.microsoft.com/office/drawing/2017/decorative" val="1"/>
              </a:ext>
            </a:extLst>
          </p:cNvPr>
          <p:cNvCxnSpPr/>
          <p:nvPr/>
        </p:nvCxnSpPr>
        <p:spPr bwMode="auto">
          <a:xfrm>
            <a:off x="6732240"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Rak koppling 30">
            <a:extLst>
              <a:ext uri="{FF2B5EF4-FFF2-40B4-BE49-F238E27FC236}">
                <a16:creationId xmlns:a16="http://schemas.microsoft.com/office/drawing/2014/main" id="{A176E9C0-B4F9-345A-DA33-324C1AB5A826}"/>
              </a:ext>
              <a:ext uri="{C183D7F6-B498-43B3-948B-1728B52AA6E4}">
                <adec:decorative xmlns:adec="http://schemas.microsoft.com/office/drawing/2017/decorative" val="1"/>
              </a:ext>
            </a:extLst>
          </p:cNvPr>
          <p:cNvCxnSpPr/>
          <p:nvPr/>
        </p:nvCxnSpPr>
        <p:spPr bwMode="auto">
          <a:xfrm>
            <a:off x="6876256"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Platshållare för sidfot 5">
            <a:extLst>
              <a:ext uri="{FF2B5EF4-FFF2-40B4-BE49-F238E27FC236}">
                <a16:creationId xmlns:a16="http://schemas.microsoft.com/office/drawing/2014/main" id="{D4DBEB0E-5424-CBDE-3E13-8D990E6A49FA}"/>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26" name="Platshållare för datum 1">
            <a:extLst>
              <a:ext uri="{FF2B5EF4-FFF2-40B4-BE49-F238E27FC236}">
                <a16:creationId xmlns:a16="http://schemas.microsoft.com/office/drawing/2014/main" id="{25B9B566-84AD-4017-9E6D-EA9B75E5DE22}"/>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14 April 2026</a:t>
            </a:fld>
            <a:endParaRPr lang="sv-SE" dirty="0"/>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4</a:t>
            </a:fld>
            <a:endParaRPr lang="sv-SE"/>
          </a:p>
        </p:txBody>
      </p:sp>
    </p:spTree>
    <p:extLst>
      <p:ext uri="{BB962C8B-B14F-4D97-AF65-F5344CB8AC3E}">
        <p14:creationId xmlns:p14="http://schemas.microsoft.com/office/powerpoint/2010/main" val="1692239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a:t>Revenue</a:t>
            </a:r>
          </a:p>
        </p:txBody>
      </p:sp>
      <p:sp>
        <p:nvSpPr>
          <p:cNvPr id="9" name="textruta 8">
            <a:extLst>
              <a:ext uri="{FF2B5EF4-FFF2-40B4-BE49-F238E27FC236}">
                <a16:creationId xmlns:a16="http://schemas.microsoft.com/office/drawing/2014/main" id="{5EA3CCA6-5A4E-4C18-D289-71A0EDAF62D9}"/>
              </a:ext>
            </a:extLst>
          </p:cNvPr>
          <p:cNvSpPr txBox="1"/>
          <p:nvPr/>
        </p:nvSpPr>
        <p:spPr>
          <a:xfrm>
            <a:off x="281798" y="1560750"/>
            <a:ext cx="3354681" cy="1723549"/>
          </a:xfrm>
          <a:prstGeom prst="rect">
            <a:avLst/>
          </a:prstGeom>
          <a:noFill/>
        </p:spPr>
        <p:txBody>
          <a:bodyPr wrap="square" rtlCol="0">
            <a:spAutoFit/>
          </a:bodyPr>
          <a:lstStyle/>
          <a:p>
            <a:pPr algn="ctr"/>
            <a:r>
              <a:rPr lang="sv-SE" sz="6600" dirty="0">
                <a:solidFill>
                  <a:schemeClr val="accent1"/>
                </a:solidFill>
                <a:latin typeface="+mj-lt"/>
              </a:rPr>
              <a:t>8.7 </a:t>
            </a:r>
            <a:br>
              <a:rPr lang="sv-SE" sz="6600" dirty="0">
                <a:solidFill>
                  <a:schemeClr val="accent1"/>
                </a:solidFill>
                <a:latin typeface="+mj-lt"/>
              </a:rPr>
            </a:br>
            <a:r>
              <a:rPr lang="sv-SE" sz="2000" dirty="0">
                <a:solidFill>
                  <a:schemeClr val="accent1"/>
                </a:solidFill>
                <a:latin typeface="+mj-lt"/>
              </a:rPr>
              <a:t>SEK billion</a:t>
            </a:r>
          </a:p>
          <a:p>
            <a:pPr algn="ctr"/>
            <a:r>
              <a:rPr lang="sv-SE" sz="2000" dirty="0">
                <a:solidFill>
                  <a:schemeClr val="accent1"/>
                </a:solidFill>
                <a:latin typeface="+mj-lt"/>
              </a:rPr>
              <a:t>in </a:t>
            </a:r>
            <a:r>
              <a:rPr lang="sv-SE" sz="2000" dirty="0" err="1">
                <a:solidFill>
                  <a:schemeClr val="accent1"/>
                </a:solidFill>
                <a:latin typeface="+mj-lt"/>
              </a:rPr>
              <a:t>revenue</a:t>
            </a:r>
            <a:endParaRPr lang="sv-SE" sz="2000" b="1" dirty="0">
              <a:solidFill>
                <a:schemeClr val="accent1"/>
              </a:solidFill>
              <a:latin typeface="+mj-lt"/>
              <a:cs typeface="Arial" panose="020B0604020202020204" pitchFamily="34" charset="0"/>
            </a:endParaRPr>
          </a:p>
        </p:txBody>
      </p:sp>
      <p:sp>
        <p:nvSpPr>
          <p:cNvPr id="11" name="Platshållare för sidfot 5">
            <a:extLst>
              <a:ext uri="{FF2B5EF4-FFF2-40B4-BE49-F238E27FC236}">
                <a16:creationId xmlns:a16="http://schemas.microsoft.com/office/drawing/2014/main" id="{18975C38-3813-753D-795B-C4A08C532535}"/>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8" name="Platshållare för datum 1">
            <a:extLst>
              <a:ext uri="{FF2B5EF4-FFF2-40B4-BE49-F238E27FC236}">
                <a16:creationId xmlns:a16="http://schemas.microsoft.com/office/drawing/2014/main" id="{ECC5285E-1DAD-468A-A902-D8922C96C1EC}"/>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14 April 2026</a:t>
            </a:fld>
            <a:endParaRPr lang="sv-SE" dirty="0"/>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5</a:t>
            </a:fld>
            <a:endParaRPr lang="sv-SE"/>
          </a:p>
        </p:txBody>
      </p:sp>
      <p:graphicFrame>
        <p:nvGraphicFramePr>
          <p:cNvPr id="3" name="Diagram 2" descr="Ett diagram som visar KI:s intäkter år 2021, totalt 7 560 mnkr. Intäkterna fördelas på:&#10;Statsanslag 43 % &#10;Forskningsråd 14 % &#10;Övriga statliga 6 % &#10;Kommuner och regioner 5 %  &#10;Svenska stiftelser och organisationer 17 %&#10;Utländska stiftelser och organisationer 8 %&#10;Svenska företag 3 % &#10;Utländska företag 3 %&#10;Finansiella intäkter 1 %">
            <a:extLst>
              <a:ext uri="{FF2B5EF4-FFF2-40B4-BE49-F238E27FC236}">
                <a16:creationId xmlns:a16="http://schemas.microsoft.com/office/drawing/2014/main" id="{8A909754-7365-C7A5-ACD8-86C513F29615}"/>
              </a:ext>
            </a:extLst>
          </p:cNvPr>
          <p:cNvGraphicFramePr/>
          <p:nvPr>
            <p:extLst>
              <p:ext uri="{D42A27DB-BD31-4B8C-83A1-F6EECF244321}">
                <p14:modId xmlns:p14="http://schemas.microsoft.com/office/powerpoint/2010/main" val="2098191493"/>
              </p:ext>
            </p:extLst>
          </p:nvPr>
        </p:nvGraphicFramePr>
        <p:xfrm>
          <a:off x="3084512" y="451966"/>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83895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386B68A3-2457-4B1D-B25A-852A516AA3AF}"/>
              </a:ext>
            </a:extLst>
          </p:cNvPr>
          <p:cNvSpPr>
            <a:spLocks noGrp="1"/>
          </p:cNvSpPr>
          <p:nvPr>
            <p:ph type="title"/>
          </p:nvPr>
        </p:nvSpPr>
        <p:spPr>
          <a:xfrm>
            <a:off x="255983" y="339502"/>
            <a:ext cx="7772400" cy="447317"/>
          </a:xfrm>
        </p:spPr>
        <p:txBody>
          <a:bodyPr/>
          <a:lstStyle/>
          <a:p>
            <a:r>
              <a:rPr lang="sv-SE" dirty="0" err="1"/>
              <a:t>External</a:t>
            </a:r>
            <a:r>
              <a:rPr lang="sv-SE" dirty="0"/>
              <a:t> research </a:t>
            </a:r>
            <a:r>
              <a:rPr lang="sv-SE" dirty="0" err="1"/>
              <a:t>funding</a:t>
            </a:r>
            <a:endParaRPr lang="sv-SE" dirty="0"/>
          </a:p>
        </p:txBody>
      </p:sp>
      <p:sp>
        <p:nvSpPr>
          <p:cNvPr id="8" name="textruta 7">
            <a:extLst>
              <a:ext uri="{FF2B5EF4-FFF2-40B4-BE49-F238E27FC236}">
                <a16:creationId xmlns:a16="http://schemas.microsoft.com/office/drawing/2014/main" id="{2FE2B633-8D31-92B0-2B85-1651CA4A6F92}"/>
              </a:ext>
            </a:extLst>
          </p:cNvPr>
          <p:cNvSpPr txBox="1"/>
          <p:nvPr/>
        </p:nvSpPr>
        <p:spPr>
          <a:xfrm>
            <a:off x="280220" y="987574"/>
            <a:ext cx="5616302" cy="461665"/>
          </a:xfrm>
          <a:prstGeom prst="rect">
            <a:avLst/>
          </a:prstGeom>
          <a:noFill/>
        </p:spPr>
        <p:txBody>
          <a:bodyPr wrap="square">
            <a:spAutoFit/>
          </a:bodyPr>
          <a:lstStyle/>
          <a:p>
            <a:r>
              <a:rPr lang="sv-SE" sz="1200" b="0" dirty="0">
                <a:latin typeface="+mj-lt"/>
              </a:rPr>
              <a:t>10 </a:t>
            </a:r>
            <a:r>
              <a:rPr lang="sv-SE" sz="1200" b="0" dirty="0" err="1">
                <a:latin typeface="+mj-lt"/>
              </a:rPr>
              <a:t>largest</a:t>
            </a:r>
            <a:r>
              <a:rPr lang="sv-SE" sz="1200" b="0" dirty="0">
                <a:latin typeface="+mj-lt"/>
              </a:rPr>
              <a:t> </a:t>
            </a:r>
            <a:r>
              <a:rPr lang="sv-SE" sz="1200" b="0" dirty="0" err="1">
                <a:latin typeface="+mj-lt"/>
              </a:rPr>
              <a:t>external</a:t>
            </a:r>
            <a:r>
              <a:rPr lang="sv-SE" sz="1200" b="0" dirty="0">
                <a:latin typeface="+mj-lt"/>
              </a:rPr>
              <a:t> research </a:t>
            </a:r>
            <a:r>
              <a:rPr lang="sv-SE" sz="1200" b="0" dirty="0" err="1">
                <a:latin typeface="+mj-lt"/>
              </a:rPr>
              <a:t>funding</a:t>
            </a:r>
            <a:r>
              <a:rPr lang="sv-SE" sz="1200" b="0" dirty="0">
                <a:latin typeface="+mj-lt"/>
              </a:rPr>
              <a:t> </a:t>
            </a:r>
            <a:r>
              <a:rPr lang="sv-SE" sz="1200" b="0" dirty="0" err="1">
                <a:latin typeface="+mj-lt"/>
              </a:rPr>
              <a:t>sources</a:t>
            </a:r>
            <a:r>
              <a:rPr lang="sv-SE" sz="1200" b="0" dirty="0">
                <a:latin typeface="+mj-lt"/>
              </a:rPr>
              <a:t> in total 2021-2023, SEK million </a:t>
            </a:r>
            <a:br>
              <a:rPr lang="sv-SE" sz="1200" b="0" dirty="0">
                <a:latin typeface="+mj-lt"/>
              </a:rPr>
            </a:br>
            <a:r>
              <a:rPr lang="sv-SE" sz="1200" b="0" dirty="0">
                <a:latin typeface="+mj-lt"/>
              </a:rPr>
              <a:t>(</a:t>
            </a:r>
            <a:r>
              <a:rPr lang="sv-SE" sz="1200" b="0" dirty="0" err="1">
                <a:latin typeface="+mj-lt"/>
              </a:rPr>
              <a:t>excluding</a:t>
            </a:r>
            <a:r>
              <a:rPr lang="sv-SE" sz="1200" b="0" dirty="0">
                <a:latin typeface="+mj-lt"/>
              </a:rPr>
              <a:t> asset management)</a:t>
            </a:r>
          </a:p>
        </p:txBody>
      </p:sp>
      <p:sp>
        <p:nvSpPr>
          <p:cNvPr id="9" name="Platshållare för sidfot 4">
            <a:extLst>
              <a:ext uri="{FF2B5EF4-FFF2-40B4-BE49-F238E27FC236}">
                <a16:creationId xmlns:a16="http://schemas.microsoft.com/office/drawing/2014/main" id="{D3E352BF-ADE8-352D-7401-D6ACD743339C}"/>
              </a:ext>
              <a:ext uri="{C183D7F6-B498-43B3-948B-1728B52AA6E4}">
                <adec:decorative xmlns:adec="http://schemas.microsoft.com/office/drawing/2017/decorative" val="1"/>
              </a:ext>
            </a:extLst>
          </p:cNvPr>
          <p:cNvSpPr txBox="1">
            <a:spLocks/>
          </p:cNvSpPr>
          <p:nvPr/>
        </p:nvSpPr>
        <p:spPr bwMode="auto">
          <a:xfrm>
            <a:off x="7471106" y="4287366"/>
            <a:ext cx="1277358"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gn="r"/>
            <a:r>
              <a:rPr lang="sv-SE" altLang="sv-SE" sz="600" dirty="0">
                <a:solidFill>
                  <a:schemeClr val="tx1"/>
                </a:solidFill>
              </a:rPr>
              <a:t>Source: Unit4 ERP</a:t>
            </a:r>
          </a:p>
        </p:txBody>
      </p:sp>
      <p:sp>
        <p:nvSpPr>
          <p:cNvPr id="3" name="Platshållare för sidfot 5">
            <a:extLst>
              <a:ext uri="{FF2B5EF4-FFF2-40B4-BE49-F238E27FC236}">
                <a16:creationId xmlns:a16="http://schemas.microsoft.com/office/drawing/2014/main" id="{44D291F1-7C13-04FF-7083-2F5F328961F4}"/>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4" name="Platshållare för datum 1">
            <a:extLst>
              <a:ext uri="{FF2B5EF4-FFF2-40B4-BE49-F238E27FC236}">
                <a16:creationId xmlns:a16="http://schemas.microsoft.com/office/drawing/2014/main" id="{B64D36C9-7713-4E96-A2CF-CA2F2D0197CA}"/>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14 April 2026</a:t>
            </a:fld>
            <a:endParaRPr lang="sv-SE" dirty="0"/>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6</a:t>
            </a:fld>
            <a:endParaRPr lang="sv-SE"/>
          </a:p>
        </p:txBody>
      </p:sp>
      <p:graphicFrame>
        <p:nvGraphicFramePr>
          <p:cNvPr id="47" name="Tabell 8" descr="A table showing the ten largest external funding sources for KI 2023–2025. A total of SEK 3,805 million for 2025. ">
            <a:extLst>
              <a:ext uri="{FF2B5EF4-FFF2-40B4-BE49-F238E27FC236}">
                <a16:creationId xmlns:a16="http://schemas.microsoft.com/office/drawing/2014/main" id="{E3A35E83-86C2-AE15-9855-3B47497C33EC}"/>
              </a:ext>
            </a:extLst>
          </p:cNvPr>
          <p:cNvGraphicFramePr>
            <a:graphicFrameLocks noGrp="1"/>
          </p:cNvGraphicFramePr>
          <p:nvPr>
            <p:extLst>
              <p:ext uri="{D42A27DB-BD31-4B8C-83A1-F6EECF244321}">
                <p14:modId xmlns:p14="http://schemas.microsoft.com/office/powerpoint/2010/main" val="3259942867"/>
              </p:ext>
            </p:extLst>
          </p:nvPr>
        </p:nvGraphicFramePr>
        <p:xfrm>
          <a:off x="349816" y="1533994"/>
          <a:ext cx="6216986" cy="2909964"/>
        </p:xfrm>
        <a:graphic>
          <a:graphicData uri="http://schemas.openxmlformats.org/drawingml/2006/table">
            <a:tbl>
              <a:tblPr firstRow="1" bandRow="1">
                <a:tableStyleId>{5C22544A-7EE6-4342-B048-85BDC9FD1C3A}</a:tableStyleId>
              </a:tblPr>
              <a:tblGrid>
                <a:gridCol w="2377281">
                  <a:extLst>
                    <a:ext uri="{9D8B030D-6E8A-4147-A177-3AD203B41FA5}">
                      <a16:colId xmlns:a16="http://schemas.microsoft.com/office/drawing/2014/main" val="1682249626"/>
                    </a:ext>
                  </a:extLst>
                </a:gridCol>
                <a:gridCol w="705252">
                  <a:extLst>
                    <a:ext uri="{9D8B030D-6E8A-4147-A177-3AD203B41FA5}">
                      <a16:colId xmlns:a16="http://schemas.microsoft.com/office/drawing/2014/main" val="859670045"/>
                    </a:ext>
                  </a:extLst>
                </a:gridCol>
                <a:gridCol w="705252">
                  <a:extLst>
                    <a:ext uri="{9D8B030D-6E8A-4147-A177-3AD203B41FA5}">
                      <a16:colId xmlns:a16="http://schemas.microsoft.com/office/drawing/2014/main" val="932335504"/>
                    </a:ext>
                  </a:extLst>
                </a:gridCol>
                <a:gridCol w="705252">
                  <a:extLst>
                    <a:ext uri="{9D8B030D-6E8A-4147-A177-3AD203B41FA5}">
                      <a16:colId xmlns:a16="http://schemas.microsoft.com/office/drawing/2014/main" val="3004173006"/>
                    </a:ext>
                  </a:extLst>
                </a:gridCol>
                <a:gridCol w="1723949">
                  <a:extLst>
                    <a:ext uri="{9D8B030D-6E8A-4147-A177-3AD203B41FA5}">
                      <a16:colId xmlns:a16="http://schemas.microsoft.com/office/drawing/2014/main" val="1170649850"/>
                    </a:ext>
                  </a:extLst>
                </a:gridCol>
              </a:tblGrid>
              <a:tr h="213458">
                <a:tc>
                  <a:txBody>
                    <a:bodyPr/>
                    <a:lstStyle/>
                    <a:p>
                      <a:r>
                        <a:rPr lang="sv-SE" sz="900" b="1" dirty="0" err="1"/>
                        <a:t>Function</a:t>
                      </a:r>
                      <a:endParaRPr lang="sv-SE" sz="900" b="1" dirty="0"/>
                    </a:p>
                  </a:txBody>
                  <a:tcPr marL="85482" marR="85482" marT="42741" marB="42741">
                    <a:lnL w="12700" cmpd="sng">
                      <a:noFill/>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2023</a:t>
                      </a:r>
                    </a:p>
                  </a:txBody>
                  <a:tcPr marL="85482" marR="85482" marT="42741" marB="42741">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2024</a:t>
                      </a:r>
                    </a:p>
                  </a:txBody>
                  <a:tcPr marL="85482" marR="85482" marT="42741" marB="42741">
                    <a:lnL w="12700" cmpd="sng">
                      <a:noFill/>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2025</a:t>
                      </a:r>
                    </a:p>
                  </a:txBody>
                  <a:tcPr marL="85482" marR="85482" marT="42741" marB="42741">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Change 2024-2025</a:t>
                      </a:r>
                    </a:p>
                  </a:txBody>
                  <a:tcPr marL="85482" marR="85482" marT="42741" marB="42741">
                    <a:lnL w="3175" cap="flat" cmpd="sng" algn="ctr">
                      <a:noFill/>
                      <a:prstDash val="solid"/>
                      <a:round/>
                      <a:headEnd type="none" w="med" len="med"/>
                      <a:tailEnd type="none" w="med" len="med"/>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133579390"/>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Research Council</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979</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964</a:t>
                      </a:r>
                    </a:p>
                  </a:txBody>
                  <a:tcPr marL="85482" marR="85482" marT="42741" marB="42741">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solidFill>
                      <a:schemeClr val="accent4"/>
                    </a:solidFill>
                  </a:tcPr>
                </a:tc>
                <a:tc>
                  <a:txBody>
                    <a:bodyPr/>
                    <a:lstStyle/>
                    <a:p>
                      <a:pPr algn="r"/>
                      <a:r>
                        <a:rPr lang="sv-SE" sz="900" dirty="0"/>
                        <a:t>893</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-7 %</a:t>
                      </a:r>
                    </a:p>
                  </a:txBody>
                  <a:tcPr marL="85482" marR="85482" marT="42741" marB="42741">
                    <a:lnL w="3175"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solidFill>
                      <a:schemeClr val="accent4"/>
                    </a:solidFill>
                  </a:tcPr>
                </a:tc>
                <a:extLst>
                  <a:ext uri="{0D108BD9-81ED-4DB2-BD59-A6C34878D82A}">
                    <a16:rowId xmlns:a16="http://schemas.microsoft.com/office/drawing/2014/main" val="2674485944"/>
                  </a:ext>
                </a:extLst>
              </a:tr>
              <a:tr h="213458">
                <a:tc>
                  <a:txBody>
                    <a:bodyPr/>
                    <a:lstStyle/>
                    <a:p>
                      <a:r>
                        <a:rPr lang="sv-SE" sz="900" dirty="0" err="1"/>
                        <a:t>European</a:t>
                      </a:r>
                      <a:r>
                        <a:rPr lang="sv-SE" sz="900" dirty="0"/>
                        <a:t> Union</a:t>
                      </a:r>
                    </a:p>
                  </a:txBody>
                  <a:tcPr marL="85482" marR="85482" marT="42741" marB="42741">
                    <a:solidFill>
                      <a:schemeClr val="bg1"/>
                    </a:solidFill>
                  </a:tcPr>
                </a:tc>
                <a:tc>
                  <a:txBody>
                    <a:bodyPr/>
                    <a:lstStyle/>
                    <a:p>
                      <a:pPr algn="r"/>
                      <a:r>
                        <a:rPr lang="sv-SE" sz="900" dirty="0"/>
                        <a:t>296</a:t>
                      </a:r>
                    </a:p>
                  </a:txBody>
                  <a:tcPr marL="85482" marR="85482" marT="42741" marB="42741">
                    <a:solidFill>
                      <a:schemeClr val="bg1"/>
                    </a:solidFill>
                  </a:tcPr>
                </a:tc>
                <a:tc>
                  <a:txBody>
                    <a:bodyPr/>
                    <a:lstStyle/>
                    <a:p>
                      <a:pPr algn="r"/>
                      <a:r>
                        <a:rPr lang="sv-SE" sz="900" dirty="0"/>
                        <a:t>366</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394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8 %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736923764"/>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Cancer </a:t>
                      </a:r>
                      <a:r>
                        <a:rPr lang="sv-SE" sz="900" dirty="0" err="1"/>
                        <a:t>Society</a:t>
                      </a:r>
                      <a:endParaRPr lang="sv-SE" sz="900" dirty="0"/>
                    </a:p>
                  </a:txBody>
                  <a:tcPr marL="85482" marR="85482" marT="42741" marB="42741">
                    <a:solidFill>
                      <a:schemeClr val="accent4"/>
                    </a:solidFill>
                  </a:tcPr>
                </a:tc>
                <a:tc>
                  <a:txBody>
                    <a:bodyPr/>
                    <a:lstStyle/>
                    <a:p>
                      <a:pPr algn="r"/>
                      <a:r>
                        <a:rPr lang="sv-SE" sz="900" dirty="0"/>
                        <a:t>326</a:t>
                      </a:r>
                    </a:p>
                  </a:txBody>
                  <a:tcPr marL="85482" marR="85482" marT="42741" marB="42741">
                    <a:solidFill>
                      <a:schemeClr val="accent4"/>
                    </a:solidFill>
                  </a:tcPr>
                </a:tc>
                <a:tc>
                  <a:txBody>
                    <a:bodyPr/>
                    <a:lstStyle/>
                    <a:p>
                      <a:pPr algn="r"/>
                      <a:r>
                        <a:rPr lang="sv-SE" sz="900" dirty="0"/>
                        <a:t>336</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353</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5 %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189753433"/>
                  </a:ext>
                </a:extLst>
              </a:tr>
              <a:tr h="213458">
                <a:tc>
                  <a:txBody>
                    <a:bodyPr/>
                    <a:lstStyle/>
                    <a:p>
                      <a:r>
                        <a:rPr lang="sv-SE" sz="900" dirty="0"/>
                        <a:t>The Wallenberg Foundations</a:t>
                      </a:r>
                    </a:p>
                  </a:txBody>
                  <a:tcPr marL="85482" marR="85482" marT="42741" marB="42741">
                    <a:solidFill>
                      <a:schemeClr val="bg1"/>
                    </a:solidFill>
                  </a:tcPr>
                </a:tc>
                <a:tc>
                  <a:txBody>
                    <a:bodyPr/>
                    <a:lstStyle/>
                    <a:p>
                      <a:pPr algn="r"/>
                      <a:r>
                        <a:rPr lang="sv-SE" sz="900" dirty="0"/>
                        <a:t>207</a:t>
                      </a:r>
                    </a:p>
                  </a:txBody>
                  <a:tcPr marL="85482" marR="85482" marT="42741" marB="42741">
                    <a:solidFill>
                      <a:schemeClr val="bg1"/>
                    </a:solidFill>
                  </a:tcPr>
                </a:tc>
                <a:tc>
                  <a:txBody>
                    <a:bodyPr/>
                    <a:lstStyle/>
                    <a:p>
                      <a:pPr algn="r"/>
                      <a:r>
                        <a:rPr lang="sv-SE" sz="900" dirty="0"/>
                        <a:t>241</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201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-17 %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4255872465"/>
                  </a:ext>
                </a:extLst>
              </a:tr>
              <a:tr h="213458">
                <a:tc>
                  <a:txBody>
                    <a:bodyPr/>
                    <a:lstStyle/>
                    <a:p>
                      <a:r>
                        <a:rPr lang="sv-SE" sz="900" dirty="0"/>
                        <a:t>Forte</a:t>
                      </a:r>
                    </a:p>
                  </a:txBody>
                  <a:tcPr marL="85482" marR="85482" marT="42741" marB="42741">
                    <a:solidFill>
                      <a:schemeClr val="accent4"/>
                    </a:solidFill>
                  </a:tcPr>
                </a:tc>
                <a:tc>
                  <a:txBody>
                    <a:bodyPr/>
                    <a:lstStyle/>
                    <a:p>
                      <a:pPr algn="r"/>
                      <a:r>
                        <a:rPr lang="sv-SE" sz="900" dirty="0"/>
                        <a:t>161</a:t>
                      </a:r>
                    </a:p>
                  </a:txBody>
                  <a:tcPr marL="85482" marR="85482" marT="42741" marB="42741">
                    <a:solidFill>
                      <a:schemeClr val="accent4"/>
                    </a:solidFill>
                  </a:tcPr>
                </a:tc>
                <a:tc>
                  <a:txBody>
                    <a:bodyPr/>
                    <a:lstStyle/>
                    <a:p>
                      <a:pPr algn="r"/>
                      <a:r>
                        <a:rPr lang="sv-SE" sz="900" dirty="0"/>
                        <a:t>165</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184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12 %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4277017575"/>
                  </a:ext>
                </a:extLst>
              </a:tr>
              <a:tr h="213458">
                <a:tc>
                  <a:txBody>
                    <a:bodyPr/>
                    <a:lstStyle/>
                    <a:p>
                      <a:r>
                        <a:rPr lang="sv-SE" sz="900" dirty="0"/>
                        <a:t>Royal </a:t>
                      </a:r>
                      <a:r>
                        <a:rPr lang="sv-SE" sz="900" dirty="0" err="1"/>
                        <a:t>Institute</a:t>
                      </a:r>
                      <a:r>
                        <a:rPr lang="sv-SE" sz="900" dirty="0"/>
                        <a:t> </a:t>
                      </a:r>
                      <a:r>
                        <a:rPr lang="sv-SE" sz="900" dirty="0" err="1"/>
                        <a:t>of</a:t>
                      </a:r>
                      <a:r>
                        <a:rPr lang="sv-SE" sz="900" dirty="0"/>
                        <a:t> </a:t>
                      </a:r>
                      <a:r>
                        <a:rPr lang="sv-SE" sz="900" dirty="0" err="1"/>
                        <a:t>Technology</a:t>
                      </a:r>
                      <a:endParaRPr lang="sv-SE" sz="900" dirty="0"/>
                    </a:p>
                  </a:txBody>
                  <a:tcPr marL="85482" marR="85482" marT="42741" marB="42741">
                    <a:solidFill>
                      <a:schemeClr val="bg1"/>
                    </a:solidFill>
                  </a:tcPr>
                </a:tc>
                <a:tc>
                  <a:txBody>
                    <a:bodyPr/>
                    <a:lstStyle/>
                    <a:p>
                      <a:pPr algn="r"/>
                      <a:r>
                        <a:rPr lang="sv-SE" sz="900" dirty="0"/>
                        <a:t>120</a:t>
                      </a:r>
                    </a:p>
                  </a:txBody>
                  <a:tcPr marL="85482" marR="85482" marT="42741" marB="42741">
                    <a:solidFill>
                      <a:schemeClr val="bg1"/>
                    </a:solidFill>
                  </a:tcPr>
                </a:tc>
                <a:tc>
                  <a:txBody>
                    <a:bodyPr/>
                    <a:lstStyle/>
                    <a:p>
                      <a:pPr algn="r"/>
                      <a:r>
                        <a:rPr lang="sv-SE" sz="900" dirty="0"/>
                        <a:t>124</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116</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-6 %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1198820540"/>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a:t>
                      </a:r>
                      <a:r>
                        <a:rPr lang="sv-SE" sz="900" dirty="0" err="1"/>
                        <a:t>Heart</a:t>
                      </a:r>
                      <a:r>
                        <a:rPr lang="sv-SE" sz="900" dirty="0"/>
                        <a:t> </a:t>
                      </a:r>
                      <a:r>
                        <a:rPr lang="sv-SE" sz="900" dirty="0" err="1"/>
                        <a:t>Lung</a:t>
                      </a:r>
                      <a:r>
                        <a:rPr lang="sv-SE" sz="900" dirty="0"/>
                        <a:t> Foundation</a:t>
                      </a:r>
                    </a:p>
                  </a:txBody>
                  <a:tcPr marL="85482" marR="85482" marT="42741" marB="42741">
                    <a:solidFill>
                      <a:schemeClr val="accent4"/>
                    </a:solidFill>
                  </a:tcPr>
                </a:tc>
                <a:tc>
                  <a:txBody>
                    <a:bodyPr/>
                    <a:lstStyle/>
                    <a:p>
                      <a:pPr algn="r"/>
                      <a:r>
                        <a:rPr lang="sv-SE" sz="900" dirty="0"/>
                        <a:t>85</a:t>
                      </a:r>
                    </a:p>
                  </a:txBody>
                  <a:tcPr marL="85482" marR="85482" marT="42741" marB="42741">
                    <a:solidFill>
                      <a:schemeClr val="accent4"/>
                    </a:solidFill>
                  </a:tcPr>
                </a:tc>
                <a:tc>
                  <a:txBody>
                    <a:bodyPr/>
                    <a:lstStyle/>
                    <a:p>
                      <a:pPr algn="r"/>
                      <a:r>
                        <a:rPr lang="sv-SE" sz="900" dirty="0"/>
                        <a:t>118</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115</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4 %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392298131"/>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a:t>
                      </a:r>
                      <a:r>
                        <a:rPr lang="sv-SE" sz="900" dirty="0" err="1"/>
                        <a:t>Childhood</a:t>
                      </a:r>
                      <a:r>
                        <a:rPr lang="sv-SE" sz="900" dirty="0"/>
                        <a:t> Cancer </a:t>
                      </a:r>
                      <a:r>
                        <a:rPr lang="sv-SE" sz="900" dirty="0" err="1"/>
                        <a:t>Fund</a:t>
                      </a:r>
                      <a:endParaRPr lang="sv-SE" sz="900" dirty="0"/>
                    </a:p>
                  </a:txBody>
                  <a:tcPr marL="85482" marR="85482" marT="42741" marB="42741">
                    <a:solidFill>
                      <a:schemeClr val="bg1"/>
                    </a:solidFill>
                  </a:tcPr>
                </a:tc>
                <a:tc>
                  <a:txBody>
                    <a:bodyPr/>
                    <a:lstStyle/>
                    <a:p>
                      <a:pPr algn="r"/>
                      <a:r>
                        <a:rPr lang="sv-SE" sz="900" dirty="0"/>
                        <a:t>142</a:t>
                      </a:r>
                    </a:p>
                  </a:txBody>
                  <a:tcPr marL="85482" marR="85482" marT="42741" marB="42741">
                    <a:solidFill>
                      <a:schemeClr val="bg1"/>
                    </a:solidFill>
                  </a:tcPr>
                </a:tc>
                <a:tc>
                  <a:txBody>
                    <a:bodyPr/>
                    <a:lstStyle/>
                    <a:p>
                      <a:pPr algn="r"/>
                      <a:r>
                        <a:rPr lang="sv-SE" sz="900" dirty="0"/>
                        <a:t>111</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100</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-15 %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879538754"/>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Stockholm County Council</a:t>
                      </a:r>
                    </a:p>
                  </a:txBody>
                  <a:tcPr marL="85482" marR="85482" marT="42741" marB="42741">
                    <a:solidFill>
                      <a:schemeClr val="accent4"/>
                    </a:solidFill>
                  </a:tcPr>
                </a:tc>
                <a:tc>
                  <a:txBody>
                    <a:bodyPr/>
                    <a:lstStyle/>
                    <a:p>
                      <a:pPr algn="r"/>
                      <a:r>
                        <a:rPr lang="sv-SE" sz="900" dirty="0"/>
                        <a:t>94</a:t>
                      </a:r>
                    </a:p>
                  </a:txBody>
                  <a:tcPr marL="85482" marR="85482" marT="42741" marB="42741">
                    <a:solidFill>
                      <a:schemeClr val="accent4"/>
                    </a:solidFill>
                  </a:tcPr>
                </a:tc>
                <a:tc>
                  <a:txBody>
                    <a:bodyPr/>
                    <a:lstStyle/>
                    <a:p>
                      <a:pPr algn="r"/>
                      <a:r>
                        <a:rPr lang="sv-SE" sz="900" dirty="0"/>
                        <a:t>89</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97</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9 %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2870487890"/>
                  </a:ext>
                </a:extLst>
              </a:tr>
              <a:tr h="213458">
                <a:tc>
                  <a:txBody>
                    <a:bodyPr/>
                    <a:lstStyle/>
                    <a:p>
                      <a:r>
                        <a:rPr lang="sv-SE" sz="900" dirty="0"/>
                        <a:t>KI - Foundations</a:t>
                      </a:r>
                    </a:p>
                  </a:txBody>
                  <a:tcPr marL="85482" marR="85482" marT="42741" marB="42741">
                    <a:solidFill>
                      <a:schemeClr val="bg1"/>
                    </a:solidFill>
                  </a:tcPr>
                </a:tc>
                <a:tc>
                  <a:txBody>
                    <a:bodyPr/>
                    <a:lstStyle/>
                    <a:p>
                      <a:pPr algn="r"/>
                      <a:r>
                        <a:rPr lang="sv-SE" sz="900" dirty="0"/>
                        <a:t>38</a:t>
                      </a:r>
                    </a:p>
                  </a:txBody>
                  <a:tcPr marL="85482" marR="85482" marT="42741" marB="42741">
                    <a:solidFill>
                      <a:schemeClr val="bg1"/>
                    </a:solidFill>
                  </a:tcPr>
                </a:tc>
                <a:tc>
                  <a:txBody>
                    <a:bodyPr/>
                    <a:lstStyle/>
                    <a:p>
                      <a:pPr algn="r"/>
                      <a:r>
                        <a:rPr lang="sv-SE" sz="900" dirty="0"/>
                        <a:t>55</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69</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25 %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036803588"/>
                  </a:ext>
                </a:extLst>
              </a:tr>
              <a:tr h="213458">
                <a:tc>
                  <a:txBody>
                    <a:bodyPr/>
                    <a:lstStyle/>
                    <a:p>
                      <a:r>
                        <a:rPr lang="sv-SE" sz="900" dirty="0" err="1"/>
                        <a:t>Other</a:t>
                      </a:r>
                      <a:endParaRPr lang="sv-SE" sz="900" dirty="0"/>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1,238</a:t>
                      </a:r>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1,298</a:t>
                      </a:r>
                    </a:p>
                  </a:txBody>
                  <a:tcPr marL="85482" marR="85482" marT="42741" marB="42741">
                    <a:lnR w="3175" cap="flat" cmpd="sng" algn="ctr">
                      <a:solidFill>
                        <a:schemeClr val="bg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1,284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-1 %</a:t>
                      </a:r>
                    </a:p>
                  </a:txBody>
                  <a:tcPr marL="85482" marR="85482" marT="42741" marB="42741">
                    <a:lnL w="3175" cap="flat" cmpd="sng" algn="ctr">
                      <a:solidFill>
                        <a:schemeClr val="bg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677143210"/>
                  </a:ext>
                </a:extLst>
              </a:tr>
              <a:tr h="238260">
                <a:tc>
                  <a:txBody>
                    <a:bodyPr/>
                    <a:lstStyle/>
                    <a:p>
                      <a:r>
                        <a:rPr lang="sv-SE" sz="900" b="1" dirty="0"/>
                        <a:t>Total</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3,686</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3,867</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3,805</a:t>
                      </a:r>
                    </a:p>
                  </a:txBody>
                  <a:tcPr marL="85482" marR="85482" marT="42741" marB="42741">
                    <a:lnL w="12700" cmpd="sng">
                      <a:noFill/>
                    </a:lnL>
                    <a:lnR w="12700" cmpd="sng">
                      <a:noFill/>
                    </a:lnR>
                    <a:lnT w="3175"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solidFill>
                  </a:tcPr>
                </a:tc>
                <a:tc>
                  <a:txBody>
                    <a:bodyPr/>
                    <a:lstStyle/>
                    <a:p>
                      <a:pPr algn="r"/>
                      <a:r>
                        <a:rPr lang="sv-SE" sz="900" b="1" dirty="0"/>
                        <a:t>-2 %</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1288593"/>
                  </a:ext>
                </a:extLst>
              </a:tr>
            </a:tbl>
          </a:graphicData>
        </a:graphic>
      </p:graphicFrame>
    </p:spTree>
    <p:extLst>
      <p:ext uri="{BB962C8B-B14F-4D97-AF65-F5344CB8AC3E}">
        <p14:creationId xmlns:p14="http://schemas.microsoft.com/office/powerpoint/2010/main" val="4216951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641952F1-7144-4FA2-B59A-DFF57C681884}"/>
              </a:ext>
            </a:extLst>
          </p:cNvPr>
          <p:cNvSpPr>
            <a:spLocks noGrp="1"/>
          </p:cNvSpPr>
          <p:nvPr>
            <p:ph type="title"/>
          </p:nvPr>
        </p:nvSpPr>
        <p:spPr/>
        <p:txBody>
          <a:bodyPr/>
          <a:lstStyle/>
          <a:p>
            <a:r>
              <a:rPr lang="sv-SE" dirty="0" err="1"/>
              <a:t>Publications</a:t>
            </a:r>
            <a:endParaRPr lang="sv-SE" dirty="0"/>
          </a:p>
        </p:txBody>
      </p:sp>
      <p:grpSp>
        <p:nvGrpSpPr>
          <p:cNvPr id="3" name="Grupp 2" descr="7,667 number of publications (articles and reviews)">
            <a:extLst>
              <a:ext uri="{FF2B5EF4-FFF2-40B4-BE49-F238E27FC236}">
                <a16:creationId xmlns:a16="http://schemas.microsoft.com/office/drawing/2014/main" id="{D58EBFB4-CFB5-614C-051A-8F9455344B7B}"/>
              </a:ext>
            </a:extLst>
          </p:cNvPr>
          <p:cNvGrpSpPr/>
          <p:nvPr/>
        </p:nvGrpSpPr>
        <p:grpSpPr>
          <a:xfrm>
            <a:off x="3491880" y="627534"/>
            <a:ext cx="6887926" cy="830997"/>
            <a:chOff x="899592" y="3795886"/>
            <a:chExt cx="6887926" cy="830997"/>
          </a:xfrm>
        </p:grpSpPr>
        <p:sp>
          <p:nvSpPr>
            <p:cNvPr id="9" name="textruta 8">
              <a:extLst>
                <a:ext uri="{FF2B5EF4-FFF2-40B4-BE49-F238E27FC236}">
                  <a16:creationId xmlns:a16="http://schemas.microsoft.com/office/drawing/2014/main" id="{D32B1702-4204-76CA-9EAF-74A2FAB79579}"/>
                </a:ext>
              </a:extLst>
            </p:cNvPr>
            <p:cNvSpPr txBox="1"/>
            <p:nvPr/>
          </p:nvSpPr>
          <p:spPr>
            <a:xfrm>
              <a:off x="899592" y="3795886"/>
              <a:ext cx="2836984" cy="830997"/>
            </a:xfrm>
            <a:prstGeom prst="rect">
              <a:avLst/>
            </a:prstGeom>
            <a:noFill/>
          </p:spPr>
          <p:txBody>
            <a:bodyPr wrap="square" rtlCol="0">
              <a:spAutoFit/>
            </a:bodyPr>
            <a:lstStyle/>
            <a:p>
              <a:pPr algn="ctr"/>
              <a:r>
                <a:rPr lang="sv-SE" sz="4800" dirty="0">
                  <a:solidFill>
                    <a:schemeClr val="accent1"/>
                  </a:solidFill>
                  <a:latin typeface="+mj-lt"/>
                  <a:cs typeface="Arial" panose="020B0604020202020204" pitchFamily="34" charset="0"/>
                </a:rPr>
                <a:t>7,200</a:t>
              </a:r>
            </a:p>
          </p:txBody>
        </p:sp>
        <p:sp>
          <p:nvSpPr>
            <p:cNvPr id="10" name="Rektangel 9">
              <a:extLst>
                <a:ext uri="{FF2B5EF4-FFF2-40B4-BE49-F238E27FC236}">
                  <a16:creationId xmlns:a16="http://schemas.microsoft.com/office/drawing/2014/main" id="{9D3043A3-D70C-1438-0673-910B2733BDE0}"/>
                </a:ext>
              </a:extLst>
            </p:cNvPr>
            <p:cNvSpPr/>
            <p:nvPr/>
          </p:nvSpPr>
          <p:spPr>
            <a:xfrm>
              <a:off x="3215518" y="3988752"/>
              <a:ext cx="4572000" cy="523220"/>
            </a:xfrm>
            <a:prstGeom prst="rect">
              <a:avLst/>
            </a:prstGeom>
          </p:spPr>
          <p:txBody>
            <a:bodyPr>
              <a:spAutoFit/>
            </a:bodyPr>
            <a:lstStyle/>
            <a:p>
              <a:r>
                <a:rPr lang="sv-SE" sz="1400" dirty="0" err="1">
                  <a:solidFill>
                    <a:schemeClr val="accent1"/>
                  </a:solidFill>
                  <a:latin typeface="+mj-lt"/>
                  <a:cs typeface="Arial" panose="020B0604020202020204" pitchFamily="34" charset="0"/>
                </a:rPr>
                <a:t>Number</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of</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publications</a:t>
              </a:r>
              <a:r>
                <a:rPr lang="sv-SE" sz="1400" dirty="0">
                  <a:solidFill>
                    <a:schemeClr val="accent1"/>
                  </a:solidFill>
                  <a:latin typeface="+mj-lt"/>
                  <a:cs typeface="Arial" panose="020B0604020202020204" pitchFamily="34" charset="0"/>
                </a:rPr>
                <a:t> </a:t>
              </a:r>
              <a:br>
                <a:rPr lang="sv-SE" sz="1400" dirty="0">
                  <a:solidFill>
                    <a:schemeClr val="accent1"/>
                  </a:solidFill>
                  <a:latin typeface="+mj-lt"/>
                  <a:cs typeface="Arial" panose="020B0604020202020204" pitchFamily="34" charset="0"/>
                </a:rPr>
              </a:br>
              <a:r>
                <a:rPr lang="sv-SE" sz="1400" dirty="0">
                  <a:solidFill>
                    <a:schemeClr val="accent1"/>
                  </a:solidFill>
                  <a:latin typeface="+mj-lt"/>
                  <a:cs typeface="Arial" panose="020B0604020202020204" pitchFamily="34" charset="0"/>
                </a:rPr>
                <a:t>(articles och reviews)</a:t>
              </a:r>
            </a:p>
          </p:txBody>
        </p:sp>
      </p:grpSp>
      <p:sp>
        <p:nvSpPr>
          <p:cNvPr id="13" name="Platshållare för sidfot 5">
            <a:extLst>
              <a:ext uri="{FF2B5EF4-FFF2-40B4-BE49-F238E27FC236}">
                <a16:creationId xmlns:a16="http://schemas.microsoft.com/office/drawing/2014/main" id="{948798D0-A8B7-DA15-B20D-F46C9A4E3CD5}"/>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2" name="Platshållare för datum 1">
            <a:extLst>
              <a:ext uri="{FF2B5EF4-FFF2-40B4-BE49-F238E27FC236}">
                <a16:creationId xmlns:a16="http://schemas.microsoft.com/office/drawing/2014/main" id="{CE8A7732-E36C-4E7A-B004-26FC113A7CC9}"/>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14 April 2026</a:t>
            </a:fld>
            <a:endParaRPr lang="sv-SE" dirty="0"/>
          </a:p>
        </p:txBody>
      </p:sp>
      <p:sp>
        <p:nvSpPr>
          <p:cNvPr id="4" name="Platshållare för bildnummer 3">
            <a:extLst>
              <a:ext uri="{FF2B5EF4-FFF2-40B4-BE49-F238E27FC236}">
                <a16:creationId xmlns:a16="http://schemas.microsoft.com/office/drawing/2014/main" id="{66F3B245-DDA1-489D-904E-041F6B01E724}"/>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7</a:t>
            </a:fld>
            <a:endParaRPr lang="sv-SE"/>
          </a:p>
        </p:txBody>
      </p:sp>
      <p:sp>
        <p:nvSpPr>
          <p:cNvPr id="6" name="Platshållare för sidfot 4">
            <a:extLst>
              <a:ext uri="{FF2B5EF4-FFF2-40B4-BE49-F238E27FC236}">
                <a16:creationId xmlns:a16="http://schemas.microsoft.com/office/drawing/2014/main" id="{E133BD87-EDF4-8041-61E8-62A662FEDB4E}"/>
              </a:ext>
              <a:ext uri="{C183D7F6-B498-43B3-948B-1728B52AA6E4}">
                <adec:decorative xmlns:adec="http://schemas.microsoft.com/office/drawing/2017/decorative" val="1"/>
              </a:ext>
            </a:extLst>
          </p:cNvPr>
          <p:cNvSpPr txBox="1">
            <a:spLocks/>
          </p:cNvSpPr>
          <p:nvPr/>
        </p:nvSpPr>
        <p:spPr bwMode="auto">
          <a:xfrm rot="16200000">
            <a:off x="6830009" y="1531571"/>
            <a:ext cx="4704054" cy="1887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en-US" sz="600" b="0" i="0" u="none" strike="noStrike" baseline="0" dirty="0">
                <a:solidFill>
                  <a:srgbClr val="000000"/>
                </a:solidFill>
                <a:latin typeface="DM Sans" pitchFamily="2" charset="0"/>
              </a:rPr>
              <a:t>Data specified as deriving from MEDLINE®/PubMed® NLM represents that its data were formulated with a reasonable standard of care. Except for this representation, NLM makes no representation or warranties, expressed or implied. This includes, but is not limited to, any implied warranty of merchantability or fitness for a particular purpose, with respect to the NLM data, and NLM specifically disclaims any such warranties and representations. All complete or parts of U.S. National Library of Medicine (NLM) records that are redistributed or retransmitted must be identified as being derived from NLM data. Certain data included</a:t>
            </a:r>
          </a:p>
          <a:p>
            <a:r>
              <a:rPr lang="en-US" sz="600" b="0" i="0" u="none" strike="noStrike" baseline="0" dirty="0">
                <a:solidFill>
                  <a:srgbClr val="000000"/>
                </a:solidFill>
                <a:latin typeface="DM Sans" pitchFamily="2" charset="0"/>
              </a:rPr>
              <a:t>herein are derived from the © Web of Science 2026 of Clarivate Analytics (UK) Ltd. All rights reserved. No part of these materials may be reproduced, stored in a retrieval system or transmitted in any form or by any means, including electronic, mechanical, photographic, magnetic or other means without the express permission of Karolinska Institutet University Library.</a:t>
            </a:r>
            <a:endParaRPr lang="sv-SE" altLang="sv-SE" sz="600" spc="-20" dirty="0">
              <a:solidFill>
                <a:schemeClr val="tx1"/>
              </a:solidFill>
            </a:endParaRPr>
          </a:p>
        </p:txBody>
      </p:sp>
      <p:pic>
        <p:nvPicPr>
          <p:cNvPr id="7" name="Bildobjekt 6" descr="An image showing the number of publications by KI researchers from 2009 to 2024.">
            <a:extLst>
              <a:ext uri="{FF2B5EF4-FFF2-40B4-BE49-F238E27FC236}">
                <a16:creationId xmlns:a16="http://schemas.microsoft.com/office/drawing/2014/main" id="{48B656F1-D73E-8794-5DD4-6A6375E11D52}"/>
              </a:ext>
            </a:extLst>
          </p:cNvPr>
          <p:cNvPicPr>
            <a:picLocks noChangeAspect="1"/>
          </p:cNvPicPr>
          <p:nvPr/>
        </p:nvPicPr>
        <p:blipFill>
          <a:blip r:embed="rId3"/>
          <a:srcRect b="10940"/>
          <a:stretch>
            <a:fillRect/>
          </a:stretch>
        </p:blipFill>
        <p:spPr>
          <a:xfrm>
            <a:off x="314851" y="1389173"/>
            <a:ext cx="5943442" cy="3126793"/>
          </a:xfrm>
          <a:prstGeom prst="rect">
            <a:avLst/>
          </a:prstGeom>
        </p:spPr>
      </p:pic>
      <p:sp>
        <p:nvSpPr>
          <p:cNvPr id="11" name="textruta 10">
            <a:extLst>
              <a:ext uri="{FF2B5EF4-FFF2-40B4-BE49-F238E27FC236}">
                <a16:creationId xmlns:a16="http://schemas.microsoft.com/office/drawing/2014/main" id="{EDDDA72C-6A16-EA92-5AF5-854F9FA3BE68}"/>
              </a:ext>
            </a:extLst>
          </p:cNvPr>
          <p:cNvSpPr txBox="1"/>
          <p:nvPr/>
        </p:nvSpPr>
        <p:spPr>
          <a:xfrm>
            <a:off x="6804249" y="1971586"/>
            <a:ext cx="1433854" cy="938719"/>
          </a:xfrm>
          <a:prstGeom prst="rect">
            <a:avLst/>
          </a:prstGeom>
          <a:noFill/>
        </p:spPr>
        <p:txBody>
          <a:bodyPr wrap="square" rtlCol="0">
            <a:spAutoFit/>
          </a:bodyPr>
          <a:lstStyle/>
          <a:p>
            <a:pPr algn="l"/>
            <a:r>
              <a:rPr lang="sv-SE" sz="1100" dirty="0" err="1">
                <a:latin typeface="+mn-lt"/>
              </a:rPr>
              <a:t>Article</a:t>
            </a:r>
            <a:endParaRPr lang="sv-SE" sz="1100" dirty="0">
              <a:latin typeface="+mn-lt"/>
            </a:endParaRPr>
          </a:p>
          <a:p>
            <a:pPr algn="l"/>
            <a:endParaRPr lang="sv-SE" sz="1100" dirty="0">
              <a:latin typeface="+mn-lt"/>
            </a:endParaRPr>
          </a:p>
          <a:p>
            <a:pPr algn="l"/>
            <a:r>
              <a:rPr lang="sv-SE" sz="1100" dirty="0">
                <a:latin typeface="+mn-lt"/>
              </a:rPr>
              <a:t>Review</a:t>
            </a:r>
          </a:p>
          <a:p>
            <a:pPr algn="l"/>
            <a:endParaRPr lang="sv-SE" sz="1100" dirty="0">
              <a:latin typeface="+mn-lt"/>
            </a:endParaRPr>
          </a:p>
          <a:p>
            <a:pPr algn="l"/>
            <a:r>
              <a:rPr lang="sv-SE" sz="1100" dirty="0" err="1">
                <a:latin typeface="+mn-lt"/>
              </a:rPr>
              <a:t>Other</a:t>
            </a:r>
            <a:endParaRPr lang="sv-SE" sz="1100" dirty="0">
              <a:latin typeface="+mn-lt"/>
            </a:endParaRPr>
          </a:p>
        </p:txBody>
      </p:sp>
      <p:sp>
        <p:nvSpPr>
          <p:cNvPr id="14" name="Rektangel 13">
            <a:extLst>
              <a:ext uri="{FF2B5EF4-FFF2-40B4-BE49-F238E27FC236}">
                <a16:creationId xmlns:a16="http://schemas.microsoft.com/office/drawing/2014/main" id="{E8305F35-9F24-0E11-533E-CC44E321C10C}"/>
              </a:ext>
              <a:ext uri="{C183D7F6-B498-43B3-948B-1728B52AA6E4}">
                <adec:decorative xmlns:adec="http://schemas.microsoft.com/office/drawing/2017/decorative" val="1"/>
              </a:ext>
            </a:extLst>
          </p:cNvPr>
          <p:cNvSpPr/>
          <p:nvPr/>
        </p:nvSpPr>
        <p:spPr bwMode="auto">
          <a:xfrm>
            <a:off x="6705913" y="2040542"/>
            <a:ext cx="96787" cy="10326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sp>
        <p:nvSpPr>
          <p:cNvPr id="15" name="Rektangel 14">
            <a:extLst>
              <a:ext uri="{FF2B5EF4-FFF2-40B4-BE49-F238E27FC236}">
                <a16:creationId xmlns:a16="http://schemas.microsoft.com/office/drawing/2014/main" id="{D0173DD2-83DD-4041-558B-328D01410819}"/>
              </a:ext>
              <a:ext uri="{C183D7F6-B498-43B3-948B-1728B52AA6E4}">
                <adec:decorative xmlns:adec="http://schemas.microsoft.com/office/drawing/2017/decorative" val="1"/>
              </a:ext>
            </a:extLst>
          </p:cNvPr>
          <p:cNvSpPr/>
          <p:nvPr/>
        </p:nvSpPr>
        <p:spPr bwMode="auto">
          <a:xfrm>
            <a:off x="6705913" y="2375822"/>
            <a:ext cx="96787" cy="103262"/>
          </a:xfrm>
          <a:prstGeom prst="rect">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sp>
        <p:nvSpPr>
          <p:cNvPr id="16" name="Rektangel 15">
            <a:extLst>
              <a:ext uri="{FF2B5EF4-FFF2-40B4-BE49-F238E27FC236}">
                <a16:creationId xmlns:a16="http://schemas.microsoft.com/office/drawing/2014/main" id="{E949E1A3-5821-AD3A-DE2E-BE77D78657B4}"/>
              </a:ext>
              <a:ext uri="{C183D7F6-B498-43B3-948B-1728B52AA6E4}">
                <adec:decorative xmlns:adec="http://schemas.microsoft.com/office/drawing/2017/decorative" val="1"/>
              </a:ext>
            </a:extLst>
          </p:cNvPr>
          <p:cNvSpPr/>
          <p:nvPr/>
        </p:nvSpPr>
        <p:spPr bwMode="auto">
          <a:xfrm>
            <a:off x="6705913" y="2711102"/>
            <a:ext cx="96787" cy="103262"/>
          </a:xfrm>
          <a:prstGeom prst="rect">
            <a:avLst/>
          </a:pr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50443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07421D42-463C-4DC3-83E8-44E26E7F2111}"/>
              </a:ext>
            </a:extLst>
          </p:cNvPr>
          <p:cNvSpPr>
            <a:spLocks noGrp="1"/>
          </p:cNvSpPr>
          <p:nvPr>
            <p:ph type="title"/>
          </p:nvPr>
        </p:nvSpPr>
        <p:spPr/>
        <p:txBody>
          <a:bodyPr/>
          <a:lstStyle/>
          <a:p>
            <a:r>
              <a:rPr lang="sv-SE" dirty="0" err="1"/>
              <a:t>Field-normalised</a:t>
            </a:r>
            <a:r>
              <a:rPr lang="sv-SE" dirty="0"/>
              <a:t> citation score </a:t>
            </a:r>
          </a:p>
        </p:txBody>
      </p:sp>
      <p:sp>
        <p:nvSpPr>
          <p:cNvPr id="3" name="Platshållare för sidfot 5">
            <a:extLst>
              <a:ext uri="{FF2B5EF4-FFF2-40B4-BE49-F238E27FC236}">
                <a16:creationId xmlns:a16="http://schemas.microsoft.com/office/drawing/2014/main" id="{938248D4-9369-B31C-BD4D-6D5F1A363CE0}"/>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4" name="Platshållare för datum 1">
            <a:extLst>
              <a:ext uri="{FF2B5EF4-FFF2-40B4-BE49-F238E27FC236}">
                <a16:creationId xmlns:a16="http://schemas.microsoft.com/office/drawing/2014/main" id="{4DB2EF4B-409B-4C4B-A50E-490097BC7AE8}"/>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14 April 2026</a:t>
            </a:fld>
            <a:endParaRPr lang="sv-SE" dirty="0"/>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8</a:t>
            </a:fld>
            <a:endParaRPr lang="sv-SE"/>
          </a:p>
        </p:txBody>
      </p:sp>
      <p:sp>
        <p:nvSpPr>
          <p:cNvPr id="2" name="Platshållare för sidfot 4">
            <a:extLst>
              <a:ext uri="{FF2B5EF4-FFF2-40B4-BE49-F238E27FC236}">
                <a16:creationId xmlns:a16="http://schemas.microsoft.com/office/drawing/2014/main" id="{F221F138-C5BB-CA53-E84C-299A9C695970}"/>
              </a:ext>
              <a:ext uri="{C183D7F6-B498-43B3-948B-1728B52AA6E4}">
                <adec:decorative xmlns:adec="http://schemas.microsoft.com/office/drawing/2017/decorative" val="1"/>
              </a:ext>
            </a:extLst>
          </p:cNvPr>
          <p:cNvSpPr txBox="1">
            <a:spLocks/>
          </p:cNvSpPr>
          <p:nvPr/>
        </p:nvSpPr>
        <p:spPr bwMode="auto">
          <a:xfrm rot="16200000">
            <a:off x="6249999" y="2433127"/>
            <a:ext cx="4559866"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sv-SE" sz="600" dirty="0">
                <a:solidFill>
                  <a:srgbClr val="000000"/>
                </a:solidFill>
                <a:latin typeface="DM Sans" pitchFamily="2" charset="0"/>
              </a:rPr>
              <a:t>Indikatorer av typen fältnormerad citeringsgrad kräver en viss volym på publikationer och citeringar för att bli statistiskt signifikanta. Publikationer från 2025 har ännu fått relativt få citeringar och kan därför inte anses utgöra stabila och tillförlitliga resultat och har därför exkluderats från ovanstående figur. </a:t>
            </a:r>
            <a:r>
              <a:rPr lang="sv-SE" sz="600" dirty="0" err="1">
                <a:solidFill>
                  <a:srgbClr val="000000"/>
                </a:solidFill>
                <a:latin typeface="DM Sans" pitchFamily="2" charset="0"/>
              </a:rPr>
              <a:t>Certain</a:t>
            </a:r>
            <a:r>
              <a:rPr lang="sv-SE" sz="600" dirty="0">
                <a:solidFill>
                  <a:srgbClr val="000000"/>
                </a:solidFill>
                <a:latin typeface="DM Sans" pitchFamily="2" charset="0"/>
              </a:rPr>
              <a:t> data </a:t>
            </a:r>
            <a:r>
              <a:rPr lang="sv-SE" sz="600" dirty="0" err="1">
                <a:solidFill>
                  <a:srgbClr val="000000"/>
                </a:solidFill>
                <a:latin typeface="DM Sans" pitchFamily="2" charset="0"/>
              </a:rPr>
              <a:t>included</a:t>
            </a:r>
            <a:r>
              <a:rPr lang="sv-SE" sz="600" dirty="0">
                <a:solidFill>
                  <a:srgbClr val="000000"/>
                </a:solidFill>
                <a:latin typeface="DM Sans" pitchFamily="2" charset="0"/>
              </a:rPr>
              <a:t> </a:t>
            </a:r>
            <a:r>
              <a:rPr lang="sv-SE" sz="600" dirty="0" err="1">
                <a:solidFill>
                  <a:srgbClr val="000000"/>
                </a:solidFill>
                <a:latin typeface="DM Sans" pitchFamily="2" charset="0"/>
              </a:rPr>
              <a:t>herein</a:t>
            </a:r>
            <a:r>
              <a:rPr lang="sv-SE" sz="600" dirty="0">
                <a:solidFill>
                  <a:srgbClr val="000000"/>
                </a:solidFill>
                <a:latin typeface="DM Sans" pitchFamily="2" charset="0"/>
              </a:rPr>
              <a:t> </a:t>
            </a:r>
            <a:r>
              <a:rPr lang="sv-SE" sz="600" dirty="0" err="1">
                <a:solidFill>
                  <a:srgbClr val="000000"/>
                </a:solidFill>
                <a:latin typeface="DM Sans" pitchFamily="2" charset="0"/>
              </a:rPr>
              <a:t>are</a:t>
            </a:r>
            <a:r>
              <a:rPr lang="sv-SE" sz="600" dirty="0">
                <a:solidFill>
                  <a:srgbClr val="000000"/>
                </a:solidFill>
                <a:latin typeface="DM Sans" pitchFamily="2" charset="0"/>
              </a:rPr>
              <a:t> </a:t>
            </a:r>
            <a:r>
              <a:rPr lang="sv-SE" sz="600" dirty="0" err="1">
                <a:solidFill>
                  <a:srgbClr val="000000"/>
                </a:solidFill>
                <a:latin typeface="DM Sans" pitchFamily="2" charset="0"/>
              </a:rPr>
              <a:t>derived</a:t>
            </a:r>
            <a:r>
              <a:rPr lang="sv-SE" sz="600" dirty="0">
                <a:solidFill>
                  <a:srgbClr val="000000"/>
                </a:solidFill>
                <a:latin typeface="DM Sans" pitchFamily="2" charset="0"/>
              </a:rPr>
              <a:t> from the© Web </a:t>
            </a:r>
            <a:r>
              <a:rPr lang="sv-SE" sz="600" dirty="0" err="1">
                <a:solidFill>
                  <a:srgbClr val="000000"/>
                </a:solidFill>
                <a:latin typeface="DM Sans" pitchFamily="2" charset="0"/>
              </a:rPr>
              <a:t>of</a:t>
            </a:r>
            <a:r>
              <a:rPr lang="sv-SE" sz="600" dirty="0">
                <a:solidFill>
                  <a:srgbClr val="000000"/>
                </a:solidFill>
                <a:latin typeface="DM Sans" pitchFamily="2" charset="0"/>
              </a:rPr>
              <a:t> Science 2026 </a:t>
            </a:r>
            <a:r>
              <a:rPr lang="sv-SE" sz="600" dirty="0" err="1">
                <a:solidFill>
                  <a:srgbClr val="000000"/>
                </a:solidFill>
                <a:latin typeface="DM Sans" pitchFamily="2" charset="0"/>
              </a:rPr>
              <a:t>of</a:t>
            </a:r>
            <a:r>
              <a:rPr lang="sv-SE" sz="600" dirty="0">
                <a:solidFill>
                  <a:srgbClr val="000000"/>
                </a:solidFill>
                <a:latin typeface="DM Sans" pitchFamily="2" charset="0"/>
              </a:rPr>
              <a:t> </a:t>
            </a:r>
            <a:r>
              <a:rPr lang="sv-SE" sz="600" dirty="0" err="1">
                <a:solidFill>
                  <a:srgbClr val="000000"/>
                </a:solidFill>
                <a:latin typeface="DM Sans" pitchFamily="2" charset="0"/>
              </a:rPr>
              <a:t>Clarivate</a:t>
            </a:r>
            <a:r>
              <a:rPr lang="sv-SE" sz="600" dirty="0">
                <a:solidFill>
                  <a:srgbClr val="000000"/>
                </a:solidFill>
                <a:latin typeface="DM Sans" pitchFamily="2" charset="0"/>
              </a:rPr>
              <a:t> </a:t>
            </a:r>
            <a:r>
              <a:rPr lang="sv-SE" sz="600" dirty="0" err="1">
                <a:solidFill>
                  <a:srgbClr val="000000"/>
                </a:solidFill>
                <a:latin typeface="DM Sans" pitchFamily="2" charset="0"/>
              </a:rPr>
              <a:t>Analytics</a:t>
            </a:r>
            <a:r>
              <a:rPr lang="sv-SE" sz="600" dirty="0">
                <a:solidFill>
                  <a:srgbClr val="000000"/>
                </a:solidFill>
                <a:latin typeface="DM Sans" pitchFamily="2" charset="0"/>
              </a:rPr>
              <a:t> (UK) Ltd. All </a:t>
            </a:r>
            <a:r>
              <a:rPr lang="sv-SE" sz="600" dirty="0" err="1">
                <a:solidFill>
                  <a:srgbClr val="000000"/>
                </a:solidFill>
                <a:latin typeface="DM Sans" pitchFamily="2" charset="0"/>
              </a:rPr>
              <a:t>rights</a:t>
            </a:r>
            <a:r>
              <a:rPr lang="sv-SE" sz="600" dirty="0">
                <a:solidFill>
                  <a:srgbClr val="000000"/>
                </a:solidFill>
                <a:latin typeface="DM Sans" pitchFamily="2" charset="0"/>
              </a:rPr>
              <a:t> </a:t>
            </a:r>
            <a:r>
              <a:rPr lang="sv-SE" sz="600" dirty="0" err="1">
                <a:solidFill>
                  <a:srgbClr val="000000"/>
                </a:solidFill>
                <a:latin typeface="DM Sans" pitchFamily="2" charset="0"/>
              </a:rPr>
              <a:t>reserved</a:t>
            </a:r>
            <a:r>
              <a:rPr lang="sv-SE" sz="600" dirty="0">
                <a:solidFill>
                  <a:srgbClr val="000000"/>
                </a:solidFill>
                <a:latin typeface="DM Sans" pitchFamily="2" charset="0"/>
              </a:rPr>
              <a:t>. No part </a:t>
            </a:r>
            <a:r>
              <a:rPr lang="sv-SE" sz="600" dirty="0" err="1">
                <a:solidFill>
                  <a:srgbClr val="000000"/>
                </a:solidFill>
                <a:latin typeface="DM Sans" pitchFamily="2" charset="0"/>
              </a:rPr>
              <a:t>of</a:t>
            </a:r>
            <a:r>
              <a:rPr lang="sv-SE" sz="600" dirty="0">
                <a:solidFill>
                  <a:srgbClr val="000000"/>
                </a:solidFill>
                <a:latin typeface="DM Sans" pitchFamily="2" charset="0"/>
              </a:rPr>
              <a:t> </a:t>
            </a:r>
            <a:r>
              <a:rPr lang="sv-SE" sz="600" dirty="0" err="1">
                <a:solidFill>
                  <a:srgbClr val="000000"/>
                </a:solidFill>
                <a:latin typeface="DM Sans" pitchFamily="2" charset="0"/>
              </a:rPr>
              <a:t>these</a:t>
            </a:r>
            <a:r>
              <a:rPr lang="sv-SE" sz="600" dirty="0">
                <a:solidFill>
                  <a:srgbClr val="000000"/>
                </a:solidFill>
                <a:latin typeface="DM Sans" pitchFamily="2" charset="0"/>
              </a:rPr>
              <a:t> materials </a:t>
            </a:r>
            <a:r>
              <a:rPr lang="sv-SE" sz="600" dirty="0" err="1">
                <a:solidFill>
                  <a:srgbClr val="000000"/>
                </a:solidFill>
                <a:latin typeface="DM Sans" pitchFamily="2" charset="0"/>
              </a:rPr>
              <a:t>may</a:t>
            </a:r>
            <a:r>
              <a:rPr lang="sv-SE" sz="600" dirty="0">
                <a:solidFill>
                  <a:srgbClr val="000000"/>
                </a:solidFill>
                <a:latin typeface="DM Sans" pitchFamily="2" charset="0"/>
              </a:rPr>
              <a:t> be </a:t>
            </a:r>
            <a:r>
              <a:rPr lang="sv-SE" sz="600" dirty="0" err="1">
                <a:solidFill>
                  <a:srgbClr val="000000"/>
                </a:solidFill>
                <a:latin typeface="DM Sans" pitchFamily="2" charset="0"/>
              </a:rPr>
              <a:t>reproduced</a:t>
            </a:r>
            <a:r>
              <a:rPr lang="sv-SE" sz="600" dirty="0">
                <a:solidFill>
                  <a:srgbClr val="000000"/>
                </a:solidFill>
                <a:latin typeface="DM Sans" pitchFamily="2" charset="0"/>
              </a:rPr>
              <a:t>, </a:t>
            </a:r>
            <a:r>
              <a:rPr lang="sv-SE" sz="600" dirty="0" err="1">
                <a:solidFill>
                  <a:srgbClr val="000000"/>
                </a:solidFill>
                <a:latin typeface="DM Sans" pitchFamily="2" charset="0"/>
              </a:rPr>
              <a:t>stored</a:t>
            </a:r>
            <a:r>
              <a:rPr lang="sv-SE" sz="600" dirty="0">
                <a:solidFill>
                  <a:srgbClr val="000000"/>
                </a:solidFill>
                <a:latin typeface="DM Sans" pitchFamily="2" charset="0"/>
              </a:rPr>
              <a:t> in a </a:t>
            </a:r>
            <a:r>
              <a:rPr lang="sv-SE" sz="600" dirty="0" err="1">
                <a:solidFill>
                  <a:srgbClr val="000000"/>
                </a:solidFill>
                <a:latin typeface="DM Sans" pitchFamily="2" charset="0"/>
              </a:rPr>
              <a:t>retrieval</a:t>
            </a:r>
            <a:r>
              <a:rPr lang="sv-SE" sz="600" dirty="0">
                <a:solidFill>
                  <a:srgbClr val="000000"/>
                </a:solidFill>
                <a:latin typeface="DM Sans" pitchFamily="2" charset="0"/>
              </a:rPr>
              <a:t> system or </a:t>
            </a:r>
            <a:r>
              <a:rPr lang="sv-SE" sz="600" dirty="0" err="1">
                <a:solidFill>
                  <a:srgbClr val="000000"/>
                </a:solidFill>
                <a:latin typeface="DM Sans" pitchFamily="2" charset="0"/>
              </a:rPr>
              <a:t>transmitted</a:t>
            </a:r>
            <a:r>
              <a:rPr lang="sv-SE" sz="600" dirty="0">
                <a:solidFill>
                  <a:srgbClr val="000000"/>
                </a:solidFill>
                <a:latin typeface="DM Sans" pitchFamily="2" charset="0"/>
              </a:rPr>
              <a:t> in </a:t>
            </a:r>
            <a:r>
              <a:rPr lang="sv-SE" sz="600" dirty="0" err="1">
                <a:solidFill>
                  <a:srgbClr val="000000"/>
                </a:solidFill>
                <a:latin typeface="DM Sans" pitchFamily="2" charset="0"/>
              </a:rPr>
              <a:t>any</a:t>
            </a:r>
            <a:r>
              <a:rPr lang="sv-SE" sz="600" dirty="0">
                <a:solidFill>
                  <a:srgbClr val="000000"/>
                </a:solidFill>
                <a:latin typeface="DM Sans" pitchFamily="2" charset="0"/>
              </a:rPr>
              <a:t> form or by </a:t>
            </a:r>
            <a:r>
              <a:rPr lang="sv-SE" sz="600" dirty="0" err="1">
                <a:solidFill>
                  <a:srgbClr val="000000"/>
                </a:solidFill>
                <a:latin typeface="DM Sans" pitchFamily="2" charset="0"/>
              </a:rPr>
              <a:t>any</a:t>
            </a:r>
            <a:r>
              <a:rPr lang="sv-SE" sz="600" dirty="0">
                <a:solidFill>
                  <a:srgbClr val="000000"/>
                </a:solidFill>
                <a:latin typeface="DM Sans" pitchFamily="2" charset="0"/>
              </a:rPr>
              <a:t> </a:t>
            </a:r>
            <a:r>
              <a:rPr lang="sv-SE" sz="600" dirty="0" err="1">
                <a:solidFill>
                  <a:srgbClr val="000000"/>
                </a:solidFill>
                <a:latin typeface="DM Sans" pitchFamily="2" charset="0"/>
              </a:rPr>
              <a:t>means</a:t>
            </a:r>
            <a:r>
              <a:rPr lang="sv-SE" sz="600" dirty="0">
                <a:solidFill>
                  <a:srgbClr val="000000"/>
                </a:solidFill>
                <a:latin typeface="DM Sans" pitchFamily="2" charset="0"/>
              </a:rPr>
              <a:t>, </a:t>
            </a:r>
            <a:r>
              <a:rPr lang="sv-SE" sz="600" dirty="0" err="1">
                <a:solidFill>
                  <a:srgbClr val="000000"/>
                </a:solidFill>
                <a:latin typeface="DM Sans" pitchFamily="2" charset="0"/>
              </a:rPr>
              <a:t>including</a:t>
            </a:r>
            <a:r>
              <a:rPr lang="sv-SE" sz="600" dirty="0">
                <a:solidFill>
                  <a:srgbClr val="000000"/>
                </a:solidFill>
                <a:latin typeface="DM Sans" pitchFamily="2" charset="0"/>
              </a:rPr>
              <a:t> </a:t>
            </a:r>
            <a:r>
              <a:rPr lang="sv-SE" sz="600" dirty="0" err="1">
                <a:solidFill>
                  <a:srgbClr val="000000"/>
                </a:solidFill>
                <a:latin typeface="DM Sans" pitchFamily="2" charset="0"/>
              </a:rPr>
              <a:t>electronic</a:t>
            </a:r>
            <a:r>
              <a:rPr lang="sv-SE" sz="600" dirty="0">
                <a:solidFill>
                  <a:srgbClr val="000000"/>
                </a:solidFill>
                <a:latin typeface="DM Sans" pitchFamily="2" charset="0"/>
              </a:rPr>
              <a:t>, </a:t>
            </a:r>
            <a:r>
              <a:rPr lang="sv-SE" sz="600" dirty="0" err="1">
                <a:solidFill>
                  <a:srgbClr val="000000"/>
                </a:solidFill>
                <a:latin typeface="DM Sans" pitchFamily="2" charset="0"/>
              </a:rPr>
              <a:t>mechanical</a:t>
            </a:r>
            <a:r>
              <a:rPr lang="sv-SE" sz="600" dirty="0">
                <a:solidFill>
                  <a:srgbClr val="000000"/>
                </a:solidFill>
                <a:latin typeface="DM Sans" pitchFamily="2" charset="0"/>
              </a:rPr>
              <a:t>, </a:t>
            </a:r>
            <a:r>
              <a:rPr lang="sv-SE" sz="600" dirty="0" err="1">
                <a:solidFill>
                  <a:srgbClr val="000000"/>
                </a:solidFill>
                <a:latin typeface="DM Sans" pitchFamily="2" charset="0"/>
              </a:rPr>
              <a:t>photographic</a:t>
            </a:r>
            <a:r>
              <a:rPr lang="sv-SE" sz="600" dirty="0">
                <a:solidFill>
                  <a:srgbClr val="000000"/>
                </a:solidFill>
                <a:latin typeface="DM Sans" pitchFamily="2" charset="0"/>
              </a:rPr>
              <a:t>, </a:t>
            </a:r>
            <a:r>
              <a:rPr lang="sv-SE" sz="600" dirty="0" err="1">
                <a:solidFill>
                  <a:srgbClr val="000000"/>
                </a:solidFill>
                <a:latin typeface="DM Sans" pitchFamily="2" charset="0"/>
              </a:rPr>
              <a:t>magnetic</a:t>
            </a:r>
            <a:r>
              <a:rPr lang="sv-SE" sz="600" dirty="0">
                <a:solidFill>
                  <a:srgbClr val="000000"/>
                </a:solidFill>
                <a:latin typeface="DM Sans" pitchFamily="2" charset="0"/>
              </a:rPr>
              <a:t> or </a:t>
            </a:r>
            <a:r>
              <a:rPr lang="sv-SE" sz="600" dirty="0" err="1">
                <a:solidFill>
                  <a:srgbClr val="000000"/>
                </a:solidFill>
                <a:latin typeface="DM Sans" pitchFamily="2" charset="0"/>
              </a:rPr>
              <a:t>other</a:t>
            </a:r>
            <a:r>
              <a:rPr lang="sv-SE" sz="600" dirty="0">
                <a:solidFill>
                  <a:srgbClr val="000000"/>
                </a:solidFill>
                <a:latin typeface="DM Sans" pitchFamily="2" charset="0"/>
              </a:rPr>
              <a:t> </a:t>
            </a:r>
            <a:r>
              <a:rPr lang="sv-SE" sz="600" dirty="0" err="1">
                <a:solidFill>
                  <a:srgbClr val="000000"/>
                </a:solidFill>
                <a:latin typeface="DM Sans" pitchFamily="2" charset="0"/>
              </a:rPr>
              <a:t>means</a:t>
            </a:r>
            <a:r>
              <a:rPr lang="sv-SE" sz="600" dirty="0">
                <a:solidFill>
                  <a:srgbClr val="000000"/>
                </a:solidFill>
                <a:latin typeface="DM Sans" pitchFamily="2" charset="0"/>
              </a:rPr>
              <a:t> </a:t>
            </a:r>
            <a:r>
              <a:rPr lang="sv-SE" sz="600" dirty="0" err="1">
                <a:solidFill>
                  <a:srgbClr val="000000"/>
                </a:solidFill>
                <a:latin typeface="DM Sans" pitchFamily="2" charset="0"/>
              </a:rPr>
              <a:t>without</a:t>
            </a:r>
            <a:r>
              <a:rPr lang="sv-SE" sz="600" dirty="0">
                <a:solidFill>
                  <a:srgbClr val="000000"/>
                </a:solidFill>
                <a:latin typeface="DM Sans" pitchFamily="2" charset="0"/>
              </a:rPr>
              <a:t> the express permission </a:t>
            </a:r>
            <a:r>
              <a:rPr lang="sv-SE" sz="600" dirty="0" err="1">
                <a:solidFill>
                  <a:srgbClr val="000000"/>
                </a:solidFill>
                <a:latin typeface="DM Sans" pitchFamily="2" charset="0"/>
              </a:rPr>
              <a:t>of</a:t>
            </a:r>
            <a:r>
              <a:rPr lang="sv-SE" sz="600" dirty="0">
                <a:solidFill>
                  <a:srgbClr val="000000"/>
                </a:solidFill>
                <a:latin typeface="DM Sans" pitchFamily="2" charset="0"/>
              </a:rPr>
              <a:t> Karolinska Institutet University </a:t>
            </a:r>
            <a:r>
              <a:rPr lang="sv-SE" sz="600" dirty="0" err="1">
                <a:solidFill>
                  <a:srgbClr val="000000"/>
                </a:solidFill>
                <a:latin typeface="DM Sans" pitchFamily="2" charset="0"/>
              </a:rPr>
              <a:t>Library</a:t>
            </a:r>
            <a:r>
              <a:rPr lang="sv-SE" sz="600" dirty="0">
                <a:solidFill>
                  <a:srgbClr val="000000"/>
                </a:solidFill>
                <a:latin typeface="DM Sans" pitchFamily="2" charset="0"/>
              </a:rPr>
              <a:t>.</a:t>
            </a:r>
            <a:endParaRPr lang="en-US" altLang="sv-SE" sz="600" dirty="0">
              <a:solidFill>
                <a:schemeClr val="tx1"/>
              </a:solidFill>
            </a:endParaRPr>
          </a:p>
        </p:txBody>
      </p:sp>
      <p:pic>
        <p:nvPicPr>
          <p:cNvPr id="8" name="Bildobjekt 7" descr="The diagram shows the average value per year of the field-standardized citation rate for all articles from KI. This is set in the diagram in relation to the corresponding Cf value for the EU's 27 member states (EU27) and Great Britain. KI's citation rate is at a level that exceeds the corresponding value for the EU27 and Great Britain.">
            <a:extLst>
              <a:ext uri="{FF2B5EF4-FFF2-40B4-BE49-F238E27FC236}">
                <a16:creationId xmlns:a16="http://schemas.microsoft.com/office/drawing/2014/main" id="{A99B080C-9462-33B6-D968-162E150C5971}"/>
              </a:ext>
            </a:extLst>
          </p:cNvPr>
          <p:cNvPicPr>
            <a:picLocks noChangeAspect="1"/>
          </p:cNvPicPr>
          <p:nvPr/>
        </p:nvPicPr>
        <p:blipFill>
          <a:blip r:embed="rId3"/>
          <a:stretch>
            <a:fillRect/>
          </a:stretch>
        </p:blipFill>
        <p:spPr>
          <a:xfrm>
            <a:off x="339964" y="1209126"/>
            <a:ext cx="5433312" cy="3439970"/>
          </a:xfrm>
          <a:prstGeom prst="rect">
            <a:avLst/>
          </a:prstGeom>
        </p:spPr>
      </p:pic>
      <p:sp>
        <p:nvSpPr>
          <p:cNvPr id="9" name="textruta 8">
            <a:extLst>
              <a:ext uri="{FF2B5EF4-FFF2-40B4-BE49-F238E27FC236}">
                <a16:creationId xmlns:a16="http://schemas.microsoft.com/office/drawing/2014/main" id="{D343171A-761C-7D14-0B38-656DE530585C}"/>
              </a:ext>
            </a:extLst>
          </p:cNvPr>
          <p:cNvSpPr txBox="1"/>
          <p:nvPr/>
        </p:nvSpPr>
        <p:spPr>
          <a:xfrm>
            <a:off x="6283052" y="1971586"/>
            <a:ext cx="2359695" cy="600164"/>
          </a:xfrm>
          <a:prstGeom prst="rect">
            <a:avLst/>
          </a:prstGeom>
          <a:noFill/>
        </p:spPr>
        <p:txBody>
          <a:bodyPr wrap="square" rtlCol="0">
            <a:spAutoFit/>
          </a:bodyPr>
          <a:lstStyle/>
          <a:p>
            <a:pPr algn="l"/>
            <a:r>
              <a:rPr lang="sv-SE" sz="1100" dirty="0" err="1">
                <a:latin typeface="+mn-lt"/>
              </a:rPr>
              <a:t>Field-normalised</a:t>
            </a:r>
            <a:r>
              <a:rPr lang="sv-SE" sz="1100" dirty="0">
                <a:latin typeface="+mn-lt"/>
              </a:rPr>
              <a:t> citation score</a:t>
            </a:r>
          </a:p>
          <a:p>
            <a:pPr algn="l"/>
            <a:endParaRPr lang="sv-SE" sz="1100" dirty="0">
              <a:latin typeface="+mn-lt"/>
            </a:endParaRPr>
          </a:p>
          <a:p>
            <a:pPr algn="l"/>
            <a:r>
              <a:rPr lang="sv-SE" sz="1100" dirty="0">
                <a:latin typeface="+mn-lt"/>
              </a:rPr>
              <a:t>EU27 and </a:t>
            </a:r>
            <a:r>
              <a:rPr lang="sv-SE" sz="1100" dirty="0" err="1">
                <a:latin typeface="+mn-lt"/>
              </a:rPr>
              <a:t>Great</a:t>
            </a:r>
            <a:r>
              <a:rPr lang="sv-SE" sz="1100" dirty="0">
                <a:latin typeface="+mn-lt"/>
              </a:rPr>
              <a:t> Britain</a:t>
            </a:r>
          </a:p>
        </p:txBody>
      </p:sp>
      <p:cxnSp>
        <p:nvCxnSpPr>
          <p:cNvPr id="10" name="Rak koppling 9">
            <a:extLst>
              <a:ext uri="{FF2B5EF4-FFF2-40B4-BE49-F238E27FC236}">
                <a16:creationId xmlns:a16="http://schemas.microsoft.com/office/drawing/2014/main" id="{AC3E51DB-F528-069E-D947-68822632D6D4}"/>
              </a:ext>
              <a:ext uri="{C183D7F6-B498-43B3-948B-1728B52AA6E4}">
                <adec:decorative xmlns:adec="http://schemas.microsoft.com/office/drawing/2017/decorative" val="1"/>
              </a:ext>
            </a:extLst>
          </p:cNvPr>
          <p:cNvCxnSpPr/>
          <p:nvPr/>
        </p:nvCxnSpPr>
        <p:spPr bwMode="auto">
          <a:xfrm>
            <a:off x="5974060" y="2096159"/>
            <a:ext cx="288032" cy="0"/>
          </a:xfrm>
          <a:prstGeom prst="line">
            <a:avLst/>
          </a:prstGeom>
          <a:solidFill>
            <a:schemeClr val="accent1"/>
          </a:solidFill>
          <a:ln w="285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Rak koppling 10">
            <a:extLst>
              <a:ext uri="{FF2B5EF4-FFF2-40B4-BE49-F238E27FC236}">
                <a16:creationId xmlns:a16="http://schemas.microsoft.com/office/drawing/2014/main" id="{5E2721AC-2ADA-4D6C-5BE9-C669DC0CF032}"/>
              </a:ext>
              <a:ext uri="{C183D7F6-B498-43B3-948B-1728B52AA6E4}">
                <adec:decorative xmlns:adec="http://schemas.microsoft.com/office/drawing/2017/decorative" val="1"/>
              </a:ext>
            </a:extLst>
          </p:cNvPr>
          <p:cNvCxnSpPr/>
          <p:nvPr/>
        </p:nvCxnSpPr>
        <p:spPr bwMode="auto">
          <a:xfrm>
            <a:off x="5974060" y="2427734"/>
            <a:ext cx="288032" cy="0"/>
          </a:xfrm>
          <a:prstGeom prst="line">
            <a:avLst/>
          </a:prstGeom>
          <a:solidFill>
            <a:schemeClr val="accent1"/>
          </a:solidFill>
          <a:ln w="28575"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956052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ktangel 12">
            <a:extLst>
              <a:ext uri="{FF2B5EF4-FFF2-40B4-BE49-F238E27FC236}">
                <a16:creationId xmlns:a16="http://schemas.microsoft.com/office/drawing/2014/main" id="{85E9E1AC-A6EF-DBC5-0807-E6530E17FB48}"/>
              </a:ext>
              <a:ext uri="{C183D7F6-B498-43B3-948B-1728B52AA6E4}">
                <adec:decorative xmlns:adec="http://schemas.microsoft.com/office/drawing/2017/decorative" val="1"/>
              </a:ext>
            </a:extLst>
          </p:cNvPr>
          <p:cNvSpPr/>
          <p:nvPr/>
        </p:nvSpPr>
        <p:spPr bwMode="auto">
          <a:xfrm>
            <a:off x="356552" y="1568035"/>
            <a:ext cx="2867205" cy="295901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solidFill>
              <a:effectLst/>
              <a:latin typeface="Times"/>
            </a:endParaRPr>
          </a:p>
        </p:txBody>
      </p:sp>
      <p:sp>
        <p:nvSpPr>
          <p:cNvPr id="5" name="Rubrik 4">
            <a:extLst>
              <a:ext uri="{FF2B5EF4-FFF2-40B4-BE49-F238E27FC236}">
                <a16:creationId xmlns:a16="http://schemas.microsoft.com/office/drawing/2014/main" id="{F3DA54B4-FF3C-4BAC-9844-DD48C4488943}"/>
              </a:ext>
            </a:extLst>
          </p:cNvPr>
          <p:cNvSpPr>
            <a:spLocks noGrp="1"/>
          </p:cNvSpPr>
          <p:nvPr>
            <p:ph type="title"/>
          </p:nvPr>
        </p:nvSpPr>
        <p:spPr/>
        <p:txBody>
          <a:bodyPr/>
          <a:lstStyle/>
          <a:p>
            <a:r>
              <a:rPr lang="sv-SE" dirty="0" err="1"/>
              <a:t>Education</a:t>
            </a:r>
            <a:endParaRPr lang="sv-SE" dirty="0"/>
          </a:p>
        </p:txBody>
      </p:sp>
      <p:sp>
        <p:nvSpPr>
          <p:cNvPr id="19" name="textruta 18">
            <a:extLst>
              <a:ext uri="{FF2B5EF4-FFF2-40B4-BE49-F238E27FC236}">
                <a16:creationId xmlns:a16="http://schemas.microsoft.com/office/drawing/2014/main" id="{CBE7511B-E418-A936-A02D-D2577C934556}"/>
              </a:ext>
            </a:extLst>
          </p:cNvPr>
          <p:cNvSpPr txBox="1"/>
          <p:nvPr/>
        </p:nvSpPr>
        <p:spPr>
          <a:xfrm>
            <a:off x="513925" y="1674261"/>
            <a:ext cx="2851492" cy="1015663"/>
          </a:xfrm>
          <a:prstGeom prst="rect">
            <a:avLst/>
          </a:prstGeom>
          <a:noFill/>
        </p:spPr>
        <p:txBody>
          <a:bodyPr wrap="square" rtlCol="0">
            <a:spAutoFit/>
          </a:bodyPr>
          <a:lstStyle/>
          <a:p>
            <a:r>
              <a:rPr lang="sv-SE" sz="6000" dirty="0">
                <a:solidFill>
                  <a:schemeClr val="bg1"/>
                </a:solidFill>
                <a:latin typeface="+mj-lt"/>
              </a:rPr>
              <a:t>13</a:t>
            </a:r>
            <a:r>
              <a:rPr lang="sv-SE" sz="1000" b="1" dirty="0">
                <a:solidFill>
                  <a:schemeClr val="bg1"/>
                </a:solidFill>
                <a:latin typeface="+mj-lt"/>
                <a:cs typeface="Arial" panose="020B0604020202020204" pitchFamily="34" charset="0"/>
              </a:rPr>
              <a:t> </a:t>
            </a:r>
            <a:r>
              <a:rPr lang="sv-SE" sz="1000" b="1" dirty="0" err="1">
                <a:solidFill>
                  <a:schemeClr val="bg1"/>
                </a:solidFill>
                <a:latin typeface="+mn-lt"/>
                <a:cs typeface="Arial" panose="020B0604020202020204" pitchFamily="34" charset="0"/>
              </a:rPr>
              <a:t>beginner’s</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programmes</a:t>
            </a:r>
            <a:endParaRPr lang="sv-SE" sz="1000" b="1" dirty="0">
              <a:solidFill>
                <a:schemeClr val="bg1"/>
              </a:solidFill>
              <a:latin typeface="+mn-lt"/>
              <a:cs typeface="Arial" panose="020B0604020202020204" pitchFamily="34" charset="0"/>
            </a:endParaRPr>
          </a:p>
        </p:txBody>
      </p:sp>
      <p:sp>
        <p:nvSpPr>
          <p:cNvPr id="20" name="textruta 19">
            <a:extLst>
              <a:ext uri="{FF2B5EF4-FFF2-40B4-BE49-F238E27FC236}">
                <a16:creationId xmlns:a16="http://schemas.microsoft.com/office/drawing/2014/main" id="{EAC55162-12C5-AE6F-D751-DD43353FD2BA}"/>
              </a:ext>
            </a:extLst>
          </p:cNvPr>
          <p:cNvSpPr txBox="1"/>
          <p:nvPr/>
        </p:nvSpPr>
        <p:spPr>
          <a:xfrm>
            <a:off x="528703" y="2543048"/>
            <a:ext cx="2921251" cy="1015663"/>
          </a:xfrm>
          <a:prstGeom prst="rect">
            <a:avLst/>
          </a:prstGeom>
          <a:noFill/>
        </p:spPr>
        <p:txBody>
          <a:bodyPr wrap="square" rtlCol="0">
            <a:spAutoFit/>
          </a:bodyPr>
          <a:lstStyle/>
          <a:p>
            <a:r>
              <a:rPr lang="sv-SE" sz="6000" dirty="0">
                <a:solidFill>
                  <a:schemeClr val="bg1"/>
                </a:solidFill>
                <a:latin typeface="+mj-lt"/>
              </a:rPr>
              <a:t>31</a:t>
            </a:r>
            <a:r>
              <a:rPr lang="sv-SE" sz="1000" dirty="0">
                <a:solidFill>
                  <a:schemeClr val="bg1"/>
                </a:solidFill>
                <a:latin typeface="+mj-lt"/>
              </a:rPr>
              <a:t> </a:t>
            </a:r>
            <a:r>
              <a:rPr lang="sv-SE" sz="1000" b="1" dirty="0" err="1">
                <a:solidFill>
                  <a:schemeClr val="bg1"/>
                </a:solidFill>
                <a:latin typeface="+mn-lt"/>
                <a:cs typeface="Arial" panose="020B0604020202020204" pitchFamily="34" charset="0"/>
              </a:rPr>
              <a:t>continuation</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programmes</a:t>
            </a:r>
            <a:endParaRPr lang="sv-SE" sz="1000" dirty="0">
              <a:solidFill>
                <a:schemeClr val="bg1"/>
              </a:solidFill>
              <a:latin typeface="+mn-lt"/>
            </a:endParaRPr>
          </a:p>
        </p:txBody>
      </p:sp>
      <p:sp>
        <p:nvSpPr>
          <p:cNvPr id="21" name="textruta 20">
            <a:extLst>
              <a:ext uri="{FF2B5EF4-FFF2-40B4-BE49-F238E27FC236}">
                <a16:creationId xmlns:a16="http://schemas.microsoft.com/office/drawing/2014/main" id="{41D84A41-2B48-51BE-64C5-B8C2057DCAC3}"/>
              </a:ext>
            </a:extLst>
          </p:cNvPr>
          <p:cNvSpPr txBox="1"/>
          <p:nvPr/>
        </p:nvSpPr>
        <p:spPr>
          <a:xfrm>
            <a:off x="562617" y="3458487"/>
            <a:ext cx="3031399" cy="1015663"/>
          </a:xfrm>
          <a:prstGeom prst="rect">
            <a:avLst/>
          </a:prstGeom>
          <a:noFill/>
        </p:spPr>
        <p:txBody>
          <a:bodyPr wrap="square" rtlCol="0">
            <a:spAutoFit/>
          </a:bodyPr>
          <a:lstStyle/>
          <a:p>
            <a:r>
              <a:rPr lang="sv-SE" sz="6000" b="1" spc="-200" dirty="0">
                <a:solidFill>
                  <a:schemeClr val="bg1"/>
                </a:solidFill>
                <a:latin typeface="+mj-lt"/>
                <a:cs typeface="Arial" panose="020B0604020202020204" pitchFamily="34" charset="0"/>
              </a:rPr>
              <a:t>110</a:t>
            </a:r>
            <a:r>
              <a:rPr lang="sv-SE" sz="1000" b="1" dirty="0">
                <a:solidFill>
                  <a:schemeClr val="bg1"/>
                </a:solidFill>
                <a:latin typeface="+mj-lt"/>
                <a:cs typeface="Arial" panose="020B0604020202020204" pitchFamily="34" charset="0"/>
              </a:rPr>
              <a:t>  </a:t>
            </a:r>
            <a:r>
              <a:rPr lang="sv-SE" sz="1000" b="1" dirty="0" err="1">
                <a:solidFill>
                  <a:schemeClr val="bg1"/>
                </a:solidFill>
                <a:latin typeface="+mn-lt"/>
                <a:cs typeface="Arial" panose="020B0604020202020204" pitchFamily="34" charset="0"/>
              </a:rPr>
              <a:t>freestanding</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courses</a:t>
            </a:r>
            <a:endParaRPr lang="sv-SE" sz="1000" b="1" dirty="0">
              <a:solidFill>
                <a:schemeClr val="bg1"/>
              </a:solidFill>
              <a:latin typeface="+mn-lt"/>
              <a:cs typeface="Arial" panose="020B0604020202020204" pitchFamily="34" charset="0"/>
            </a:endParaRPr>
          </a:p>
        </p:txBody>
      </p:sp>
      <p:sp>
        <p:nvSpPr>
          <p:cNvPr id="25" name="Rektangel 24">
            <a:extLst>
              <a:ext uri="{FF2B5EF4-FFF2-40B4-BE49-F238E27FC236}">
                <a16:creationId xmlns:a16="http://schemas.microsoft.com/office/drawing/2014/main" id="{73B257EB-0953-4298-BA7D-F3C3880A8F56}"/>
              </a:ext>
              <a:ext uri="{C183D7F6-B498-43B3-948B-1728B52AA6E4}">
                <adec:decorative xmlns:adec="http://schemas.microsoft.com/office/drawing/2017/decorative" val="1"/>
              </a:ext>
            </a:extLst>
          </p:cNvPr>
          <p:cNvSpPr/>
          <p:nvPr/>
        </p:nvSpPr>
        <p:spPr bwMode="auto">
          <a:xfrm>
            <a:off x="3700415" y="2243376"/>
            <a:ext cx="5079622" cy="825628"/>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grpSp>
        <p:nvGrpSpPr>
          <p:cNvPr id="7" name="Grupp 6" descr="2,4 qualified first-choice applicants per student admitted">
            <a:extLst>
              <a:ext uri="{FF2B5EF4-FFF2-40B4-BE49-F238E27FC236}">
                <a16:creationId xmlns:a16="http://schemas.microsoft.com/office/drawing/2014/main" id="{607B4C3A-4F78-4BA4-B8C6-48EEC6564867}"/>
              </a:ext>
            </a:extLst>
          </p:cNvPr>
          <p:cNvGrpSpPr/>
          <p:nvPr/>
        </p:nvGrpSpPr>
        <p:grpSpPr>
          <a:xfrm>
            <a:off x="3203848" y="1157198"/>
            <a:ext cx="5347028" cy="1415772"/>
            <a:chOff x="3203848" y="1157198"/>
            <a:chExt cx="5347028" cy="1415772"/>
          </a:xfrm>
        </p:grpSpPr>
        <p:sp>
          <p:nvSpPr>
            <p:cNvPr id="14" name="textruta 13">
              <a:extLst>
                <a:ext uri="{FF2B5EF4-FFF2-40B4-BE49-F238E27FC236}">
                  <a16:creationId xmlns:a16="http://schemas.microsoft.com/office/drawing/2014/main" id="{495FF3F6-7D96-4343-ABB1-7A273A2408FB}"/>
                </a:ext>
              </a:extLst>
            </p:cNvPr>
            <p:cNvSpPr txBox="1"/>
            <p:nvPr/>
          </p:nvSpPr>
          <p:spPr>
            <a:xfrm>
              <a:off x="3203848" y="1157198"/>
              <a:ext cx="2160240" cy="1415772"/>
            </a:xfrm>
            <a:prstGeom prst="rect">
              <a:avLst/>
            </a:prstGeom>
            <a:noFill/>
          </p:spPr>
          <p:txBody>
            <a:bodyPr wrap="square" rtlCol="0">
              <a:spAutoFit/>
            </a:bodyPr>
            <a:lstStyle/>
            <a:p>
              <a:pPr algn="ctr"/>
              <a:r>
                <a:rPr lang="sv-SE" sz="4800" dirty="0">
                  <a:solidFill>
                    <a:schemeClr val="accent1"/>
                  </a:solidFill>
                  <a:latin typeface="+mj-lt"/>
                </a:rPr>
                <a:t>2,6</a:t>
              </a:r>
              <a:r>
                <a:rPr lang="sv-SE" sz="6600" dirty="0">
                  <a:solidFill>
                    <a:schemeClr val="accent1"/>
                  </a:solidFill>
                  <a:latin typeface="Arial Black" panose="020B0A04020102020204" pitchFamily="34" charset="0"/>
                </a:rPr>
                <a:t> </a:t>
              </a:r>
              <a:br>
                <a:rPr lang="sv-SE" sz="6600" dirty="0">
                  <a:solidFill>
                    <a:schemeClr val="accent1"/>
                  </a:solidFill>
                  <a:latin typeface="Arial Black" panose="020B0A04020102020204" pitchFamily="34" charset="0"/>
                </a:rPr>
              </a:br>
              <a:endParaRPr lang="sv-SE" sz="2000" b="1" dirty="0">
                <a:solidFill>
                  <a:schemeClr val="accent1"/>
                </a:solidFill>
                <a:latin typeface="Arial" panose="020B0604020202020204" pitchFamily="34" charset="0"/>
                <a:cs typeface="Arial" panose="020B0604020202020204" pitchFamily="34" charset="0"/>
              </a:endParaRPr>
            </a:p>
          </p:txBody>
        </p:sp>
        <p:sp>
          <p:nvSpPr>
            <p:cNvPr id="15" name="textruta 14">
              <a:extLst>
                <a:ext uri="{FF2B5EF4-FFF2-40B4-BE49-F238E27FC236}">
                  <a16:creationId xmlns:a16="http://schemas.microsoft.com/office/drawing/2014/main" id="{30C22C0D-375C-4632-857D-4C62D9E29C1C}"/>
                </a:ext>
              </a:extLst>
            </p:cNvPr>
            <p:cNvSpPr txBox="1"/>
            <p:nvPr/>
          </p:nvSpPr>
          <p:spPr>
            <a:xfrm>
              <a:off x="4788522" y="1579024"/>
              <a:ext cx="3762354" cy="523220"/>
            </a:xfrm>
            <a:prstGeom prst="rect">
              <a:avLst/>
            </a:prstGeom>
            <a:noFill/>
          </p:spPr>
          <p:txBody>
            <a:bodyPr wrap="square">
              <a:spAutoFit/>
            </a:bodyPr>
            <a:lstStyle/>
            <a:p>
              <a:r>
                <a:rPr lang="en-US" sz="1400" dirty="0">
                  <a:solidFill>
                    <a:schemeClr val="accent1"/>
                  </a:solidFill>
                  <a:latin typeface="+mn-lt"/>
                </a:rPr>
                <a:t>qualified first-choice applicants per student admitted  </a:t>
              </a:r>
              <a:endParaRPr lang="sv-SE" sz="1400" dirty="0">
                <a:solidFill>
                  <a:schemeClr val="accent1"/>
                </a:solidFill>
                <a:latin typeface="+mn-lt"/>
              </a:endParaRPr>
            </a:p>
          </p:txBody>
        </p:sp>
      </p:grpSp>
      <p:grpSp>
        <p:nvGrpSpPr>
          <p:cNvPr id="8" name="Grupp 7" descr="1,819 number of participants in contract education">
            <a:extLst>
              <a:ext uri="{FF2B5EF4-FFF2-40B4-BE49-F238E27FC236}">
                <a16:creationId xmlns:a16="http://schemas.microsoft.com/office/drawing/2014/main" id="{57007D61-B4EA-4A8E-8AE1-7D724D9D0892}"/>
              </a:ext>
            </a:extLst>
          </p:cNvPr>
          <p:cNvGrpSpPr/>
          <p:nvPr/>
        </p:nvGrpSpPr>
        <p:grpSpPr>
          <a:xfrm>
            <a:off x="3526329" y="2297721"/>
            <a:ext cx="6409759" cy="830997"/>
            <a:chOff x="3526329" y="2264928"/>
            <a:chExt cx="6409759" cy="830997"/>
          </a:xfrm>
        </p:grpSpPr>
        <p:sp>
          <p:nvSpPr>
            <p:cNvPr id="18" name="textruta 17">
              <a:extLst>
                <a:ext uri="{FF2B5EF4-FFF2-40B4-BE49-F238E27FC236}">
                  <a16:creationId xmlns:a16="http://schemas.microsoft.com/office/drawing/2014/main" id="{63FA8093-4EB3-426A-86A2-40B7A7CBF97A}"/>
                </a:ext>
              </a:extLst>
            </p:cNvPr>
            <p:cNvSpPr txBox="1"/>
            <p:nvPr/>
          </p:nvSpPr>
          <p:spPr>
            <a:xfrm>
              <a:off x="3526329" y="2264928"/>
              <a:ext cx="2160240" cy="830997"/>
            </a:xfrm>
            <a:prstGeom prst="rect">
              <a:avLst/>
            </a:prstGeom>
            <a:noFill/>
          </p:spPr>
          <p:txBody>
            <a:bodyPr wrap="square" rtlCol="0">
              <a:spAutoFit/>
            </a:bodyPr>
            <a:lstStyle/>
            <a:p>
              <a:pPr algn="ctr"/>
              <a:r>
                <a:rPr lang="sv-SE" sz="4800" dirty="0">
                  <a:solidFill>
                    <a:schemeClr val="accent1"/>
                  </a:solidFill>
                  <a:latin typeface="+mj-lt"/>
                </a:rPr>
                <a:t>1,144</a:t>
              </a:r>
              <a:endParaRPr lang="sv-SE" sz="4800" b="1" dirty="0">
                <a:solidFill>
                  <a:schemeClr val="accent1"/>
                </a:solidFill>
                <a:latin typeface="+mj-lt"/>
                <a:cs typeface="Arial" panose="020B0604020202020204" pitchFamily="34" charset="0"/>
              </a:endParaRPr>
            </a:p>
          </p:txBody>
        </p:sp>
        <p:sp>
          <p:nvSpPr>
            <p:cNvPr id="22" name="textruta 21">
              <a:extLst>
                <a:ext uri="{FF2B5EF4-FFF2-40B4-BE49-F238E27FC236}">
                  <a16:creationId xmlns:a16="http://schemas.microsoft.com/office/drawing/2014/main" id="{53B62033-0450-4510-9BB1-1AFBD1C44092}"/>
                </a:ext>
              </a:extLst>
            </p:cNvPr>
            <p:cNvSpPr txBox="1"/>
            <p:nvPr/>
          </p:nvSpPr>
          <p:spPr>
            <a:xfrm>
              <a:off x="5364088" y="2420790"/>
              <a:ext cx="4572000" cy="523220"/>
            </a:xfrm>
            <a:prstGeom prst="rect">
              <a:avLst/>
            </a:prstGeom>
            <a:noFill/>
          </p:spPr>
          <p:txBody>
            <a:bodyPr wrap="square">
              <a:spAutoFit/>
            </a:bodyPr>
            <a:lstStyle/>
            <a:p>
              <a:r>
                <a:rPr lang="sv-SE" sz="1400" dirty="0" err="1">
                  <a:solidFill>
                    <a:schemeClr val="accent1"/>
                  </a:solidFill>
                  <a:latin typeface="+mn-lt"/>
                </a:rPr>
                <a:t>number</a:t>
              </a:r>
              <a:r>
                <a:rPr lang="sv-SE" sz="1400" dirty="0">
                  <a:solidFill>
                    <a:schemeClr val="accent1"/>
                  </a:solidFill>
                  <a:latin typeface="+mn-lt"/>
                </a:rPr>
                <a:t> </a:t>
              </a:r>
              <a:r>
                <a:rPr lang="sv-SE" sz="1400" dirty="0" err="1">
                  <a:solidFill>
                    <a:schemeClr val="accent1"/>
                  </a:solidFill>
                  <a:latin typeface="+mn-lt"/>
                </a:rPr>
                <a:t>of</a:t>
              </a:r>
              <a:r>
                <a:rPr lang="sv-SE" sz="1400" dirty="0">
                  <a:solidFill>
                    <a:schemeClr val="accent1"/>
                  </a:solidFill>
                  <a:latin typeface="+mn-lt"/>
                </a:rPr>
                <a:t> </a:t>
              </a:r>
              <a:r>
                <a:rPr lang="sv-SE" sz="1400" dirty="0" err="1">
                  <a:solidFill>
                    <a:schemeClr val="accent1"/>
                  </a:solidFill>
                  <a:latin typeface="+mn-lt"/>
                </a:rPr>
                <a:t>participants</a:t>
              </a:r>
              <a:r>
                <a:rPr lang="sv-SE" sz="1400" dirty="0">
                  <a:solidFill>
                    <a:schemeClr val="accent1"/>
                  </a:solidFill>
                  <a:latin typeface="+mn-lt"/>
                </a:rPr>
                <a:t> in </a:t>
              </a:r>
              <a:br>
                <a:rPr lang="sv-SE" sz="1400" dirty="0">
                  <a:solidFill>
                    <a:schemeClr val="accent1"/>
                  </a:solidFill>
                  <a:latin typeface="+mn-lt"/>
                </a:rPr>
              </a:br>
              <a:r>
                <a:rPr lang="sv-SE" sz="1400" dirty="0" err="1">
                  <a:solidFill>
                    <a:schemeClr val="accent1"/>
                  </a:solidFill>
                  <a:latin typeface="+mn-lt"/>
                </a:rPr>
                <a:t>contract</a:t>
              </a:r>
              <a:r>
                <a:rPr lang="sv-SE" sz="1400" dirty="0">
                  <a:solidFill>
                    <a:schemeClr val="accent1"/>
                  </a:solidFill>
                  <a:latin typeface="+mn-lt"/>
                </a:rPr>
                <a:t> </a:t>
              </a:r>
              <a:r>
                <a:rPr lang="sv-SE" sz="1400" dirty="0" err="1">
                  <a:solidFill>
                    <a:schemeClr val="accent1"/>
                  </a:solidFill>
                  <a:latin typeface="+mn-lt"/>
                </a:rPr>
                <a:t>education</a:t>
              </a:r>
              <a:r>
                <a:rPr lang="sv-SE" sz="1400" dirty="0">
                  <a:solidFill>
                    <a:schemeClr val="accent1"/>
                  </a:solidFill>
                  <a:latin typeface="+mn-lt"/>
                </a:rPr>
                <a:t>*</a:t>
              </a:r>
            </a:p>
          </p:txBody>
        </p:sp>
      </p:grpSp>
      <p:grpSp>
        <p:nvGrpSpPr>
          <p:cNvPr id="9" name="Grupp 8" descr="6,115 annual performance equivalents, performance level 90,6 %">
            <a:extLst>
              <a:ext uri="{FF2B5EF4-FFF2-40B4-BE49-F238E27FC236}">
                <a16:creationId xmlns:a16="http://schemas.microsoft.com/office/drawing/2014/main" id="{7210DE4D-D723-4F4D-9FDE-D60CC26020C7}"/>
              </a:ext>
            </a:extLst>
          </p:cNvPr>
          <p:cNvGrpSpPr/>
          <p:nvPr/>
        </p:nvGrpSpPr>
        <p:grpSpPr>
          <a:xfrm>
            <a:off x="3554094" y="3147814"/>
            <a:ext cx="5234306" cy="830997"/>
            <a:chOff x="3508520" y="3262794"/>
            <a:chExt cx="5234306" cy="830997"/>
          </a:xfrm>
        </p:grpSpPr>
        <p:sp>
          <p:nvSpPr>
            <p:cNvPr id="16" name="textruta 15">
              <a:extLst>
                <a:ext uri="{FF2B5EF4-FFF2-40B4-BE49-F238E27FC236}">
                  <a16:creationId xmlns:a16="http://schemas.microsoft.com/office/drawing/2014/main" id="{BB197648-DB10-4DFB-AC1C-74A575222BD3}"/>
                </a:ext>
              </a:extLst>
            </p:cNvPr>
            <p:cNvSpPr txBox="1"/>
            <p:nvPr/>
          </p:nvSpPr>
          <p:spPr>
            <a:xfrm>
              <a:off x="3508520" y="3262794"/>
              <a:ext cx="2160240" cy="830997"/>
            </a:xfrm>
            <a:prstGeom prst="rect">
              <a:avLst/>
            </a:prstGeom>
            <a:noFill/>
          </p:spPr>
          <p:txBody>
            <a:bodyPr wrap="square" rtlCol="0">
              <a:spAutoFit/>
            </a:bodyPr>
            <a:lstStyle/>
            <a:p>
              <a:pPr algn="ctr"/>
              <a:r>
                <a:rPr lang="sv-SE" sz="4800" dirty="0">
                  <a:solidFill>
                    <a:schemeClr val="accent1"/>
                  </a:solidFill>
                  <a:latin typeface="+mj-lt"/>
                </a:rPr>
                <a:t>6,176</a:t>
              </a:r>
              <a:endParaRPr lang="sv-SE" sz="4800" b="1" dirty="0">
                <a:solidFill>
                  <a:schemeClr val="accent1"/>
                </a:solidFill>
                <a:latin typeface="+mj-lt"/>
                <a:cs typeface="Arial" panose="020B0604020202020204" pitchFamily="34" charset="0"/>
              </a:endParaRPr>
            </a:p>
          </p:txBody>
        </p:sp>
        <p:sp>
          <p:nvSpPr>
            <p:cNvPr id="17" name="textruta 16">
              <a:extLst>
                <a:ext uri="{FF2B5EF4-FFF2-40B4-BE49-F238E27FC236}">
                  <a16:creationId xmlns:a16="http://schemas.microsoft.com/office/drawing/2014/main" id="{88DD0698-6671-427F-9D95-21F0E595595F}"/>
                </a:ext>
              </a:extLst>
            </p:cNvPr>
            <p:cNvSpPr txBox="1"/>
            <p:nvPr/>
          </p:nvSpPr>
          <p:spPr>
            <a:xfrm>
              <a:off x="5508104" y="3387693"/>
              <a:ext cx="3234722" cy="553998"/>
            </a:xfrm>
            <a:prstGeom prst="rect">
              <a:avLst/>
            </a:prstGeom>
            <a:noFill/>
          </p:spPr>
          <p:txBody>
            <a:bodyPr wrap="square">
              <a:spAutoFit/>
            </a:bodyPr>
            <a:lstStyle/>
            <a:p>
              <a:r>
                <a:rPr lang="sv-SE" sz="1500" spc="-20" dirty="0" err="1">
                  <a:solidFill>
                    <a:schemeClr val="accent1"/>
                  </a:solidFill>
                  <a:latin typeface="+mn-lt"/>
                </a:rPr>
                <a:t>annual</a:t>
              </a:r>
              <a:r>
                <a:rPr lang="sv-SE" sz="1500" spc="-20" dirty="0">
                  <a:solidFill>
                    <a:schemeClr val="accent1"/>
                  </a:solidFill>
                  <a:latin typeface="+mn-lt"/>
                </a:rPr>
                <a:t> </a:t>
              </a:r>
              <a:r>
                <a:rPr lang="sv-SE" sz="1500" spc="-20" dirty="0" err="1">
                  <a:solidFill>
                    <a:schemeClr val="accent1"/>
                  </a:solidFill>
                  <a:latin typeface="+mn-lt"/>
                </a:rPr>
                <a:t>performance</a:t>
              </a:r>
              <a:r>
                <a:rPr lang="sv-SE" sz="1500" spc="-20" dirty="0">
                  <a:solidFill>
                    <a:schemeClr val="accent1"/>
                  </a:solidFill>
                  <a:latin typeface="+mn-lt"/>
                </a:rPr>
                <a:t> </a:t>
              </a:r>
              <a:r>
                <a:rPr lang="sv-SE" sz="1500" spc="-20" dirty="0" err="1">
                  <a:solidFill>
                    <a:schemeClr val="accent1"/>
                  </a:solidFill>
                  <a:latin typeface="+mn-lt"/>
                </a:rPr>
                <a:t>equivalents</a:t>
              </a:r>
              <a:r>
                <a:rPr lang="sv-SE" sz="1500" spc="-20" dirty="0">
                  <a:solidFill>
                    <a:schemeClr val="accent1"/>
                  </a:solidFill>
                  <a:latin typeface="+mn-lt"/>
                </a:rPr>
                <a:t>, </a:t>
              </a:r>
              <a:br>
                <a:rPr lang="sv-SE" sz="1500" spc="-20" dirty="0">
                  <a:solidFill>
                    <a:schemeClr val="accent1"/>
                  </a:solidFill>
                  <a:latin typeface="+mn-lt"/>
                </a:rPr>
              </a:br>
              <a:r>
                <a:rPr lang="sv-SE" sz="1500" spc="-20" dirty="0" err="1">
                  <a:solidFill>
                    <a:schemeClr val="accent1"/>
                  </a:solidFill>
                  <a:latin typeface="+mn-lt"/>
                </a:rPr>
                <a:t>performance</a:t>
              </a:r>
              <a:r>
                <a:rPr lang="sv-SE" sz="1500" spc="-20" dirty="0">
                  <a:solidFill>
                    <a:schemeClr val="accent1"/>
                  </a:solidFill>
                  <a:latin typeface="+mn-lt"/>
                </a:rPr>
                <a:t> </a:t>
              </a:r>
              <a:r>
                <a:rPr lang="sv-SE" sz="1500" spc="-20" dirty="0" err="1">
                  <a:solidFill>
                    <a:schemeClr val="accent1"/>
                  </a:solidFill>
                  <a:latin typeface="+mn-lt"/>
                </a:rPr>
                <a:t>level</a:t>
              </a:r>
              <a:r>
                <a:rPr lang="sv-SE" sz="1500" spc="-20" dirty="0">
                  <a:solidFill>
                    <a:schemeClr val="accent1"/>
                  </a:solidFill>
                  <a:latin typeface="+mn-lt"/>
                </a:rPr>
                <a:t> 91,7 %**</a:t>
              </a:r>
            </a:p>
          </p:txBody>
        </p:sp>
      </p:grpSp>
      <p:sp>
        <p:nvSpPr>
          <p:cNvPr id="24" name="Platshållare för sidfot 4">
            <a:extLst>
              <a:ext uri="{FF2B5EF4-FFF2-40B4-BE49-F238E27FC236}">
                <a16:creationId xmlns:a16="http://schemas.microsoft.com/office/drawing/2014/main" id="{CC2DCBDF-C814-44E6-8332-1F611EAE1473}"/>
              </a:ext>
              <a:ext uri="{C183D7F6-B498-43B3-948B-1728B52AA6E4}">
                <adec:decorative xmlns:adec="http://schemas.microsoft.com/office/drawing/2017/decorative" val="1"/>
              </a:ext>
            </a:extLst>
          </p:cNvPr>
          <p:cNvSpPr txBox="1">
            <a:spLocks/>
          </p:cNvSpPr>
          <p:nvPr/>
        </p:nvSpPr>
        <p:spPr bwMode="auto">
          <a:xfrm>
            <a:off x="3659584" y="3963863"/>
            <a:ext cx="5228432" cy="55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nSpc>
                <a:spcPts val="1100"/>
              </a:lnSpc>
            </a:pPr>
            <a:r>
              <a:rPr lang="sv-SE" altLang="sv-SE" sz="900" spc="-20" dirty="0">
                <a:solidFill>
                  <a:schemeClr val="tx1"/>
                </a:solidFill>
              </a:rPr>
              <a:t>’ </a:t>
            </a:r>
            <a:r>
              <a:rPr lang="sv-SE" altLang="sv-SE" sz="900" spc="-20" dirty="0" err="1">
                <a:solidFill>
                  <a:schemeClr val="tx1"/>
                </a:solidFill>
              </a:rPr>
              <a:t>Refers</a:t>
            </a:r>
            <a:r>
              <a:rPr lang="sv-SE" altLang="sv-SE" sz="900" spc="-20" dirty="0">
                <a:solidFill>
                  <a:schemeClr val="tx1"/>
                </a:solidFill>
              </a:rPr>
              <a:t> to the </a:t>
            </a:r>
            <a:r>
              <a:rPr lang="sv-SE" altLang="sv-SE" sz="900" spc="-20" dirty="0" err="1">
                <a:solidFill>
                  <a:schemeClr val="tx1"/>
                </a:solidFill>
              </a:rPr>
              <a:t>number</a:t>
            </a:r>
            <a:r>
              <a:rPr lang="sv-SE" altLang="sv-SE" sz="900" spc="-20" dirty="0">
                <a:solidFill>
                  <a:schemeClr val="tx1"/>
                </a:solidFill>
              </a:rPr>
              <a:t> </a:t>
            </a:r>
            <a:r>
              <a:rPr lang="sv-SE" altLang="sv-SE" sz="900" spc="-20" dirty="0" err="1">
                <a:solidFill>
                  <a:schemeClr val="tx1"/>
                </a:solidFill>
              </a:rPr>
              <a:t>of</a:t>
            </a:r>
            <a:r>
              <a:rPr lang="sv-SE" altLang="sv-SE" sz="900" spc="-20" dirty="0">
                <a:solidFill>
                  <a:schemeClr val="tx1"/>
                </a:solidFill>
              </a:rPr>
              <a:t> </a:t>
            </a:r>
            <a:r>
              <a:rPr lang="sv-SE" altLang="sv-SE" sz="900" spc="-20" dirty="0" err="1">
                <a:solidFill>
                  <a:schemeClr val="tx1"/>
                </a:solidFill>
              </a:rPr>
              <a:t>participants</a:t>
            </a:r>
            <a:r>
              <a:rPr lang="sv-SE" altLang="sv-SE" sz="900" spc="-20" dirty="0">
                <a:solidFill>
                  <a:schemeClr val="tx1"/>
                </a:solidFill>
              </a:rPr>
              <a:t> in </a:t>
            </a:r>
            <a:r>
              <a:rPr lang="sv-SE" altLang="sv-SE" sz="900" spc="-20" dirty="0" err="1">
                <a:solidFill>
                  <a:schemeClr val="tx1"/>
                </a:solidFill>
              </a:rPr>
              <a:t>credit-bearing</a:t>
            </a:r>
            <a:r>
              <a:rPr lang="sv-SE" altLang="sv-SE" sz="900" spc="-20" dirty="0">
                <a:solidFill>
                  <a:schemeClr val="tx1"/>
                </a:solidFill>
              </a:rPr>
              <a:t> </a:t>
            </a:r>
            <a:r>
              <a:rPr lang="sv-SE" altLang="sv-SE" sz="900" spc="-20" dirty="0" err="1">
                <a:solidFill>
                  <a:schemeClr val="tx1"/>
                </a:solidFill>
              </a:rPr>
              <a:t>courses</a:t>
            </a:r>
            <a:r>
              <a:rPr lang="sv-SE" altLang="sv-SE" sz="900" spc="-20" dirty="0">
                <a:solidFill>
                  <a:schemeClr val="tx1"/>
                </a:solidFill>
              </a:rPr>
              <a:t> </a:t>
            </a:r>
            <a:r>
              <a:rPr lang="sv-SE" altLang="sv-SE" sz="900" spc="-20" dirty="0" err="1">
                <a:solidFill>
                  <a:schemeClr val="tx1"/>
                </a:solidFill>
              </a:rPr>
              <a:t>within</a:t>
            </a:r>
            <a:r>
              <a:rPr lang="sv-SE" altLang="sv-SE" sz="900" spc="-20" dirty="0">
                <a:solidFill>
                  <a:schemeClr val="tx1"/>
                </a:solidFill>
              </a:rPr>
              <a:t> </a:t>
            </a:r>
            <a:r>
              <a:rPr lang="sv-SE" altLang="sv-SE" sz="900" spc="-20" dirty="0" err="1">
                <a:solidFill>
                  <a:schemeClr val="tx1"/>
                </a:solidFill>
              </a:rPr>
              <a:t>contract</a:t>
            </a:r>
            <a:r>
              <a:rPr lang="sv-SE" altLang="sv-SE" sz="900" spc="-20" dirty="0">
                <a:solidFill>
                  <a:schemeClr val="tx1"/>
                </a:solidFill>
              </a:rPr>
              <a:t> </a:t>
            </a:r>
            <a:r>
              <a:rPr lang="sv-SE" altLang="sv-SE" sz="900" spc="-20" dirty="0" err="1">
                <a:solidFill>
                  <a:schemeClr val="tx1"/>
                </a:solidFill>
              </a:rPr>
              <a:t>education</a:t>
            </a:r>
            <a:r>
              <a:rPr lang="sv-SE" altLang="sv-SE" sz="900" spc="-20" dirty="0">
                <a:solidFill>
                  <a:schemeClr val="tx1"/>
                </a:solidFill>
              </a:rPr>
              <a:t>.</a:t>
            </a:r>
          </a:p>
          <a:p>
            <a:pPr>
              <a:lnSpc>
                <a:spcPts val="1100"/>
              </a:lnSpc>
            </a:pPr>
            <a:r>
              <a:rPr lang="sv-SE" altLang="sv-SE" sz="900" spc="-20" dirty="0">
                <a:solidFill>
                  <a:schemeClr val="tx1"/>
                </a:solidFill>
              </a:rPr>
              <a:t>**</a:t>
            </a:r>
            <a:r>
              <a:rPr lang="en-US" altLang="sv-SE" sz="900" spc="-20" dirty="0">
                <a:solidFill>
                  <a:schemeClr val="tx1"/>
                </a:solidFill>
              </a:rPr>
              <a:t> When we calculate the performance level, the students' course registration credits are converted into full-time equivalent students and their completed credits into annual performance equivalents. The performance level is then calculated as the ratio between the number of annual performance equivalents and the number of full-time equivalent students and is expressed as a percentage.</a:t>
            </a:r>
            <a:endParaRPr lang="sv-SE" altLang="sv-SE" sz="900" spc="-20" dirty="0">
              <a:solidFill>
                <a:schemeClr val="tx1"/>
              </a:solidFill>
            </a:endParaRPr>
          </a:p>
        </p:txBody>
      </p:sp>
      <p:sp>
        <p:nvSpPr>
          <p:cNvPr id="3" name="Platshållare för sidfot 5">
            <a:extLst>
              <a:ext uri="{FF2B5EF4-FFF2-40B4-BE49-F238E27FC236}">
                <a16:creationId xmlns:a16="http://schemas.microsoft.com/office/drawing/2014/main" id="{09CD814A-EE51-E5E4-B354-7BFD82C3CB9C}"/>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2" name="Platshållare för datum 1">
            <a:extLst>
              <a:ext uri="{FF2B5EF4-FFF2-40B4-BE49-F238E27FC236}">
                <a16:creationId xmlns:a16="http://schemas.microsoft.com/office/drawing/2014/main" id="{D274555C-1B9D-4C47-8461-AC9A65DF9678}"/>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14 April 2026</a:t>
            </a:fld>
            <a:endParaRPr lang="sv-SE" dirty="0"/>
          </a:p>
        </p:txBody>
      </p:sp>
      <p:sp>
        <p:nvSpPr>
          <p:cNvPr id="4" name="Platshållare för bildnummer 3">
            <a:extLst>
              <a:ext uri="{FF2B5EF4-FFF2-40B4-BE49-F238E27FC236}">
                <a16:creationId xmlns:a16="http://schemas.microsoft.com/office/drawing/2014/main" id="{BB7F030A-EBBE-4EC3-A409-4D2F50121E28}"/>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9</a:t>
            </a:fld>
            <a:endParaRPr lang="sv-SE"/>
          </a:p>
        </p:txBody>
      </p:sp>
    </p:spTree>
    <p:extLst>
      <p:ext uri="{BB962C8B-B14F-4D97-AF65-F5344CB8AC3E}">
        <p14:creationId xmlns:p14="http://schemas.microsoft.com/office/powerpoint/2010/main" val="2727942181"/>
      </p:ext>
    </p:extLst>
  </p:cSld>
  <p:clrMapOvr>
    <a:masterClrMapping/>
  </p:clrMapOvr>
</p:sld>
</file>

<file path=ppt/theme/theme1.xml><?xml version="1.0" encoding="utf-8"?>
<a:theme xmlns:a="http://schemas.openxmlformats.org/drawingml/2006/main" name="PPT KI">
  <a:themeElements>
    <a:clrScheme name="KI">
      <a:dk1>
        <a:sysClr val="windowText" lastClr="000000"/>
      </a:dk1>
      <a:lt1>
        <a:sysClr val="window" lastClr="FFFFFF"/>
      </a:lt1>
      <a:dk2>
        <a:srgbClr val="44546A"/>
      </a:dk2>
      <a:lt2>
        <a:srgbClr val="E7E6E6"/>
      </a:lt2>
      <a:accent1>
        <a:srgbClr val="4F0433"/>
      </a:accent1>
      <a:accent2>
        <a:srgbClr val="FF876F"/>
      </a:accent2>
      <a:accent3>
        <a:srgbClr val="870052"/>
      </a:accent3>
      <a:accent4>
        <a:srgbClr val="FFDDD6"/>
      </a:accent4>
      <a:accent5>
        <a:srgbClr val="4DB5BC"/>
      </a:accent5>
      <a:accent6>
        <a:srgbClr val="CCEBED"/>
      </a:accent6>
      <a:hlink>
        <a:srgbClr val="870052"/>
      </a:hlink>
      <a:folHlink>
        <a:srgbClr val="C490AA"/>
      </a:folHlink>
    </a:clrScheme>
    <a:fontScheme name="KI PPT">
      <a:majorFont>
        <a:latin typeface="DM Sans Medium"/>
        <a:ea typeface=""/>
        <a:cs typeface=""/>
      </a:majorFont>
      <a:minorFont>
        <a:latin typeface="DM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Times"/>
          </a:defRPr>
        </a:defPPr>
      </a:lstStyle>
    </a:lnDef>
    <a:txDef>
      <a:spPr>
        <a:noFill/>
      </a:spPr>
      <a:bodyPr wrap="square" rtlCol="0">
        <a:spAutoFit/>
      </a:bodyPr>
      <a:lstStyle>
        <a:defPPr algn="l">
          <a:defRPr sz="1400" dirty="0">
            <a:latin typeface="+mn-lt"/>
          </a:defRPr>
        </a:defPPr>
      </a:lstStyle>
    </a:txDef>
  </a:objectDefaults>
  <a:extraClrSchemeLst>
    <a:extraClrScheme>
      <a:clrScheme name="Office-tema 1">
        <a:dk1>
          <a:srgbClr val="000000"/>
        </a:dk1>
        <a:lt1>
          <a:srgbClr val="FFFFFF"/>
        </a:lt1>
        <a:dk2>
          <a:srgbClr val="000000"/>
        </a:dk2>
        <a:lt2>
          <a:srgbClr val="808080"/>
        </a:lt2>
        <a:accent1>
          <a:srgbClr val="761B54"/>
        </a:accent1>
        <a:accent2>
          <a:srgbClr val="97D8DA"/>
        </a:accent2>
        <a:accent3>
          <a:srgbClr val="FFFFFF"/>
        </a:accent3>
        <a:accent4>
          <a:srgbClr val="000000"/>
        </a:accent4>
        <a:accent5>
          <a:srgbClr val="BDABB3"/>
        </a:accent5>
        <a:accent6>
          <a:srgbClr val="88C4C5"/>
        </a:accent6>
        <a:hlink>
          <a:srgbClr val="CF0063"/>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KI" id="{31EC3C5C-F7AC-4B38-94AE-557C6ABA514C}" vid="{CD81541E-0F71-4F35-BE8B-9C384D35E95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5086</TotalTime>
  <Words>1383</Words>
  <Application>Microsoft Office PowerPoint</Application>
  <PresentationFormat>Bildspel på skärmen (16:9)</PresentationFormat>
  <Paragraphs>232</Paragraphs>
  <Slides>9</Slides>
  <Notes>9</Notes>
  <HiddenSlides>0</HiddenSlides>
  <MMClips>0</MMClips>
  <ScaleCrop>false</ScaleCrop>
  <HeadingPairs>
    <vt:vector size="6" baseType="variant">
      <vt:variant>
        <vt:lpstr>Använt teckensnitt</vt:lpstr>
      </vt:variant>
      <vt:variant>
        <vt:i4>9</vt:i4>
      </vt:variant>
      <vt:variant>
        <vt:lpstr>Tema</vt:lpstr>
      </vt:variant>
      <vt:variant>
        <vt:i4>1</vt:i4>
      </vt:variant>
      <vt:variant>
        <vt:lpstr>Bildrubriker</vt:lpstr>
      </vt:variant>
      <vt:variant>
        <vt:i4>9</vt:i4>
      </vt:variant>
    </vt:vector>
  </HeadingPairs>
  <TitlesOfParts>
    <vt:vector size="19" baseType="lpstr">
      <vt:lpstr>Arial</vt:lpstr>
      <vt:lpstr>Arial Black</vt:lpstr>
      <vt:lpstr>Biome</vt:lpstr>
      <vt:lpstr>Calibri</vt:lpstr>
      <vt:lpstr>DM Sans</vt:lpstr>
      <vt:lpstr>DM Sans Medium</vt:lpstr>
      <vt:lpstr>Times</vt:lpstr>
      <vt:lpstr>Times New Roman</vt:lpstr>
      <vt:lpstr>Wingdings</vt:lpstr>
      <vt:lpstr>PPT KI</vt:lpstr>
      <vt:lpstr>Karolinska Institutet</vt:lpstr>
      <vt:lpstr>KI in numbers</vt:lpstr>
      <vt:lpstr>KI in numbers cont.</vt:lpstr>
      <vt:lpstr>Financial report</vt:lpstr>
      <vt:lpstr>Revenue</vt:lpstr>
      <vt:lpstr>External research funding</vt:lpstr>
      <vt:lpstr>Publications</vt:lpstr>
      <vt:lpstr>Field-normalised citation score </vt:lpstr>
      <vt:lpstr>Education</vt:lpstr>
    </vt:vector>
  </TitlesOfParts>
  <Company>Karolinska Institutet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Sofia Lindberg</dc:creator>
  <cp:lastModifiedBy>Sabina Giulini</cp:lastModifiedBy>
  <cp:revision>397</cp:revision>
  <cp:lastPrinted>2005-09-23T14:22:03Z</cp:lastPrinted>
  <dcterms:created xsi:type="dcterms:W3CDTF">2018-02-12T08:19:50Z</dcterms:created>
  <dcterms:modified xsi:type="dcterms:W3CDTF">2026-04-14T11:48:39Z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QBANK_DOCINFO">
    <vt:lpwstr>2</vt:lpwstr>
  </property>
  <property fmtid="{D5CDD505-2E9C-101B-9397-08002B2CF9AE}" pid="3" name="QBANK_DOCINFO_0">
    <vt:lpwstr>eyJEb2NJZCI6ImU5OWViNmEwY2EwZDRmZWQ5ZWViZDYyZGNkMzRkYTVmIiwiTmFtZSI6InBwdC1vbS1raS0yMDIwLXN2LTE2XzkucHB0eCIsIlVzZXIiOiJVU0VSXFxzYXJlamQiLCJBdXRob3IiOiJTb2ZpYSBMaW5kYmVyZyIsIlVzZXJBZ2VudCI6Ik9mZmljZSBQb3dlclBvaW50IiwiTWVkaWFzSW5Eb2N1bWVudCI6W3siTWVkaWFJZCI</vt:lpwstr>
  </property>
  <property fmtid="{D5CDD505-2E9C-101B-9397-08002B2CF9AE}" pid="4" name="QBANK_DOCINFO_1">
    <vt:lpwstr>6NTYyNywiVXNhZ2VJZCI6MTU4OTIwLCJEYXRlIjoiMjAyMC0wMi0yNCJ9LHsiTWVkaWFJZCI6NTYzNSwiVXNhZ2VJZCI6MTU4OTIxLCJEYXRlIjoiMjAyMC0wMi0yNCJ9XX0=</vt:lpwstr>
  </property>
</Properties>
</file>