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22"/>
  </p:notesMasterIdLst>
  <p:handoutMasterIdLst>
    <p:handoutMasterId r:id="rId23"/>
  </p:handoutMasterIdLst>
  <p:sldIdLst>
    <p:sldId id="256" r:id="rId5"/>
    <p:sldId id="269" r:id="rId6"/>
    <p:sldId id="260" r:id="rId7"/>
    <p:sldId id="664" r:id="rId8"/>
    <p:sldId id="263" r:id="rId9"/>
    <p:sldId id="2120" r:id="rId10"/>
    <p:sldId id="2116" r:id="rId11"/>
    <p:sldId id="665" r:id="rId12"/>
    <p:sldId id="677" r:id="rId13"/>
    <p:sldId id="287" r:id="rId14"/>
    <p:sldId id="672" r:id="rId15"/>
    <p:sldId id="2114" r:id="rId16"/>
    <p:sldId id="666" r:id="rId17"/>
    <p:sldId id="2113" r:id="rId18"/>
    <p:sldId id="300" r:id="rId19"/>
    <p:sldId id="681" r:id="rId20"/>
    <p:sldId id="295" r:id="rId21"/>
  </p:sldIdLst>
  <p:sldSz cx="9144000" cy="5143500" type="screen16x9"/>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778" userDrawn="1">
          <p15:clr>
            <a:srgbClr val="A4A3A4"/>
          </p15:clr>
        </p15:guide>
        <p15:guide id="2" pos="222" userDrawn="1">
          <p15:clr>
            <a:srgbClr val="A4A3A4"/>
          </p15:clr>
        </p15:guide>
        <p15:guide id="3" orient="horz" pos="1529" userDrawn="1">
          <p15:clr>
            <a:srgbClr val="A4A3A4"/>
          </p15:clr>
        </p15:guide>
        <p15:guide id="4" pos="2363" userDrawn="1">
          <p15:clr>
            <a:srgbClr val="A4A3A4"/>
          </p15:clr>
        </p15:guide>
        <p15:guide id="5" orient="horz" pos="2799" userDrawn="1">
          <p15:clr>
            <a:srgbClr val="A4A3A4"/>
          </p15:clr>
        </p15:guide>
        <p15:guide id="6" pos="35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EEF4F4"/>
    <a:srgbClr val="EDF5F4"/>
    <a:srgbClr val="F0F0F0"/>
    <a:srgbClr val="FEEEEB"/>
    <a:srgbClr val="B9B0AF"/>
    <a:srgbClr val="DDDEE0"/>
    <a:srgbClr val="666666"/>
    <a:srgbClr val="FFFFFF"/>
    <a:srgbClr val="54B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F5DD3-18B8-4413-B0DE-561F17384BF8}" v="1" dt="2024-06-28T11:01:16.2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4645" autoAdjust="0"/>
  </p:normalViewPr>
  <p:slideViewPr>
    <p:cSldViewPr snapToGrid="0">
      <p:cViewPr varScale="1">
        <p:scale>
          <a:sx n="115" d="100"/>
          <a:sy n="115" d="100"/>
        </p:scale>
        <p:origin x="1440" y="108"/>
      </p:cViewPr>
      <p:guideLst>
        <p:guide orient="horz" pos="778"/>
        <p:guide pos="222"/>
        <p:guide orient="horz" pos="1529"/>
        <p:guide pos="2363"/>
        <p:guide orient="horz" pos="2799"/>
        <p:guide pos="350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Rudolphson" userId="a7ae248b-f7dc-48e1-b744-dbc78cf4b742" providerId="ADAL" clId="{8ADF5DD3-18B8-4413-B0DE-561F17384BF8}"/>
    <pc:docChg chg="modSld">
      <pc:chgData name="Maja Rudolphson" userId="a7ae248b-f7dc-48e1-b744-dbc78cf4b742" providerId="ADAL" clId="{8ADF5DD3-18B8-4413-B0DE-561F17384BF8}" dt="2024-06-28T11:02:17.433" v="18" actId="20577"/>
      <pc:docMkLst>
        <pc:docMk/>
      </pc:docMkLst>
      <pc:sldChg chg="modSp mod">
        <pc:chgData name="Maja Rudolphson" userId="a7ae248b-f7dc-48e1-b744-dbc78cf4b742" providerId="ADAL" clId="{8ADF5DD3-18B8-4413-B0DE-561F17384BF8}" dt="2024-06-28T11:02:17.433" v="18" actId="20577"/>
        <pc:sldMkLst>
          <pc:docMk/>
          <pc:sldMk cId="1403485304" sldId="287"/>
        </pc:sldMkLst>
        <pc:spChg chg="mod">
          <ac:chgData name="Maja Rudolphson" userId="a7ae248b-f7dc-48e1-b744-dbc78cf4b742" providerId="ADAL" clId="{8ADF5DD3-18B8-4413-B0DE-561F17384BF8}" dt="2024-06-28T11:02:11.791" v="10" actId="20577"/>
          <ac:spMkLst>
            <pc:docMk/>
            <pc:sldMk cId="1403485304" sldId="287"/>
            <ac:spMk id="77" creationId="{5CC97B98-FCA5-4B76-836E-517B5D5D1D84}"/>
          </ac:spMkLst>
        </pc:spChg>
        <pc:spChg chg="mod">
          <ac:chgData name="Maja Rudolphson" userId="a7ae248b-f7dc-48e1-b744-dbc78cf4b742" providerId="ADAL" clId="{8ADF5DD3-18B8-4413-B0DE-561F17384BF8}" dt="2024-06-28T11:02:14.906" v="15" actId="20577"/>
          <ac:spMkLst>
            <pc:docMk/>
            <pc:sldMk cId="1403485304" sldId="287"/>
            <ac:spMk id="80" creationId="{D9518ABD-083A-4A6A-B48A-7B8ADA986A37}"/>
          </ac:spMkLst>
        </pc:spChg>
        <pc:spChg chg="mod">
          <ac:chgData name="Maja Rudolphson" userId="a7ae248b-f7dc-48e1-b744-dbc78cf4b742" providerId="ADAL" clId="{8ADF5DD3-18B8-4413-B0DE-561F17384BF8}" dt="2024-06-28T11:02:17.433" v="18" actId="20577"/>
          <ac:spMkLst>
            <pc:docMk/>
            <pc:sldMk cId="1403485304" sldId="287"/>
            <ac:spMk id="81" creationId="{2503DB4E-E70C-47C0-9979-6FBA373D4E3F}"/>
          </ac:spMkLst>
        </pc:spChg>
        <pc:spChg chg="mod">
          <ac:chgData name="Maja Rudolphson" userId="a7ae248b-f7dc-48e1-b744-dbc78cf4b742" providerId="ADAL" clId="{8ADF5DD3-18B8-4413-B0DE-561F17384BF8}" dt="2024-06-28T11:02:08.635" v="7" actId="20577"/>
          <ac:spMkLst>
            <pc:docMk/>
            <pc:sldMk cId="1403485304" sldId="287"/>
            <ac:spMk id="92" creationId="{7E87EC67-46B8-4EA5-B224-862E0758168A}"/>
          </ac:spMkLst>
        </pc:spChg>
      </pc:sldChg>
      <pc:sldChg chg="modSp mod">
        <pc:chgData name="Maja Rudolphson" userId="a7ae248b-f7dc-48e1-b744-dbc78cf4b742" providerId="ADAL" clId="{8ADF5DD3-18B8-4413-B0DE-561F17384BF8}" dt="2024-06-28T11:02:03.391" v="4" actId="1076"/>
        <pc:sldMkLst>
          <pc:docMk/>
          <pc:sldMk cId="1697750454" sldId="677"/>
        </pc:sldMkLst>
        <pc:spChg chg="mod">
          <ac:chgData name="Maja Rudolphson" userId="a7ae248b-f7dc-48e1-b744-dbc78cf4b742" providerId="ADAL" clId="{8ADF5DD3-18B8-4413-B0DE-561F17384BF8}" dt="2024-06-28T11:01:57.316" v="3" actId="255"/>
          <ac:spMkLst>
            <pc:docMk/>
            <pc:sldMk cId="1697750454" sldId="677"/>
            <ac:spMk id="7" creationId="{086A7D33-07EE-4CC4-9633-6134CBAD0079}"/>
          </ac:spMkLst>
        </pc:spChg>
        <pc:picChg chg="mod">
          <ac:chgData name="Maja Rudolphson" userId="a7ae248b-f7dc-48e1-b744-dbc78cf4b742" providerId="ADAL" clId="{8ADF5DD3-18B8-4413-B0DE-561F17384BF8}" dt="2024-06-28T11:02:03.391" v="4" actId="1076"/>
          <ac:picMkLst>
            <pc:docMk/>
            <pc:sldMk cId="1697750454" sldId="677"/>
            <ac:picMk id="13" creationId="{AED0B856-5475-8468-257B-A6E076A6B7E8}"/>
          </ac:picMkLst>
        </pc:picChg>
      </pc:sldChg>
      <pc:sldChg chg="modSp mod">
        <pc:chgData name="Maja Rudolphson" userId="a7ae248b-f7dc-48e1-b744-dbc78cf4b742" providerId="ADAL" clId="{8ADF5DD3-18B8-4413-B0DE-561F17384BF8}" dt="2024-06-28T11:00:25.250" v="0" actId="14100"/>
        <pc:sldMkLst>
          <pc:docMk/>
          <pc:sldMk cId="91675790" sldId="2120"/>
        </pc:sldMkLst>
        <pc:spChg chg="mod">
          <ac:chgData name="Maja Rudolphson" userId="a7ae248b-f7dc-48e1-b744-dbc78cf4b742" providerId="ADAL" clId="{8ADF5DD3-18B8-4413-B0DE-561F17384BF8}" dt="2024-06-28T11:00:25.250" v="0" actId="14100"/>
          <ac:spMkLst>
            <pc:docMk/>
            <pc:sldMk cId="91675790" sldId="2120"/>
            <ac:spMk id="5" creationId="{2B9256AA-A239-7C56-9F18-38A268EEF28A}"/>
          </ac:spMkLst>
        </pc:spChg>
      </pc:sldChg>
    </pc:docChg>
  </pc:docChgLst>
  <pc:docChgLst>
    <pc:chgData name="Maja Rudolphson" userId="a7ae248b-f7dc-48e1-b744-dbc78cf4b742" providerId="ADAL" clId="{5304AF79-F298-4E81-A5CD-5642A4E9D209}"/>
    <pc:docChg chg="undo custSel modSld">
      <pc:chgData name="Maja Rudolphson" userId="a7ae248b-f7dc-48e1-b744-dbc78cf4b742" providerId="ADAL" clId="{5304AF79-F298-4E81-A5CD-5642A4E9D209}" dt="2024-06-05T13:28:46.614" v="140" actId="20577"/>
      <pc:docMkLst>
        <pc:docMk/>
      </pc:docMkLst>
      <pc:sldChg chg="modSp mod">
        <pc:chgData name="Maja Rudolphson" userId="a7ae248b-f7dc-48e1-b744-dbc78cf4b742" providerId="ADAL" clId="{5304AF79-F298-4E81-A5CD-5642A4E9D209}" dt="2024-06-05T13:23:31.976" v="124" actId="1036"/>
        <pc:sldMkLst>
          <pc:docMk/>
          <pc:sldMk cId="851146992" sldId="666"/>
        </pc:sldMkLst>
        <pc:spChg chg="mod">
          <ac:chgData name="Maja Rudolphson" userId="a7ae248b-f7dc-48e1-b744-dbc78cf4b742" providerId="ADAL" clId="{5304AF79-F298-4E81-A5CD-5642A4E9D209}" dt="2024-06-05T13:23:12.351" v="98" actId="6549"/>
          <ac:spMkLst>
            <pc:docMk/>
            <pc:sldMk cId="851146992" sldId="666"/>
            <ac:spMk id="2" creationId="{7DDA74D8-BB98-7830-FAFB-19AB1BFABDE7}"/>
          </ac:spMkLst>
        </pc:spChg>
        <pc:spChg chg="mod">
          <ac:chgData name="Maja Rudolphson" userId="a7ae248b-f7dc-48e1-b744-dbc78cf4b742" providerId="ADAL" clId="{5304AF79-F298-4E81-A5CD-5642A4E9D209}" dt="2024-06-05T13:23:31.976" v="124" actId="1036"/>
          <ac:spMkLst>
            <pc:docMk/>
            <pc:sldMk cId="851146992" sldId="666"/>
            <ac:spMk id="3" creationId="{76FC44CB-9E94-AFFB-B93B-180F45E16A5B}"/>
          </ac:spMkLst>
        </pc:spChg>
      </pc:sldChg>
      <pc:sldChg chg="modSp mod">
        <pc:chgData name="Maja Rudolphson" userId="a7ae248b-f7dc-48e1-b744-dbc78cf4b742" providerId="ADAL" clId="{5304AF79-F298-4E81-A5CD-5642A4E9D209}" dt="2024-06-05T13:22:20.108" v="95" actId="179"/>
        <pc:sldMkLst>
          <pc:docMk/>
          <pc:sldMk cId="506701171" sldId="672"/>
        </pc:sldMkLst>
        <pc:spChg chg="mod">
          <ac:chgData name="Maja Rudolphson" userId="a7ae248b-f7dc-48e1-b744-dbc78cf4b742" providerId="ADAL" clId="{5304AF79-F298-4E81-A5CD-5642A4E9D209}" dt="2024-06-05T13:22:20.108" v="95" actId="179"/>
          <ac:spMkLst>
            <pc:docMk/>
            <pc:sldMk cId="506701171" sldId="672"/>
            <ac:spMk id="6" creationId="{FB294D5E-86A4-F9D8-8B30-456C0443D7DB}"/>
          </ac:spMkLst>
        </pc:spChg>
      </pc:sldChg>
      <pc:sldChg chg="modSp mod modNotesTx">
        <pc:chgData name="Maja Rudolphson" userId="a7ae248b-f7dc-48e1-b744-dbc78cf4b742" providerId="ADAL" clId="{5304AF79-F298-4E81-A5CD-5642A4E9D209}" dt="2024-06-05T13:28:46.614" v="140" actId="20577"/>
        <pc:sldMkLst>
          <pc:docMk/>
          <pc:sldMk cId="3880605482" sldId="681"/>
        </pc:sldMkLst>
        <pc:spChg chg="mod">
          <ac:chgData name="Maja Rudolphson" userId="a7ae248b-f7dc-48e1-b744-dbc78cf4b742" providerId="ADAL" clId="{5304AF79-F298-4E81-A5CD-5642A4E9D209}" dt="2024-06-05T13:28:46.614" v="140" actId="20577"/>
          <ac:spMkLst>
            <pc:docMk/>
            <pc:sldMk cId="3880605482" sldId="681"/>
            <ac:spMk id="17" creationId="{67CE924B-194A-A8FA-A9F5-FCBA7DB11655}"/>
          </ac:spMkLst>
        </pc:spChg>
      </pc:sldChg>
    </pc:docChg>
  </pc:docChgLst>
  <pc:docChgLst>
    <pc:chgData name="Maja Rudolphson" userId="a7ae248b-f7dc-48e1-b744-dbc78cf4b742" providerId="ADAL" clId="{E151A512-AE33-4AB7-ADB0-FCD1E11F960B}"/>
    <pc:docChg chg="undo custSel addSld delSld modSld sldOrd">
      <pc:chgData name="Maja Rudolphson" userId="a7ae248b-f7dc-48e1-b744-dbc78cf4b742" providerId="ADAL" clId="{E151A512-AE33-4AB7-ADB0-FCD1E11F960B}" dt="2024-06-25T12:05:39.744" v="97" actId="47"/>
      <pc:docMkLst>
        <pc:docMk/>
      </pc:docMkLst>
      <pc:sldChg chg="add del">
        <pc:chgData name="Maja Rudolphson" userId="a7ae248b-f7dc-48e1-b744-dbc78cf4b742" providerId="ADAL" clId="{E151A512-AE33-4AB7-ADB0-FCD1E11F960B}" dt="2024-06-25T12:05:32.777" v="92" actId="47"/>
        <pc:sldMkLst>
          <pc:docMk/>
          <pc:sldMk cId="1011292235" sldId="2116"/>
        </pc:sldMkLst>
      </pc:sldChg>
      <pc:sldChg chg="addSp delSp modSp add del">
        <pc:chgData name="Maja Rudolphson" userId="a7ae248b-f7dc-48e1-b744-dbc78cf4b742" providerId="ADAL" clId="{E151A512-AE33-4AB7-ADB0-FCD1E11F960B}" dt="2024-06-25T12:02:03.149" v="4" actId="47"/>
        <pc:sldMkLst>
          <pc:docMk/>
          <pc:sldMk cId="572715307" sldId="2121"/>
        </pc:sldMkLst>
        <pc:spChg chg="add mod">
          <ac:chgData name="Maja Rudolphson" userId="a7ae248b-f7dc-48e1-b744-dbc78cf4b742" providerId="ADAL" clId="{E151A512-AE33-4AB7-ADB0-FCD1E11F960B}" dt="2024-06-25T12:01:52.553" v="1" actId="478"/>
          <ac:spMkLst>
            <pc:docMk/>
            <pc:sldMk cId="572715307" sldId="2121"/>
            <ac:spMk id="2" creationId="{6C0E6C1A-5DD6-8407-38D8-E8AA3695A756}"/>
          </ac:spMkLst>
        </pc:spChg>
        <pc:picChg chg="del">
          <ac:chgData name="Maja Rudolphson" userId="a7ae248b-f7dc-48e1-b744-dbc78cf4b742" providerId="ADAL" clId="{E151A512-AE33-4AB7-ADB0-FCD1E11F960B}" dt="2024-06-25T12:01:52.553" v="1" actId="478"/>
          <ac:picMkLst>
            <pc:docMk/>
            <pc:sldMk cId="572715307" sldId="2121"/>
            <ac:picMk id="7" creationId="{F7350A6F-1EB8-F84D-87C0-176DC72C0FDC}"/>
          </ac:picMkLst>
        </pc:picChg>
      </pc:sldChg>
      <pc:sldChg chg="delSp modSp add del mod ord">
        <pc:chgData name="Maja Rudolphson" userId="a7ae248b-f7dc-48e1-b744-dbc78cf4b742" providerId="ADAL" clId="{E151A512-AE33-4AB7-ADB0-FCD1E11F960B}" dt="2024-06-25T12:03:03.746" v="43" actId="47"/>
        <pc:sldMkLst>
          <pc:docMk/>
          <pc:sldMk cId="1141381598" sldId="2121"/>
        </pc:sldMkLst>
        <pc:spChg chg="mod">
          <ac:chgData name="Maja Rudolphson" userId="a7ae248b-f7dc-48e1-b744-dbc78cf4b742" providerId="ADAL" clId="{E151A512-AE33-4AB7-ADB0-FCD1E11F960B}" dt="2024-06-25T12:02:42.345" v="38" actId="20577"/>
          <ac:spMkLst>
            <pc:docMk/>
            <pc:sldMk cId="1141381598" sldId="2121"/>
            <ac:spMk id="5" creationId="{0496040C-1840-412D-95E8-1D26C3A80C79}"/>
          </ac:spMkLst>
        </pc:spChg>
        <pc:picChg chg="del">
          <ac:chgData name="Maja Rudolphson" userId="a7ae248b-f7dc-48e1-b744-dbc78cf4b742" providerId="ADAL" clId="{E151A512-AE33-4AB7-ADB0-FCD1E11F960B}" dt="2024-06-25T12:02:32.838" v="16" actId="478"/>
          <ac:picMkLst>
            <pc:docMk/>
            <pc:sldMk cId="1141381598" sldId="2121"/>
            <ac:picMk id="7" creationId="{E8B32CEE-94BF-FEC2-A9D7-5F5790B36E62}"/>
          </ac:picMkLst>
        </pc:picChg>
      </pc:sldChg>
      <pc:sldChg chg="addSp delSp modSp add del mod">
        <pc:chgData name="Maja Rudolphson" userId="a7ae248b-f7dc-48e1-b744-dbc78cf4b742" providerId="ADAL" clId="{E151A512-AE33-4AB7-ADB0-FCD1E11F960B}" dt="2024-06-25T12:02:24.797" v="12" actId="47"/>
        <pc:sldMkLst>
          <pc:docMk/>
          <pc:sldMk cId="3761444040" sldId="2121"/>
        </pc:sldMkLst>
        <pc:spChg chg="del">
          <ac:chgData name="Maja Rudolphson" userId="a7ae248b-f7dc-48e1-b744-dbc78cf4b742" providerId="ADAL" clId="{E151A512-AE33-4AB7-ADB0-FCD1E11F960B}" dt="2024-06-25T12:02:18.180" v="11" actId="478"/>
          <ac:spMkLst>
            <pc:docMk/>
            <pc:sldMk cId="3761444040" sldId="2121"/>
            <ac:spMk id="3" creationId="{964445A4-E405-271D-7908-2D9334C84553}"/>
          </ac:spMkLst>
        </pc:spChg>
        <pc:spChg chg="add del mod">
          <ac:chgData name="Maja Rudolphson" userId="a7ae248b-f7dc-48e1-b744-dbc78cf4b742" providerId="ADAL" clId="{E151A512-AE33-4AB7-ADB0-FCD1E11F960B}" dt="2024-06-25T12:02:15.930" v="10" actId="478"/>
          <ac:spMkLst>
            <pc:docMk/>
            <pc:sldMk cId="3761444040" sldId="2121"/>
            <ac:spMk id="4" creationId="{A3942BE6-77AC-11D2-3EFB-200E9C1CDA1A}"/>
          </ac:spMkLst>
        </pc:spChg>
        <pc:spChg chg="del topLvl">
          <ac:chgData name="Maja Rudolphson" userId="a7ae248b-f7dc-48e1-b744-dbc78cf4b742" providerId="ADAL" clId="{E151A512-AE33-4AB7-ADB0-FCD1E11F960B}" dt="2024-06-25T12:02:13.988" v="8" actId="478"/>
          <ac:spMkLst>
            <pc:docMk/>
            <pc:sldMk cId="3761444040" sldId="2121"/>
            <ac:spMk id="10" creationId="{207184EA-54D6-2A89-405C-42051AC4C412}"/>
          </ac:spMkLst>
        </pc:spChg>
        <pc:spChg chg="del mod topLvl">
          <ac:chgData name="Maja Rudolphson" userId="a7ae248b-f7dc-48e1-b744-dbc78cf4b742" providerId="ADAL" clId="{E151A512-AE33-4AB7-ADB0-FCD1E11F960B}" dt="2024-06-25T12:02:12.503" v="7" actId="478"/>
          <ac:spMkLst>
            <pc:docMk/>
            <pc:sldMk cId="3761444040" sldId="2121"/>
            <ac:spMk id="11" creationId="{C9098A93-9305-93AB-DFB7-B26896FCFF75}"/>
          </ac:spMkLst>
        </pc:spChg>
        <pc:grpChg chg="del">
          <ac:chgData name="Maja Rudolphson" userId="a7ae248b-f7dc-48e1-b744-dbc78cf4b742" providerId="ADAL" clId="{E151A512-AE33-4AB7-ADB0-FCD1E11F960B}" dt="2024-06-25T12:02:12.503" v="7" actId="478"/>
          <ac:grpSpMkLst>
            <pc:docMk/>
            <pc:sldMk cId="3761444040" sldId="2121"/>
            <ac:grpSpMk id="9" creationId="{F72551DE-A21E-C249-C63B-B280C0625B9D}"/>
          </ac:grpSpMkLst>
        </pc:grpChg>
        <pc:picChg chg="del">
          <ac:chgData name="Maja Rudolphson" userId="a7ae248b-f7dc-48e1-b744-dbc78cf4b742" providerId="ADAL" clId="{E151A512-AE33-4AB7-ADB0-FCD1E11F960B}" dt="2024-06-25T12:02:14.806" v="9" actId="478"/>
          <ac:picMkLst>
            <pc:docMk/>
            <pc:sldMk cId="3761444040" sldId="2121"/>
            <ac:picMk id="15" creationId="{93D742DB-CDA3-402E-BBFF-E1A977EB189F}"/>
          </ac:picMkLst>
        </pc:picChg>
      </pc:sldChg>
      <pc:sldChg chg="add del">
        <pc:chgData name="Maja Rudolphson" userId="a7ae248b-f7dc-48e1-b744-dbc78cf4b742" providerId="ADAL" clId="{E151A512-AE33-4AB7-ADB0-FCD1E11F960B}" dt="2024-06-25T12:02:46.548" v="40"/>
        <pc:sldMkLst>
          <pc:docMk/>
          <pc:sldMk cId="513502871" sldId="2122"/>
        </pc:sldMkLst>
      </pc:sldChg>
      <pc:sldChg chg="addSp delSp modSp new add del mod">
        <pc:chgData name="Maja Rudolphson" userId="a7ae248b-f7dc-48e1-b744-dbc78cf4b742" providerId="ADAL" clId="{E151A512-AE33-4AB7-ADB0-FCD1E11F960B}" dt="2024-06-25T12:05:39.744" v="97" actId="47"/>
        <pc:sldMkLst>
          <pc:docMk/>
          <pc:sldMk cId="3776037148" sldId="2122"/>
        </pc:sldMkLst>
        <pc:spChg chg="mod">
          <ac:chgData name="Maja Rudolphson" userId="a7ae248b-f7dc-48e1-b744-dbc78cf4b742" providerId="ADAL" clId="{E151A512-AE33-4AB7-ADB0-FCD1E11F960B}" dt="2024-06-25T12:03:17.945" v="79" actId="20577"/>
          <ac:spMkLst>
            <pc:docMk/>
            <pc:sldMk cId="3776037148" sldId="2122"/>
            <ac:spMk id="2" creationId="{4C03D44C-D587-ED56-5DD6-754514E4EA3A}"/>
          </ac:spMkLst>
        </pc:spChg>
        <pc:spChg chg="add del">
          <ac:chgData name="Maja Rudolphson" userId="a7ae248b-f7dc-48e1-b744-dbc78cf4b742" providerId="ADAL" clId="{E151A512-AE33-4AB7-ADB0-FCD1E11F960B}" dt="2024-06-25T12:05:32.846" v="96" actId="478"/>
          <ac:spMkLst>
            <pc:docMk/>
            <pc:sldMk cId="3776037148" sldId="2122"/>
            <ac:spMk id="3" creationId="{50D1D3DA-6342-543B-8B0A-23755307B76B}"/>
          </ac:spMkLst>
        </pc:spChg>
        <pc:spChg chg="mod">
          <ac:chgData name="Maja Rudolphson" userId="a7ae248b-f7dc-48e1-b744-dbc78cf4b742" providerId="ADAL" clId="{E151A512-AE33-4AB7-ADB0-FCD1E11F960B}" dt="2024-06-25T12:02:57.050" v="42" actId="14100"/>
          <ac:spMkLst>
            <pc:docMk/>
            <pc:sldMk cId="3776037148" sldId="2122"/>
            <ac:spMk id="6" creationId="{B311CC9F-CA0C-DFD1-887D-3E0F054948DB}"/>
          </ac:spMkLst>
        </pc:spChg>
        <pc:spChg chg="mod">
          <ac:chgData name="Maja Rudolphson" userId="a7ae248b-f7dc-48e1-b744-dbc78cf4b742" providerId="ADAL" clId="{E151A512-AE33-4AB7-ADB0-FCD1E11F960B}" dt="2024-06-25T12:03:30.705" v="81"/>
          <ac:spMkLst>
            <pc:docMk/>
            <pc:sldMk cId="3776037148" sldId="2122"/>
            <ac:spMk id="8" creationId="{A4895D42-3602-C1FE-E3DD-92ADCD619CDF}"/>
          </ac:spMkLst>
        </pc:spChg>
        <pc:spChg chg="mod">
          <ac:chgData name="Maja Rudolphson" userId="a7ae248b-f7dc-48e1-b744-dbc78cf4b742" providerId="ADAL" clId="{E151A512-AE33-4AB7-ADB0-FCD1E11F960B}" dt="2024-06-25T12:03:30.705" v="81"/>
          <ac:spMkLst>
            <pc:docMk/>
            <pc:sldMk cId="3776037148" sldId="2122"/>
            <ac:spMk id="9" creationId="{5CE5FF15-8C41-C8AF-C131-89ADCFD529AF}"/>
          </ac:spMkLst>
        </pc:spChg>
        <pc:spChg chg="mod">
          <ac:chgData name="Maja Rudolphson" userId="a7ae248b-f7dc-48e1-b744-dbc78cf4b742" providerId="ADAL" clId="{E151A512-AE33-4AB7-ADB0-FCD1E11F960B}" dt="2024-06-25T12:03:30.705" v="81"/>
          <ac:spMkLst>
            <pc:docMk/>
            <pc:sldMk cId="3776037148" sldId="2122"/>
            <ac:spMk id="10" creationId="{303E252D-3F5C-785A-358D-437FBF7B3B25}"/>
          </ac:spMkLst>
        </pc:spChg>
        <pc:spChg chg="mod">
          <ac:chgData name="Maja Rudolphson" userId="a7ae248b-f7dc-48e1-b744-dbc78cf4b742" providerId="ADAL" clId="{E151A512-AE33-4AB7-ADB0-FCD1E11F960B}" dt="2024-06-25T12:03:30.705" v="81"/>
          <ac:spMkLst>
            <pc:docMk/>
            <pc:sldMk cId="3776037148" sldId="2122"/>
            <ac:spMk id="11" creationId="{19682DD8-9C5E-5D23-2E6C-C70D9D740D6C}"/>
          </ac:spMkLst>
        </pc:spChg>
        <pc:spChg chg="mod">
          <ac:chgData name="Maja Rudolphson" userId="a7ae248b-f7dc-48e1-b744-dbc78cf4b742" providerId="ADAL" clId="{E151A512-AE33-4AB7-ADB0-FCD1E11F960B}" dt="2024-06-25T12:03:30.705" v="81"/>
          <ac:spMkLst>
            <pc:docMk/>
            <pc:sldMk cId="3776037148" sldId="2122"/>
            <ac:spMk id="13" creationId="{168B5307-F29A-53FA-687E-0F8850F94F29}"/>
          </ac:spMkLst>
        </pc:spChg>
        <pc:spChg chg="add del mod">
          <ac:chgData name="Maja Rudolphson" userId="a7ae248b-f7dc-48e1-b744-dbc78cf4b742" providerId="ADAL" clId="{E151A512-AE33-4AB7-ADB0-FCD1E11F960B}" dt="2024-06-25T12:05:32.818" v="94" actId="478"/>
          <ac:spMkLst>
            <pc:docMk/>
            <pc:sldMk cId="3776037148" sldId="2122"/>
            <ac:spMk id="14" creationId="{54A2C8C7-A2C5-254E-E923-12C32CDFBC10}"/>
          </ac:spMkLst>
        </pc:spChg>
        <pc:spChg chg="mod">
          <ac:chgData name="Maja Rudolphson" userId="a7ae248b-f7dc-48e1-b744-dbc78cf4b742" providerId="ADAL" clId="{E151A512-AE33-4AB7-ADB0-FCD1E11F960B}" dt="2024-06-25T12:03:30.705" v="81"/>
          <ac:spMkLst>
            <pc:docMk/>
            <pc:sldMk cId="3776037148" sldId="2122"/>
            <ac:spMk id="15" creationId="{44BAD8CE-BD8C-9C3E-32D2-ECDD20AB2446}"/>
          </ac:spMkLst>
        </pc:spChg>
        <pc:spChg chg="mod">
          <ac:chgData name="Maja Rudolphson" userId="a7ae248b-f7dc-48e1-b744-dbc78cf4b742" providerId="ADAL" clId="{E151A512-AE33-4AB7-ADB0-FCD1E11F960B}" dt="2024-06-25T12:03:30.705" v="81"/>
          <ac:spMkLst>
            <pc:docMk/>
            <pc:sldMk cId="3776037148" sldId="2122"/>
            <ac:spMk id="17" creationId="{3AD1EE3E-C459-837A-606C-485BAA05E126}"/>
          </ac:spMkLst>
        </pc:spChg>
        <pc:spChg chg="mod">
          <ac:chgData name="Maja Rudolphson" userId="a7ae248b-f7dc-48e1-b744-dbc78cf4b742" providerId="ADAL" clId="{E151A512-AE33-4AB7-ADB0-FCD1E11F960B}" dt="2024-06-25T12:03:30.705" v="81"/>
          <ac:spMkLst>
            <pc:docMk/>
            <pc:sldMk cId="3776037148" sldId="2122"/>
            <ac:spMk id="21" creationId="{0F9A5044-340D-2006-79EC-DE7FA6BBA6CF}"/>
          </ac:spMkLst>
        </pc:spChg>
        <pc:spChg chg="mod">
          <ac:chgData name="Maja Rudolphson" userId="a7ae248b-f7dc-48e1-b744-dbc78cf4b742" providerId="ADAL" clId="{E151A512-AE33-4AB7-ADB0-FCD1E11F960B}" dt="2024-06-25T12:03:30.705" v="81"/>
          <ac:spMkLst>
            <pc:docMk/>
            <pc:sldMk cId="3776037148" sldId="2122"/>
            <ac:spMk id="22" creationId="{6F1104E9-266F-DC2E-2824-D28EF38DF4E6}"/>
          </ac:spMkLst>
        </pc:spChg>
        <pc:spChg chg="mod">
          <ac:chgData name="Maja Rudolphson" userId="a7ae248b-f7dc-48e1-b744-dbc78cf4b742" providerId="ADAL" clId="{E151A512-AE33-4AB7-ADB0-FCD1E11F960B}" dt="2024-06-25T12:03:30.705" v="81"/>
          <ac:spMkLst>
            <pc:docMk/>
            <pc:sldMk cId="3776037148" sldId="2122"/>
            <ac:spMk id="23" creationId="{61C2D990-CF73-A3DF-9605-321E68E92315}"/>
          </ac:spMkLst>
        </pc:spChg>
        <pc:spChg chg="mod">
          <ac:chgData name="Maja Rudolphson" userId="a7ae248b-f7dc-48e1-b744-dbc78cf4b742" providerId="ADAL" clId="{E151A512-AE33-4AB7-ADB0-FCD1E11F960B}" dt="2024-06-25T12:03:30.705" v="81"/>
          <ac:spMkLst>
            <pc:docMk/>
            <pc:sldMk cId="3776037148" sldId="2122"/>
            <ac:spMk id="25" creationId="{C0D7590B-B4E2-A64D-213A-F1D0228006D7}"/>
          </ac:spMkLst>
        </pc:spChg>
        <pc:spChg chg="add mod">
          <ac:chgData name="Maja Rudolphson" userId="a7ae248b-f7dc-48e1-b744-dbc78cf4b742" providerId="ADAL" clId="{E151A512-AE33-4AB7-ADB0-FCD1E11F960B}" dt="2024-06-25T12:03:30.705" v="81"/>
          <ac:spMkLst>
            <pc:docMk/>
            <pc:sldMk cId="3776037148" sldId="2122"/>
            <ac:spMk id="28" creationId="{6D975153-1AC2-13CD-6B65-4DA4DB654ED4}"/>
          </ac:spMkLst>
        </pc:spChg>
        <pc:spChg chg="add mod">
          <ac:chgData name="Maja Rudolphson" userId="a7ae248b-f7dc-48e1-b744-dbc78cf4b742" providerId="ADAL" clId="{E151A512-AE33-4AB7-ADB0-FCD1E11F960B}" dt="2024-06-25T12:03:30.705" v="81"/>
          <ac:spMkLst>
            <pc:docMk/>
            <pc:sldMk cId="3776037148" sldId="2122"/>
            <ac:spMk id="29" creationId="{32C6CA59-53C5-534B-A5D8-7E22D44F4520}"/>
          </ac:spMkLst>
        </pc:spChg>
        <pc:grpChg chg="add mod">
          <ac:chgData name="Maja Rudolphson" userId="a7ae248b-f7dc-48e1-b744-dbc78cf4b742" providerId="ADAL" clId="{E151A512-AE33-4AB7-ADB0-FCD1E11F960B}" dt="2024-06-25T12:03:30.705" v="81"/>
          <ac:grpSpMkLst>
            <pc:docMk/>
            <pc:sldMk cId="3776037148" sldId="2122"/>
            <ac:grpSpMk id="7" creationId="{2CC75FEA-4199-C082-EAF5-AB9E608BE496}"/>
          </ac:grpSpMkLst>
        </pc:grpChg>
        <pc:picChg chg="add del mod">
          <ac:chgData name="Maja Rudolphson" userId="a7ae248b-f7dc-48e1-b744-dbc78cf4b742" providerId="ADAL" clId="{E151A512-AE33-4AB7-ADB0-FCD1E11F960B}" dt="2024-06-25T12:05:32.826" v="95" actId="478"/>
          <ac:picMkLst>
            <pc:docMk/>
            <pc:sldMk cId="3776037148" sldId="2122"/>
            <ac:picMk id="12" creationId="{985872DF-C4E7-6E78-A225-A206D4124330}"/>
          </ac:picMkLst>
        </pc:picChg>
        <pc:picChg chg="add del mod">
          <ac:chgData name="Maja Rudolphson" userId="a7ae248b-f7dc-48e1-b744-dbc78cf4b742" providerId="ADAL" clId="{E151A512-AE33-4AB7-ADB0-FCD1E11F960B}" dt="2024-06-25T12:05:32.797" v="93" actId="478"/>
          <ac:picMkLst>
            <pc:docMk/>
            <pc:sldMk cId="3776037148" sldId="2122"/>
            <ac:picMk id="16" creationId="{79D6EEA7-99BD-2B24-8B43-938A8748C7BA}"/>
          </ac:picMkLst>
        </pc:picChg>
        <pc:picChg chg="add del mod">
          <ac:chgData name="Maja Rudolphson" userId="a7ae248b-f7dc-48e1-b744-dbc78cf4b742" providerId="ADAL" clId="{E151A512-AE33-4AB7-ADB0-FCD1E11F960B}" dt="2024-06-25T12:05:28.104" v="91" actId="478"/>
          <ac:picMkLst>
            <pc:docMk/>
            <pc:sldMk cId="3776037148" sldId="2122"/>
            <ac:picMk id="18" creationId="{0B8FC544-38D5-9D69-448D-E260D34F43B3}"/>
          </ac:picMkLst>
        </pc:picChg>
        <pc:picChg chg="add del mod">
          <ac:chgData name="Maja Rudolphson" userId="a7ae248b-f7dc-48e1-b744-dbc78cf4b742" providerId="ADAL" clId="{E151A512-AE33-4AB7-ADB0-FCD1E11F960B}" dt="2024-06-25T12:05:28.079" v="90" actId="478"/>
          <ac:picMkLst>
            <pc:docMk/>
            <pc:sldMk cId="3776037148" sldId="2122"/>
            <ac:picMk id="19" creationId="{5894BBBE-9D6E-C378-EBD8-CDF1090EDD71}"/>
          </ac:picMkLst>
        </pc:picChg>
        <pc:picChg chg="mod">
          <ac:chgData name="Maja Rudolphson" userId="a7ae248b-f7dc-48e1-b744-dbc78cf4b742" providerId="ADAL" clId="{E151A512-AE33-4AB7-ADB0-FCD1E11F960B}" dt="2024-06-25T12:03:30.705" v="81"/>
          <ac:picMkLst>
            <pc:docMk/>
            <pc:sldMk cId="3776037148" sldId="2122"/>
            <ac:picMk id="20" creationId="{AFBB0D7A-56DD-D0EC-D93B-DEA1C6A42FC2}"/>
          </ac:picMkLst>
        </pc:picChg>
        <pc:picChg chg="mod">
          <ac:chgData name="Maja Rudolphson" userId="a7ae248b-f7dc-48e1-b744-dbc78cf4b742" providerId="ADAL" clId="{E151A512-AE33-4AB7-ADB0-FCD1E11F960B}" dt="2024-06-25T12:03:30.705" v="81"/>
          <ac:picMkLst>
            <pc:docMk/>
            <pc:sldMk cId="3776037148" sldId="2122"/>
            <ac:picMk id="24" creationId="{8EF1C8B8-5647-2C13-6E3F-6DDA35D4C556}"/>
          </ac:picMkLst>
        </pc:picChg>
        <pc:picChg chg="mod">
          <ac:chgData name="Maja Rudolphson" userId="a7ae248b-f7dc-48e1-b744-dbc78cf4b742" providerId="ADAL" clId="{E151A512-AE33-4AB7-ADB0-FCD1E11F960B}" dt="2024-06-25T12:03:30.705" v="81"/>
          <ac:picMkLst>
            <pc:docMk/>
            <pc:sldMk cId="3776037148" sldId="2122"/>
            <ac:picMk id="26" creationId="{71D978B4-55B4-D847-FFC0-B6C35FC32A2A}"/>
          </ac:picMkLst>
        </pc:picChg>
        <pc:picChg chg="mod">
          <ac:chgData name="Maja Rudolphson" userId="a7ae248b-f7dc-48e1-b744-dbc78cf4b742" providerId="ADAL" clId="{E151A512-AE33-4AB7-ADB0-FCD1E11F960B}" dt="2024-06-25T12:03:30.705" v="81"/>
          <ac:picMkLst>
            <pc:docMk/>
            <pc:sldMk cId="3776037148" sldId="2122"/>
            <ac:picMk id="27" creationId="{6DC6D0B6-BB72-7D61-FAAA-BC5807C6ACD5}"/>
          </ac:picMkLst>
        </pc:picChg>
        <pc:picChg chg="add mod">
          <ac:chgData name="Maja Rudolphson" userId="a7ae248b-f7dc-48e1-b744-dbc78cf4b742" providerId="ADAL" clId="{E151A512-AE33-4AB7-ADB0-FCD1E11F960B}" dt="2024-06-25T12:03:30.705" v="81"/>
          <ac:picMkLst>
            <pc:docMk/>
            <pc:sldMk cId="3776037148" sldId="2122"/>
            <ac:picMk id="30" creationId="{07DC3DD6-82D8-909C-2BDB-B95B10C2C743}"/>
          </ac:picMkLst>
        </pc:picChg>
        <pc:picChg chg="add mod">
          <ac:chgData name="Maja Rudolphson" userId="a7ae248b-f7dc-48e1-b744-dbc78cf4b742" providerId="ADAL" clId="{E151A512-AE33-4AB7-ADB0-FCD1E11F960B}" dt="2024-06-25T12:03:30.705" v="81"/>
          <ac:picMkLst>
            <pc:docMk/>
            <pc:sldMk cId="3776037148" sldId="2122"/>
            <ac:picMk id="31" creationId="{CD7F4C2F-7DA3-50DB-6150-CFB43048F24D}"/>
          </ac:picMkLst>
        </pc:picChg>
      </pc:sldChg>
      <pc:sldChg chg="add del">
        <pc:chgData name="Maja Rudolphson" userId="a7ae248b-f7dc-48e1-b744-dbc78cf4b742" providerId="ADAL" clId="{E151A512-AE33-4AB7-ADB0-FCD1E11F960B}" dt="2024-06-25T12:01:58.694" v="3"/>
        <pc:sldMkLst>
          <pc:docMk/>
          <pc:sldMk cId="4001342266" sldId="21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GPH</c:v>
                </c:pt>
              </c:strCache>
            </c:strRef>
          </c:tx>
          <c:spPr>
            <a:ln w="28575" cap="rnd">
              <a:solidFill>
                <a:schemeClr val="accent4">
                  <a:lumMod val="75000"/>
                </a:schemeClr>
              </a:solidFill>
              <a:round/>
            </a:ln>
            <a:effectLst/>
          </c:spPr>
          <c:marker>
            <c:symbol val="none"/>
          </c:marker>
          <c:cat>
            <c:numRef>
              <c:f>Blad1!$A$2:$A$5</c:f>
              <c:numCache>
                <c:formatCode>General</c:formatCode>
                <c:ptCount val="4"/>
                <c:pt idx="0">
                  <c:v>2019</c:v>
                </c:pt>
                <c:pt idx="1">
                  <c:v>2020</c:v>
                </c:pt>
                <c:pt idx="2">
                  <c:v>2021</c:v>
                </c:pt>
                <c:pt idx="3">
                  <c:v>2022</c:v>
                </c:pt>
              </c:numCache>
            </c:numRef>
          </c:cat>
          <c:val>
            <c:numRef>
              <c:f>Blad1!$B$2:$B$5</c:f>
              <c:numCache>
                <c:formatCode>0%</c:formatCode>
                <c:ptCount val="4"/>
                <c:pt idx="0">
                  <c:v>0.76</c:v>
                </c:pt>
                <c:pt idx="1">
                  <c:v>0.79</c:v>
                </c:pt>
                <c:pt idx="2">
                  <c:v>0.77</c:v>
                </c:pt>
                <c:pt idx="3">
                  <c:v>0.77</c:v>
                </c:pt>
              </c:numCache>
            </c:numRef>
          </c:val>
          <c:smooth val="0"/>
          <c:extLst>
            <c:ext xmlns:c16="http://schemas.microsoft.com/office/drawing/2014/chart" uri="{C3380CC4-5D6E-409C-BE32-E72D297353CC}">
              <c16:uniqueId val="{00000000-8E9F-4C8F-9CA5-2E655746805C}"/>
            </c:ext>
          </c:extLst>
        </c:ser>
        <c:ser>
          <c:idx val="1"/>
          <c:order val="1"/>
          <c:tx>
            <c:strRef>
              <c:f>Blad1!$C$1</c:f>
              <c:strCache>
                <c:ptCount val="1"/>
                <c:pt idx="0">
                  <c:v>KI total</c:v>
                </c:pt>
              </c:strCache>
            </c:strRef>
          </c:tx>
          <c:spPr>
            <a:ln w="28575" cap="rnd">
              <a:solidFill>
                <a:schemeClr val="accent3"/>
              </a:solidFill>
              <a:round/>
            </a:ln>
            <a:effectLst/>
          </c:spPr>
          <c:marker>
            <c:symbol val="none"/>
          </c:marker>
          <c:cat>
            <c:numRef>
              <c:f>Blad1!$A$2:$A$5</c:f>
              <c:numCache>
                <c:formatCode>General</c:formatCode>
                <c:ptCount val="4"/>
                <c:pt idx="0">
                  <c:v>2019</c:v>
                </c:pt>
                <c:pt idx="1">
                  <c:v>2020</c:v>
                </c:pt>
                <c:pt idx="2">
                  <c:v>2021</c:v>
                </c:pt>
                <c:pt idx="3">
                  <c:v>2022</c:v>
                </c:pt>
              </c:numCache>
            </c:numRef>
          </c:cat>
          <c:val>
            <c:numRef>
              <c:f>Blad1!$C$2:$C$5</c:f>
              <c:numCache>
                <c:formatCode>0%</c:formatCode>
                <c:ptCount val="4"/>
                <c:pt idx="0">
                  <c:v>0.72</c:v>
                </c:pt>
                <c:pt idx="1">
                  <c:v>0.73</c:v>
                </c:pt>
                <c:pt idx="2">
                  <c:v>0.73</c:v>
                </c:pt>
                <c:pt idx="3">
                  <c:v>0.74</c:v>
                </c:pt>
              </c:numCache>
            </c:numRef>
          </c:val>
          <c:smooth val="0"/>
          <c:extLst>
            <c:ext xmlns:c16="http://schemas.microsoft.com/office/drawing/2014/chart" uri="{C3380CC4-5D6E-409C-BE32-E72D297353CC}">
              <c16:uniqueId val="{00000001-8E9F-4C8F-9CA5-2E655746805C}"/>
            </c:ext>
          </c:extLst>
        </c:ser>
        <c:dLbls>
          <c:showLegendKey val="0"/>
          <c:showVal val="0"/>
          <c:showCatName val="0"/>
          <c:showSerName val="0"/>
          <c:showPercent val="0"/>
          <c:showBubbleSize val="0"/>
        </c:dLbls>
        <c:smooth val="0"/>
        <c:axId val="483734840"/>
        <c:axId val="483735560"/>
      </c:lineChart>
      <c:catAx>
        <c:axId val="48373484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83735560"/>
        <c:crosses val="autoZero"/>
        <c:auto val="1"/>
        <c:lblAlgn val="ctr"/>
        <c:lblOffset val="100"/>
        <c:noMultiLvlLbl val="0"/>
      </c:catAx>
      <c:valAx>
        <c:axId val="483735560"/>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83734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GPH 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44-484A-98B9-67010D56FA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44-484A-98B9-67010D56FA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44-484A-98B9-67010D56FA45}"/>
              </c:ext>
            </c:extLst>
          </c:dPt>
          <c:cat>
            <c:strRef>
              <c:f>Blad1!$A$2:$A$4</c:f>
              <c:strCache>
                <c:ptCount val="3"/>
                <c:pt idx="0">
                  <c:v>Statsanslag utbildning</c:v>
                </c:pt>
                <c:pt idx="1">
                  <c:v>Statsanslag forskning</c:v>
                </c:pt>
                <c:pt idx="2">
                  <c:v>Extern finansiering</c:v>
                </c:pt>
              </c:strCache>
            </c:strRef>
          </c:cat>
          <c:val>
            <c:numRef>
              <c:f>Blad1!$B$2:$B$4</c:f>
              <c:numCache>
                <c:formatCode>General</c:formatCode>
                <c:ptCount val="3"/>
                <c:pt idx="0">
                  <c:v>8</c:v>
                </c:pt>
                <c:pt idx="1">
                  <c:v>14</c:v>
                </c:pt>
                <c:pt idx="2">
                  <c:v>78</c:v>
                </c:pt>
              </c:numCache>
            </c:numRef>
          </c:val>
          <c:extLst>
            <c:ext xmlns:c16="http://schemas.microsoft.com/office/drawing/2014/chart" uri="{C3380CC4-5D6E-409C-BE32-E72D297353CC}">
              <c16:uniqueId val="{00000000-72B4-41CD-9AFD-D67EF88EC7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AACE1-8E87-4CB0-91B5-12881180D7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101F5690-2F15-4DBC-8A54-A77A56ED3983}">
      <dgm:prSet phldrT="[Text]"/>
      <dgm:spPr/>
      <dgm:t>
        <a:bodyPr/>
        <a:lstStyle/>
        <a:p>
          <a:r>
            <a:rPr lang="sv-SE"/>
            <a:t>HR</a:t>
          </a:r>
          <a:endParaRPr lang="sv-SE" dirty="0"/>
        </a:p>
      </dgm:t>
    </dgm:pt>
    <dgm:pt modelId="{A875A962-202A-4FE1-B56A-7C348BBF7AF8}" type="parTrans" cxnId="{150ADF49-2084-47E5-9FF3-4FB8F732984A}">
      <dgm:prSet/>
      <dgm:spPr/>
      <dgm:t>
        <a:bodyPr/>
        <a:lstStyle/>
        <a:p>
          <a:endParaRPr lang="sv-SE"/>
        </a:p>
      </dgm:t>
    </dgm:pt>
    <dgm:pt modelId="{851D93D0-B99F-4CF1-B69D-7E8A206503A8}" type="sibTrans" cxnId="{150ADF49-2084-47E5-9FF3-4FB8F732984A}">
      <dgm:prSet/>
      <dgm:spPr/>
      <dgm:t>
        <a:bodyPr/>
        <a:lstStyle/>
        <a:p>
          <a:endParaRPr lang="sv-SE"/>
        </a:p>
      </dgm:t>
    </dgm:pt>
    <dgm:pt modelId="{EFC8247B-B153-45AE-9967-F67DD09EE40A}">
      <dgm:prSet phldrT="[Text]"/>
      <dgm:spPr/>
      <dgm:t>
        <a:bodyPr/>
        <a:lstStyle/>
        <a:p>
          <a:r>
            <a:rPr lang="sv-SE" dirty="0" err="1"/>
            <a:t>Finance</a:t>
          </a:r>
          <a:endParaRPr lang="sv-SE" dirty="0"/>
        </a:p>
      </dgm:t>
    </dgm:pt>
    <dgm:pt modelId="{EBB98B39-BE48-4318-B26F-DC57DC927FFC}" type="parTrans" cxnId="{F51883F5-B811-41AE-A564-6C34955D41C0}">
      <dgm:prSet/>
      <dgm:spPr/>
      <dgm:t>
        <a:bodyPr/>
        <a:lstStyle/>
        <a:p>
          <a:endParaRPr lang="sv-SE"/>
        </a:p>
      </dgm:t>
    </dgm:pt>
    <dgm:pt modelId="{FC736C82-3BA8-4AFB-9895-3BFB4EC2E110}" type="sibTrans" cxnId="{F51883F5-B811-41AE-A564-6C34955D41C0}">
      <dgm:prSet/>
      <dgm:spPr/>
      <dgm:t>
        <a:bodyPr/>
        <a:lstStyle/>
        <a:p>
          <a:endParaRPr lang="sv-SE"/>
        </a:p>
      </dgm:t>
    </dgm:pt>
    <dgm:pt modelId="{3CA3A09E-C034-4765-8F9B-7E3572C9DB23}">
      <dgm:prSet phldrT="[Text]"/>
      <dgm:spPr/>
      <dgm:t>
        <a:bodyPr/>
        <a:lstStyle/>
        <a:p>
          <a:r>
            <a:rPr lang="sv-SE"/>
            <a:t>Educational support</a:t>
          </a:r>
          <a:endParaRPr lang="sv-SE" dirty="0"/>
        </a:p>
      </dgm:t>
    </dgm:pt>
    <dgm:pt modelId="{755AB6A2-5A2E-4812-9C8D-0FBDF8E90137}" type="parTrans" cxnId="{D3D70A44-F593-4235-A565-22F9417975C5}">
      <dgm:prSet/>
      <dgm:spPr/>
      <dgm:t>
        <a:bodyPr/>
        <a:lstStyle/>
        <a:p>
          <a:endParaRPr lang="sv-SE"/>
        </a:p>
      </dgm:t>
    </dgm:pt>
    <dgm:pt modelId="{0C69BA87-F277-4B6C-9F20-E290E404FA5A}" type="sibTrans" cxnId="{D3D70A44-F593-4235-A565-22F9417975C5}">
      <dgm:prSet/>
      <dgm:spPr/>
      <dgm:t>
        <a:bodyPr/>
        <a:lstStyle/>
        <a:p>
          <a:endParaRPr lang="sv-SE"/>
        </a:p>
      </dgm:t>
    </dgm:pt>
    <dgm:pt modelId="{FE1B74B5-2527-493B-A011-D76331910F34}">
      <dgm:prSet phldrT="[Text]"/>
      <dgm:spPr/>
      <dgm:t>
        <a:bodyPr/>
        <a:lstStyle/>
        <a:p>
          <a:r>
            <a:rPr lang="sv-SE"/>
            <a:t>Secretariat and communication</a:t>
          </a:r>
          <a:endParaRPr lang="sv-SE" dirty="0"/>
        </a:p>
      </dgm:t>
    </dgm:pt>
    <dgm:pt modelId="{9DEFEA5F-C2A6-46DE-93F2-7566D4C440B4}" type="parTrans" cxnId="{97DAECD7-FE50-40CB-96AD-078AE0FED940}">
      <dgm:prSet/>
      <dgm:spPr/>
      <dgm:t>
        <a:bodyPr/>
        <a:lstStyle/>
        <a:p>
          <a:endParaRPr lang="sv-SE"/>
        </a:p>
      </dgm:t>
    </dgm:pt>
    <dgm:pt modelId="{F0A5000F-823B-434A-B555-A09BA4217A6A}" type="sibTrans" cxnId="{97DAECD7-FE50-40CB-96AD-078AE0FED940}">
      <dgm:prSet/>
      <dgm:spPr/>
      <dgm:t>
        <a:bodyPr/>
        <a:lstStyle/>
        <a:p>
          <a:endParaRPr lang="sv-SE"/>
        </a:p>
      </dgm:t>
    </dgm:pt>
    <dgm:pt modelId="{77E2C186-5529-422E-B5E1-FFCF219FCF70}">
      <dgm:prSet phldrT="[Text]"/>
      <dgm:spPr/>
      <dgm:t>
        <a:bodyPr/>
        <a:lstStyle/>
        <a:p>
          <a:r>
            <a:rPr lang="sv-SE" dirty="0" err="1"/>
            <a:t>Infrastructure</a:t>
          </a:r>
          <a:endParaRPr lang="sv-SE" dirty="0"/>
        </a:p>
      </dgm:t>
    </dgm:pt>
    <dgm:pt modelId="{DDEB9432-9A94-47A1-AB59-B97245A4DFDB}" type="parTrans" cxnId="{301DEB18-ABAA-4A5E-ADCA-1B41FC8BA137}">
      <dgm:prSet/>
      <dgm:spPr/>
      <dgm:t>
        <a:bodyPr/>
        <a:lstStyle/>
        <a:p>
          <a:endParaRPr lang="sv-SE"/>
        </a:p>
      </dgm:t>
    </dgm:pt>
    <dgm:pt modelId="{C275D4B6-75F2-48B0-BFC3-F2E621E62D84}" type="sibTrans" cxnId="{301DEB18-ABAA-4A5E-ADCA-1B41FC8BA137}">
      <dgm:prSet/>
      <dgm:spPr/>
      <dgm:t>
        <a:bodyPr/>
        <a:lstStyle/>
        <a:p>
          <a:endParaRPr lang="sv-SE"/>
        </a:p>
      </dgm:t>
    </dgm:pt>
    <dgm:pt modelId="{C56D3F53-7611-4516-99EB-CB3F4892E3B3}" type="pres">
      <dgm:prSet presAssocID="{CEBAACE1-8E87-4CB0-91B5-12881180D77D}" presName="diagram" presStyleCnt="0">
        <dgm:presLayoutVars>
          <dgm:dir/>
          <dgm:resizeHandles val="exact"/>
        </dgm:presLayoutVars>
      </dgm:prSet>
      <dgm:spPr/>
    </dgm:pt>
    <dgm:pt modelId="{D2678323-3C1A-4972-8A3D-5C97C8930CC6}" type="pres">
      <dgm:prSet presAssocID="{101F5690-2F15-4DBC-8A54-A77A56ED3983}" presName="node" presStyleLbl="node1" presStyleIdx="0" presStyleCnt="5">
        <dgm:presLayoutVars>
          <dgm:bulletEnabled val="1"/>
        </dgm:presLayoutVars>
      </dgm:prSet>
      <dgm:spPr/>
    </dgm:pt>
    <dgm:pt modelId="{3C0EAE4E-7139-445A-9EE6-71EBD6D16B18}" type="pres">
      <dgm:prSet presAssocID="{851D93D0-B99F-4CF1-B69D-7E8A206503A8}" presName="sibTrans" presStyleCnt="0"/>
      <dgm:spPr/>
    </dgm:pt>
    <dgm:pt modelId="{93DCEC5C-A644-42D9-9635-BD88DCA88914}" type="pres">
      <dgm:prSet presAssocID="{EFC8247B-B153-45AE-9967-F67DD09EE40A}" presName="node" presStyleLbl="node1" presStyleIdx="1" presStyleCnt="5">
        <dgm:presLayoutVars>
          <dgm:bulletEnabled val="1"/>
        </dgm:presLayoutVars>
      </dgm:prSet>
      <dgm:spPr/>
    </dgm:pt>
    <dgm:pt modelId="{9CCFDEF5-BF72-4F84-806F-3E7C8310910A}" type="pres">
      <dgm:prSet presAssocID="{FC736C82-3BA8-4AFB-9895-3BFB4EC2E110}" presName="sibTrans" presStyleCnt="0"/>
      <dgm:spPr/>
    </dgm:pt>
    <dgm:pt modelId="{6FABD83E-C7E4-472C-8B26-01F0BFF6BC51}" type="pres">
      <dgm:prSet presAssocID="{3CA3A09E-C034-4765-8F9B-7E3572C9DB23}" presName="node" presStyleLbl="node1" presStyleIdx="2" presStyleCnt="5">
        <dgm:presLayoutVars>
          <dgm:bulletEnabled val="1"/>
        </dgm:presLayoutVars>
      </dgm:prSet>
      <dgm:spPr/>
    </dgm:pt>
    <dgm:pt modelId="{7C676046-4C7A-492F-AB15-BA0D1D0AB8E9}" type="pres">
      <dgm:prSet presAssocID="{0C69BA87-F277-4B6C-9F20-E290E404FA5A}" presName="sibTrans" presStyleCnt="0"/>
      <dgm:spPr/>
    </dgm:pt>
    <dgm:pt modelId="{D55E7F4D-FDC2-41A1-8632-26D90F78CDAE}" type="pres">
      <dgm:prSet presAssocID="{FE1B74B5-2527-493B-A011-D76331910F34}" presName="node" presStyleLbl="node1" presStyleIdx="3" presStyleCnt="5">
        <dgm:presLayoutVars>
          <dgm:bulletEnabled val="1"/>
        </dgm:presLayoutVars>
      </dgm:prSet>
      <dgm:spPr/>
    </dgm:pt>
    <dgm:pt modelId="{BE4C691D-164F-4724-8E63-42C271A5A6E3}" type="pres">
      <dgm:prSet presAssocID="{F0A5000F-823B-434A-B555-A09BA4217A6A}" presName="sibTrans" presStyleCnt="0"/>
      <dgm:spPr/>
    </dgm:pt>
    <dgm:pt modelId="{69D06425-1E3A-48A2-BC91-86960F556E88}" type="pres">
      <dgm:prSet presAssocID="{77E2C186-5529-422E-B5E1-FFCF219FCF70}" presName="node" presStyleLbl="node1" presStyleIdx="4" presStyleCnt="5">
        <dgm:presLayoutVars>
          <dgm:bulletEnabled val="1"/>
        </dgm:presLayoutVars>
      </dgm:prSet>
      <dgm:spPr/>
    </dgm:pt>
  </dgm:ptLst>
  <dgm:cxnLst>
    <dgm:cxn modelId="{301DEB18-ABAA-4A5E-ADCA-1B41FC8BA137}" srcId="{CEBAACE1-8E87-4CB0-91B5-12881180D77D}" destId="{77E2C186-5529-422E-B5E1-FFCF219FCF70}" srcOrd="4" destOrd="0" parTransId="{DDEB9432-9A94-47A1-AB59-B97245A4DFDB}" sibTransId="{C275D4B6-75F2-48B0-BFC3-F2E621E62D84}"/>
    <dgm:cxn modelId="{4F882729-D86E-469E-959D-4F69BBCEFAA5}" type="presOf" srcId="{101F5690-2F15-4DBC-8A54-A77A56ED3983}" destId="{D2678323-3C1A-4972-8A3D-5C97C8930CC6}" srcOrd="0" destOrd="0" presId="urn:microsoft.com/office/officeart/2005/8/layout/default"/>
    <dgm:cxn modelId="{D3D70A44-F593-4235-A565-22F9417975C5}" srcId="{CEBAACE1-8E87-4CB0-91B5-12881180D77D}" destId="{3CA3A09E-C034-4765-8F9B-7E3572C9DB23}" srcOrd="2" destOrd="0" parTransId="{755AB6A2-5A2E-4812-9C8D-0FBDF8E90137}" sibTransId="{0C69BA87-F277-4B6C-9F20-E290E404FA5A}"/>
    <dgm:cxn modelId="{150ADF49-2084-47E5-9FF3-4FB8F732984A}" srcId="{CEBAACE1-8E87-4CB0-91B5-12881180D77D}" destId="{101F5690-2F15-4DBC-8A54-A77A56ED3983}" srcOrd="0" destOrd="0" parTransId="{A875A962-202A-4FE1-B56A-7C348BBF7AF8}" sibTransId="{851D93D0-B99F-4CF1-B69D-7E8A206503A8}"/>
    <dgm:cxn modelId="{13424F87-8D14-43C9-9645-9E917288C8C8}" type="presOf" srcId="{77E2C186-5529-422E-B5E1-FFCF219FCF70}" destId="{69D06425-1E3A-48A2-BC91-86960F556E88}" srcOrd="0" destOrd="0" presId="urn:microsoft.com/office/officeart/2005/8/layout/default"/>
    <dgm:cxn modelId="{B0F38D8A-7B20-44E1-BBC6-217FB7687564}" type="presOf" srcId="{EFC8247B-B153-45AE-9967-F67DD09EE40A}" destId="{93DCEC5C-A644-42D9-9635-BD88DCA88914}" srcOrd="0" destOrd="0" presId="urn:microsoft.com/office/officeart/2005/8/layout/default"/>
    <dgm:cxn modelId="{3931798D-7CC1-4194-9C21-8EF3118BB35E}" type="presOf" srcId="{3CA3A09E-C034-4765-8F9B-7E3572C9DB23}" destId="{6FABD83E-C7E4-472C-8B26-01F0BFF6BC51}" srcOrd="0" destOrd="0" presId="urn:microsoft.com/office/officeart/2005/8/layout/default"/>
    <dgm:cxn modelId="{777C859E-17FD-4DAA-9B36-DD930F9DAD34}" type="presOf" srcId="{CEBAACE1-8E87-4CB0-91B5-12881180D77D}" destId="{C56D3F53-7611-4516-99EB-CB3F4892E3B3}" srcOrd="0" destOrd="0" presId="urn:microsoft.com/office/officeart/2005/8/layout/default"/>
    <dgm:cxn modelId="{84690DD3-3012-43B6-B86E-810C30F8C51C}" type="presOf" srcId="{FE1B74B5-2527-493B-A011-D76331910F34}" destId="{D55E7F4D-FDC2-41A1-8632-26D90F78CDAE}" srcOrd="0" destOrd="0" presId="urn:microsoft.com/office/officeart/2005/8/layout/default"/>
    <dgm:cxn modelId="{97DAECD7-FE50-40CB-96AD-078AE0FED940}" srcId="{CEBAACE1-8E87-4CB0-91B5-12881180D77D}" destId="{FE1B74B5-2527-493B-A011-D76331910F34}" srcOrd="3" destOrd="0" parTransId="{9DEFEA5F-C2A6-46DE-93F2-7566D4C440B4}" sibTransId="{F0A5000F-823B-434A-B555-A09BA4217A6A}"/>
    <dgm:cxn modelId="{F51883F5-B811-41AE-A564-6C34955D41C0}" srcId="{CEBAACE1-8E87-4CB0-91B5-12881180D77D}" destId="{EFC8247B-B153-45AE-9967-F67DD09EE40A}" srcOrd="1" destOrd="0" parTransId="{EBB98B39-BE48-4318-B26F-DC57DC927FFC}" sibTransId="{FC736C82-3BA8-4AFB-9895-3BFB4EC2E110}"/>
    <dgm:cxn modelId="{EA3D2068-B23B-4EDC-B6B1-9FFF7B49349C}" type="presParOf" srcId="{C56D3F53-7611-4516-99EB-CB3F4892E3B3}" destId="{D2678323-3C1A-4972-8A3D-5C97C8930CC6}" srcOrd="0" destOrd="0" presId="urn:microsoft.com/office/officeart/2005/8/layout/default"/>
    <dgm:cxn modelId="{9E3FFDFC-A95F-448A-9E1F-E093759DA2D0}" type="presParOf" srcId="{C56D3F53-7611-4516-99EB-CB3F4892E3B3}" destId="{3C0EAE4E-7139-445A-9EE6-71EBD6D16B18}" srcOrd="1" destOrd="0" presId="urn:microsoft.com/office/officeart/2005/8/layout/default"/>
    <dgm:cxn modelId="{55F72FD1-F373-434C-B9A1-CCE6E6E5A965}" type="presParOf" srcId="{C56D3F53-7611-4516-99EB-CB3F4892E3B3}" destId="{93DCEC5C-A644-42D9-9635-BD88DCA88914}" srcOrd="2" destOrd="0" presId="urn:microsoft.com/office/officeart/2005/8/layout/default"/>
    <dgm:cxn modelId="{74C83098-763A-436A-A7D6-8577F31FD415}" type="presParOf" srcId="{C56D3F53-7611-4516-99EB-CB3F4892E3B3}" destId="{9CCFDEF5-BF72-4F84-806F-3E7C8310910A}" srcOrd="3" destOrd="0" presId="urn:microsoft.com/office/officeart/2005/8/layout/default"/>
    <dgm:cxn modelId="{C9B19E82-A128-410C-B18C-FC792169D1FB}" type="presParOf" srcId="{C56D3F53-7611-4516-99EB-CB3F4892E3B3}" destId="{6FABD83E-C7E4-472C-8B26-01F0BFF6BC51}" srcOrd="4" destOrd="0" presId="urn:microsoft.com/office/officeart/2005/8/layout/default"/>
    <dgm:cxn modelId="{9D04E6C5-A9BE-48AD-884F-DC8873984166}" type="presParOf" srcId="{C56D3F53-7611-4516-99EB-CB3F4892E3B3}" destId="{7C676046-4C7A-492F-AB15-BA0D1D0AB8E9}" srcOrd="5" destOrd="0" presId="urn:microsoft.com/office/officeart/2005/8/layout/default"/>
    <dgm:cxn modelId="{C3A71EE3-933C-48D0-BED0-1AD31989374E}" type="presParOf" srcId="{C56D3F53-7611-4516-99EB-CB3F4892E3B3}" destId="{D55E7F4D-FDC2-41A1-8632-26D90F78CDAE}" srcOrd="6" destOrd="0" presId="urn:microsoft.com/office/officeart/2005/8/layout/default"/>
    <dgm:cxn modelId="{FEF1B2F8-F261-4C52-AEA4-F0992CCB6D44}" type="presParOf" srcId="{C56D3F53-7611-4516-99EB-CB3F4892E3B3}" destId="{BE4C691D-164F-4724-8E63-42C271A5A6E3}" srcOrd="7" destOrd="0" presId="urn:microsoft.com/office/officeart/2005/8/layout/default"/>
    <dgm:cxn modelId="{AD5FC255-A608-460E-B530-038CFB3FA03C}" type="presParOf" srcId="{C56D3F53-7611-4516-99EB-CB3F4892E3B3}" destId="{69D06425-1E3A-48A2-BC91-86960F556E8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78323-3C1A-4972-8A3D-5C97C8930CC6}">
      <dsp:nvSpPr>
        <dsp:cNvPr id="0" name=""/>
        <dsp:cNvSpPr/>
      </dsp:nvSpPr>
      <dsp:spPr>
        <a:xfrm>
          <a:off x="2786" y="481693"/>
          <a:ext cx="1508427" cy="9050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HR</a:t>
          </a:r>
          <a:endParaRPr lang="sv-SE" sz="1500" kern="1200" dirty="0"/>
        </a:p>
      </dsp:txBody>
      <dsp:txXfrm>
        <a:off x="2786" y="481693"/>
        <a:ext cx="1508427" cy="905056"/>
      </dsp:txXfrm>
    </dsp:sp>
    <dsp:sp modelId="{93DCEC5C-A644-42D9-9635-BD88DCA88914}">
      <dsp:nvSpPr>
        <dsp:cNvPr id="0" name=""/>
        <dsp:cNvSpPr/>
      </dsp:nvSpPr>
      <dsp:spPr>
        <a:xfrm>
          <a:off x="1662055" y="481693"/>
          <a:ext cx="1508427" cy="9050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err="1"/>
            <a:t>Finance</a:t>
          </a:r>
          <a:endParaRPr lang="sv-SE" sz="1500" kern="1200" dirty="0"/>
        </a:p>
      </dsp:txBody>
      <dsp:txXfrm>
        <a:off x="1662055" y="481693"/>
        <a:ext cx="1508427" cy="905056"/>
      </dsp:txXfrm>
    </dsp:sp>
    <dsp:sp modelId="{6FABD83E-C7E4-472C-8B26-01F0BFF6BC51}">
      <dsp:nvSpPr>
        <dsp:cNvPr id="0" name=""/>
        <dsp:cNvSpPr/>
      </dsp:nvSpPr>
      <dsp:spPr>
        <a:xfrm>
          <a:off x="3321325" y="481693"/>
          <a:ext cx="1508427" cy="9050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Educational support</a:t>
          </a:r>
          <a:endParaRPr lang="sv-SE" sz="1500" kern="1200" dirty="0"/>
        </a:p>
      </dsp:txBody>
      <dsp:txXfrm>
        <a:off x="3321325" y="481693"/>
        <a:ext cx="1508427" cy="905056"/>
      </dsp:txXfrm>
    </dsp:sp>
    <dsp:sp modelId="{D55E7F4D-FDC2-41A1-8632-26D90F78CDAE}">
      <dsp:nvSpPr>
        <dsp:cNvPr id="0" name=""/>
        <dsp:cNvSpPr/>
      </dsp:nvSpPr>
      <dsp:spPr>
        <a:xfrm>
          <a:off x="4980595" y="481693"/>
          <a:ext cx="1508427" cy="9050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a:t>Secretariat and communication</a:t>
          </a:r>
          <a:endParaRPr lang="sv-SE" sz="1500" kern="1200" dirty="0"/>
        </a:p>
      </dsp:txBody>
      <dsp:txXfrm>
        <a:off x="4980595" y="481693"/>
        <a:ext cx="1508427" cy="905056"/>
      </dsp:txXfrm>
    </dsp:sp>
    <dsp:sp modelId="{69D06425-1E3A-48A2-BC91-86960F556E88}">
      <dsp:nvSpPr>
        <dsp:cNvPr id="0" name=""/>
        <dsp:cNvSpPr/>
      </dsp:nvSpPr>
      <dsp:spPr>
        <a:xfrm>
          <a:off x="6639864" y="481693"/>
          <a:ext cx="1508427" cy="9050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err="1"/>
            <a:t>Infrastructure</a:t>
          </a:r>
          <a:endParaRPr lang="sv-SE" sz="1500" kern="1200" dirty="0"/>
        </a:p>
      </dsp:txBody>
      <dsp:txXfrm>
        <a:off x="6639864" y="481693"/>
        <a:ext cx="1508427" cy="9050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0.03555</cdr:x>
      <cdr:y>0.09747</cdr:y>
    </cdr:from>
    <cdr:to>
      <cdr:x>0.32813</cdr:x>
      <cdr:y>0.59929</cdr:y>
    </cdr:to>
    <cdr:sp macro="" textlink="">
      <cdr:nvSpPr>
        <cdr:cNvPr id="2" name="textruta 1">
          <a:extLst xmlns:a="http://schemas.openxmlformats.org/drawingml/2006/main">
            <a:ext uri="{FF2B5EF4-FFF2-40B4-BE49-F238E27FC236}">
              <a16:creationId xmlns:a16="http://schemas.microsoft.com/office/drawing/2014/main" id="{3672209B-7013-EE02-97EF-FAC832157641}"/>
            </a:ext>
          </a:extLst>
        </cdr:cNvPr>
        <cdr:cNvSpPr txBox="1"/>
      </cdr:nvSpPr>
      <cdr:spPr>
        <a:xfrm xmlns:a="http://schemas.openxmlformats.org/drawingml/2006/main">
          <a:off x="306841" y="310860"/>
          <a:ext cx="2525364" cy="160043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sv-SE" sz="1400" b="1" dirty="0" err="1">
              <a:solidFill>
                <a:schemeClr val="tx1"/>
              </a:solidFill>
            </a:rPr>
            <a:t>External</a:t>
          </a:r>
          <a:r>
            <a:rPr lang="sv-SE" sz="1400" b="1" dirty="0">
              <a:solidFill>
                <a:schemeClr val="tx1"/>
              </a:solidFill>
            </a:rPr>
            <a:t> </a:t>
          </a:r>
          <a:r>
            <a:rPr lang="sv-SE" sz="1400" b="1" dirty="0" err="1">
              <a:solidFill>
                <a:schemeClr val="tx1"/>
              </a:solidFill>
            </a:rPr>
            <a:t>funding</a:t>
          </a:r>
          <a:endParaRPr lang="sv-SE" sz="1400" b="1" dirty="0">
            <a:solidFill>
              <a:schemeClr val="tx1"/>
            </a:solidFill>
          </a:endParaRPr>
        </a:p>
        <a:p xmlns:a="http://schemas.openxmlformats.org/drawingml/2006/main">
          <a:pPr algn="l"/>
          <a:r>
            <a:rPr lang="sv-SE" sz="1400" dirty="0">
              <a:solidFill>
                <a:schemeClr val="tx1"/>
              </a:solidFill>
              <a:latin typeface="+mn-lt"/>
            </a:rPr>
            <a:t>1. Swedish Research </a:t>
          </a:r>
          <a:r>
            <a:rPr lang="sv-SE" sz="1400" dirty="0">
              <a:solidFill>
                <a:schemeClr val="tx1"/>
              </a:solidFill>
            </a:rPr>
            <a:t>C</a:t>
          </a:r>
          <a:r>
            <a:rPr lang="sv-SE" sz="1400" dirty="0">
              <a:solidFill>
                <a:schemeClr val="tx1"/>
              </a:solidFill>
              <a:latin typeface="+mn-lt"/>
            </a:rPr>
            <a:t>ouncil</a:t>
          </a:r>
        </a:p>
        <a:p xmlns:a="http://schemas.openxmlformats.org/drawingml/2006/main">
          <a:pPr algn="l"/>
          <a:r>
            <a:rPr lang="sv-SE" sz="1400" dirty="0">
              <a:solidFill>
                <a:schemeClr val="tx1"/>
              </a:solidFill>
            </a:rPr>
            <a:t>2. Forte/Formas</a:t>
          </a:r>
        </a:p>
        <a:p xmlns:a="http://schemas.openxmlformats.org/drawingml/2006/main">
          <a:pPr algn="l"/>
          <a:r>
            <a:rPr lang="sv-SE" sz="1400" dirty="0">
              <a:solidFill>
                <a:schemeClr val="tx1"/>
              </a:solidFill>
              <a:latin typeface="+mn-lt"/>
            </a:rPr>
            <a:t>3. </a:t>
          </a:r>
          <a:r>
            <a:rPr lang="sv-SE" sz="1400" dirty="0" err="1">
              <a:solidFill>
                <a:schemeClr val="tx1"/>
              </a:solidFill>
              <a:latin typeface="+mn-lt"/>
            </a:rPr>
            <a:t>European</a:t>
          </a:r>
          <a:r>
            <a:rPr lang="sv-SE" sz="1400" dirty="0">
              <a:solidFill>
                <a:schemeClr val="tx1"/>
              </a:solidFill>
              <a:latin typeface="+mn-lt"/>
            </a:rPr>
            <a:t> Union</a:t>
          </a:r>
        </a:p>
        <a:p xmlns:a="http://schemas.openxmlformats.org/drawingml/2006/main">
          <a:pPr algn="l"/>
          <a:r>
            <a:rPr lang="sv-SE" sz="1400" dirty="0">
              <a:solidFill>
                <a:schemeClr val="tx1"/>
              </a:solidFill>
            </a:rPr>
            <a:t>4. Wallenberg Foundations</a:t>
          </a:r>
        </a:p>
        <a:p xmlns:a="http://schemas.openxmlformats.org/drawingml/2006/main">
          <a:pPr algn="l"/>
          <a:r>
            <a:rPr lang="sv-SE" sz="1400" dirty="0">
              <a:solidFill>
                <a:schemeClr val="tx1"/>
              </a:solidFill>
              <a:latin typeface="+mn-lt"/>
            </a:rPr>
            <a:t>5. Sida</a:t>
          </a:r>
        </a:p>
        <a:p xmlns:a="http://schemas.openxmlformats.org/drawingml/2006/main">
          <a:pPr algn="l"/>
          <a:endParaRPr lang="sv-SE" sz="14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818A54A-96AB-47F2-9FE3-5AA7C5EE6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77C3AE1-DBA2-4DA9-A7CE-D2A621C810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55F06C-14D9-45DF-81A5-F25F8ECA9886}" type="datetimeFigureOut">
              <a:rPr lang="sv-SE" smtClean="0"/>
              <a:t>2024-06-28</a:t>
            </a:fld>
            <a:endParaRPr lang="sv-SE"/>
          </a:p>
        </p:txBody>
      </p:sp>
      <p:sp>
        <p:nvSpPr>
          <p:cNvPr id="4" name="Platshållare för sidfot 3">
            <a:extLst>
              <a:ext uri="{FF2B5EF4-FFF2-40B4-BE49-F238E27FC236}">
                <a16:creationId xmlns:a16="http://schemas.microsoft.com/office/drawing/2014/main" id="{6FB76FC6-F54A-4120-9B8F-E28E2A08E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D9B89EF-3F47-4486-BAA9-AF9A8BE09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CC5D8-C806-4BBF-A442-91371CDD1BC5}" type="slidenum">
              <a:rPr lang="sv-SE" smtClean="0"/>
              <a:t>‹#›</a:t>
            </a:fld>
            <a:endParaRPr lang="sv-SE"/>
          </a:p>
        </p:txBody>
      </p:sp>
    </p:spTree>
    <p:extLst>
      <p:ext uri="{BB962C8B-B14F-4D97-AF65-F5344CB8AC3E}">
        <p14:creationId xmlns:p14="http://schemas.microsoft.com/office/powerpoint/2010/main" val="60237860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F6DBA7-38D3-4FF9-B176-AA5B07999DDF}" type="slidenum">
              <a:rPr lang="sv-SE"/>
              <a:pPr/>
              <a:t>‹#›</a:t>
            </a:fld>
            <a:endParaRPr lang="sv-SE"/>
          </a:p>
        </p:txBody>
      </p:sp>
    </p:spTree>
    <p:extLst>
      <p:ext uri="{BB962C8B-B14F-4D97-AF65-F5344CB8AC3E}">
        <p14:creationId xmlns:p14="http://schemas.microsoft.com/office/powerpoint/2010/main" val="1493929085"/>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a:solidFill>
                <a:schemeClr val="tx1"/>
              </a:solidFill>
              <a:latin typeface="Times"/>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a:t>
            </a:fld>
            <a:endParaRPr lang="sv-SE"/>
          </a:p>
        </p:txBody>
      </p:sp>
      <p:sp>
        <p:nvSpPr>
          <p:cNvPr id="5" name="Platshållare för datum 4">
            <a:extLst>
              <a:ext uri="{FF2B5EF4-FFF2-40B4-BE49-F238E27FC236}">
                <a16:creationId xmlns:a16="http://schemas.microsoft.com/office/drawing/2014/main" id="{9412AAFB-4520-1022-FBF9-5DF90D26557C}"/>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DDFAB8F8-939C-EA63-9483-A4D71BA034F5}"/>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284716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Activities: kappa seminars, seminar series, workshops, journal clubs, an annual lunch with PhD students, etc.</a:t>
            </a:r>
            <a:endParaRPr lang="sv-SE" sz="1200" dirty="0">
              <a:solidFill>
                <a:schemeClr val="bg1"/>
              </a:solidFill>
              <a:latin typeface="Calibri" panose="020F0502020204030204" pitchFamily="34" charset="0"/>
              <a:cs typeface="Calibri" panose="020F0502020204030204" pitchFamily="34" charset="0"/>
            </a:endParaRPr>
          </a:p>
          <a:p>
            <a:endParaRPr lang="sv-SE" dirty="0"/>
          </a:p>
        </p:txBody>
      </p:sp>
      <p:sp>
        <p:nvSpPr>
          <p:cNvPr id="4" name="Platshållare för datum 3"/>
          <p:cNvSpPr>
            <a:spLocks noGrp="1"/>
          </p:cNvSpPr>
          <p:nvPr>
            <p:ph type="dt" idx="1"/>
          </p:nvPr>
        </p:nvSpPr>
        <p:spPr/>
        <p:txBody>
          <a:bodyPr/>
          <a:lstStyle/>
          <a:p>
            <a:endParaRPr lang="sv-SE"/>
          </a:p>
        </p:txBody>
      </p:sp>
      <p:sp>
        <p:nvSpPr>
          <p:cNvPr id="5" name="Platshållare för sidfot 4"/>
          <p:cNvSpPr>
            <a:spLocks noGrp="1"/>
          </p:cNvSpPr>
          <p:nvPr>
            <p:ph type="ftr" sz="quarter" idx="4"/>
          </p:nvPr>
        </p:nvSpPr>
        <p:spPr/>
        <p:txBody>
          <a:bodyPr/>
          <a:lstStyle/>
          <a:p>
            <a:endParaRPr lang="sv-SE"/>
          </a:p>
        </p:txBody>
      </p:sp>
      <p:sp>
        <p:nvSpPr>
          <p:cNvPr id="6" name="Platshållare för bildnummer 5"/>
          <p:cNvSpPr>
            <a:spLocks noGrp="1"/>
          </p:cNvSpPr>
          <p:nvPr>
            <p:ph type="sldNum" sz="quarter" idx="5"/>
          </p:nvPr>
        </p:nvSpPr>
        <p:spPr/>
        <p:txBody>
          <a:bodyPr/>
          <a:lstStyle/>
          <a:p>
            <a:fld id="{E4F6DBA7-38D3-4FF9-B176-AA5B07999DDF}" type="slidenum">
              <a:rPr lang="sv-SE" smtClean="0"/>
              <a:pPr/>
              <a:t>11</a:t>
            </a:fld>
            <a:endParaRPr lang="sv-SE"/>
          </a:p>
        </p:txBody>
      </p:sp>
    </p:spTree>
    <p:extLst>
      <p:ext uri="{BB962C8B-B14F-4D97-AF65-F5344CB8AC3E}">
        <p14:creationId xmlns:p14="http://schemas.microsoft.com/office/powerpoint/2010/main" val="126144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baseline="0" dirty="0">
                <a:solidFill>
                  <a:srgbClr val="570039"/>
                </a:solidFill>
                <a:latin typeface="DM Sans Medium" pitchFamily="2" charset="0"/>
              </a:rPr>
              <a:t>Research and </a:t>
            </a:r>
            <a:r>
              <a:rPr lang="sv-SE" sz="1800" b="1" i="0" u="none" strike="noStrike" baseline="0" dirty="0" err="1">
                <a:solidFill>
                  <a:srgbClr val="570039"/>
                </a:solidFill>
                <a:latin typeface="DM Sans Medium" pitchFamily="2" charset="0"/>
              </a:rPr>
              <a:t>education</a:t>
            </a:r>
            <a:r>
              <a:rPr lang="sv-SE" sz="1800" b="1" i="0" u="none" strike="noStrike" baseline="0" dirty="0">
                <a:solidFill>
                  <a:srgbClr val="570039"/>
                </a:solidFill>
                <a:latin typeface="DM Sans Medium" pitchFamily="2" charset="0"/>
              </a:rPr>
              <a:t> support</a:t>
            </a:r>
          </a:p>
          <a:p>
            <a:r>
              <a:rPr lang="en-US" sz="1800" b="0" i="0" u="none" strike="noStrike" baseline="0" dirty="0">
                <a:solidFill>
                  <a:srgbClr val="211D1E"/>
                </a:solidFill>
                <a:latin typeface="DM Sans" pitchFamily="2" charset="0"/>
              </a:rPr>
              <a:t>The administration unit provides support to the department and our 12 research groups. The unit’s mission is to work in close collaboration with researchers, teachers and students, and to provide top class support. Efficiency, teamwork, and constant change are core values for the administration. </a:t>
            </a:r>
          </a:p>
          <a:p>
            <a:endParaRPr lang="sv-SE" sz="1800" b="1" i="0" u="none" strike="noStrike" baseline="0" dirty="0">
              <a:solidFill>
                <a:srgbClr val="211D1E"/>
              </a:solidFill>
              <a:latin typeface="DM Sans" pitchFamily="2" charset="0"/>
            </a:endParaRPr>
          </a:p>
          <a:p>
            <a:r>
              <a:rPr lang="sv-SE" sz="1800" b="1" i="0" u="none" strike="noStrike" baseline="0" dirty="0" err="1">
                <a:solidFill>
                  <a:srgbClr val="211D1E"/>
                </a:solidFill>
                <a:latin typeface="DM Sans" pitchFamily="2" charset="0"/>
              </a:rPr>
              <a:t>Educational</a:t>
            </a:r>
            <a:r>
              <a:rPr lang="sv-SE" sz="1800" b="1" i="0" u="none" strike="noStrike" baseline="0" dirty="0">
                <a:solidFill>
                  <a:srgbClr val="211D1E"/>
                </a:solidFill>
                <a:latin typeface="DM Sans" pitchFamily="2" charset="0"/>
              </a:rPr>
              <a:t> administration </a:t>
            </a:r>
            <a:endParaRPr lang="sv-SE"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The educational administration supports teachers and students at undergraduate, advanced and doctoral level education. The study counsellor at the department supports our students at undergraduate and advanced level with study related issues. </a:t>
            </a:r>
          </a:p>
          <a:p>
            <a:r>
              <a:rPr lang="sv-SE" sz="1800" b="1" i="0" u="none" strike="noStrike" baseline="0" dirty="0">
                <a:solidFill>
                  <a:srgbClr val="211D1E"/>
                </a:solidFill>
                <a:latin typeface="DM Sans" pitchFamily="2" charset="0"/>
              </a:rPr>
              <a:t>Human Resources </a:t>
            </a:r>
            <a:endParaRPr lang="sv-SE"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Our HR team handles employments, affiliations, compensations and benefits, as well as work environment issues. </a:t>
            </a:r>
          </a:p>
          <a:p>
            <a:r>
              <a:rPr lang="sv-SE" sz="1800" b="1" i="0" u="none" strike="noStrike" baseline="0" dirty="0" err="1">
                <a:solidFill>
                  <a:srgbClr val="211D1E"/>
                </a:solidFill>
                <a:latin typeface="DM Sans" pitchFamily="2" charset="0"/>
              </a:rPr>
              <a:t>Finance</a:t>
            </a:r>
            <a:r>
              <a:rPr lang="sv-SE" sz="1800" b="1" i="0" u="none" strike="noStrike" baseline="0" dirty="0">
                <a:solidFill>
                  <a:srgbClr val="211D1E"/>
                </a:solidFill>
                <a:latin typeface="DM Sans" pitchFamily="2" charset="0"/>
              </a:rPr>
              <a:t> </a:t>
            </a:r>
            <a:endParaRPr lang="sv-SE"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The finance team is responsible for legal accounting, supplier invoices and expense reports, but the team also supports researchers in financial budgeting, monitoring, and the reporting of research projects. </a:t>
            </a:r>
          </a:p>
          <a:p>
            <a:r>
              <a:rPr lang="sv-SE" sz="1800" b="1" i="0" u="none" strike="noStrike" baseline="0" dirty="0" err="1">
                <a:solidFill>
                  <a:srgbClr val="211D1E"/>
                </a:solidFill>
                <a:latin typeface="DM Sans" pitchFamily="2" charset="0"/>
              </a:rPr>
              <a:t>Secretariat</a:t>
            </a:r>
            <a:r>
              <a:rPr lang="sv-SE" sz="1800" b="1" i="0" u="none" strike="noStrike" baseline="0" dirty="0">
                <a:solidFill>
                  <a:srgbClr val="211D1E"/>
                </a:solidFill>
                <a:latin typeface="DM Sans" pitchFamily="2" charset="0"/>
              </a:rPr>
              <a:t> and </a:t>
            </a:r>
            <a:r>
              <a:rPr lang="sv-SE" sz="1800" b="1" i="0" u="none" strike="noStrike" baseline="0" dirty="0" err="1">
                <a:solidFill>
                  <a:srgbClr val="211D1E"/>
                </a:solidFill>
                <a:latin typeface="DM Sans" pitchFamily="2" charset="0"/>
              </a:rPr>
              <a:t>communication</a:t>
            </a:r>
            <a:r>
              <a:rPr lang="sv-SE" sz="1800" b="1" i="0" u="none" strike="noStrike" baseline="0" dirty="0">
                <a:solidFill>
                  <a:srgbClr val="211D1E"/>
                </a:solidFill>
                <a:latin typeface="DM Sans" pitchFamily="2" charset="0"/>
              </a:rPr>
              <a:t> </a:t>
            </a:r>
            <a:endParaRPr lang="sv-SE"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The secretariat offers administrative support to the Head of Department. Internal and external communication, as well as managing our website, is another important task. Our department grant writer offers hands-on support regarding grants applications. </a:t>
            </a:r>
          </a:p>
          <a:p>
            <a:r>
              <a:rPr lang="sv-SE" sz="1800" b="1" i="0" u="none" strike="noStrike" baseline="0" dirty="0" err="1">
                <a:solidFill>
                  <a:srgbClr val="211D1E"/>
                </a:solidFill>
                <a:latin typeface="DM Sans" pitchFamily="2" charset="0"/>
              </a:rPr>
              <a:t>Infrastructure</a:t>
            </a:r>
            <a:r>
              <a:rPr lang="sv-SE" sz="1800" b="1" i="0" u="none" strike="noStrike" baseline="0" dirty="0">
                <a:solidFill>
                  <a:srgbClr val="211D1E"/>
                </a:solidFill>
                <a:latin typeface="DM Sans" pitchFamily="2" charset="0"/>
              </a:rPr>
              <a:t> </a:t>
            </a:r>
            <a:endParaRPr lang="sv-SE"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Our department technician deals with the infrastructure matters regarding internal mail, deliveries, phone tasks and some IT-related issues. </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12</a:t>
            </a:fld>
            <a:endParaRPr lang="sv-SE"/>
          </a:p>
        </p:txBody>
      </p:sp>
      <p:sp>
        <p:nvSpPr>
          <p:cNvPr id="5" name="Platshållare för datum 4">
            <a:extLst>
              <a:ext uri="{FF2B5EF4-FFF2-40B4-BE49-F238E27FC236}">
                <a16:creationId xmlns:a16="http://schemas.microsoft.com/office/drawing/2014/main" id="{238EE911-4125-9AD3-EC2B-E9B36B73AC04}"/>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F0A8DCCA-B9B1-917D-B772-5702E6162D2C}"/>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244761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13</a:t>
            </a:fld>
            <a:endParaRPr lang="sv-SE"/>
          </a:p>
        </p:txBody>
      </p:sp>
      <p:sp>
        <p:nvSpPr>
          <p:cNvPr id="5" name="Platshållare för datum 4">
            <a:extLst>
              <a:ext uri="{FF2B5EF4-FFF2-40B4-BE49-F238E27FC236}">
                <a16:creationId xmlns:a16="http://schemas.microsoft.com/office/drawing/2014/main" id="{1F1E0FFC-9AEA-D0C0-8E58-5DE1A97BCF69}"/>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676F0BF7-C28B-7E0F-2A1A-4930FA113FFC}"/>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27793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F6DBA7-38D3-4FF9-B176-AA5B07999DDF}" type="slidenum">
              <a:rPr lang="sv-SE" smtClean="0"/>
              <a:pPr/>
              <a:t>14</a:t>
            </a:fld>
            <a:endParaRPr lang="sv-SE"/>
          </a:p>
        </p:txBody>
      </p:sp>
      <p:sp>
        <p:nvSpPr>
          <p:cNvPr id="5" name="Platshållare för datum 4">
            <a:extLst>
              <a:ext uri="{FF2B5EF4-FFF2-40B4-BE49-F238E27FC236}">
                <a16:creationId xmlns:a16="http://schemas.microsoft.com/office/drawing/2014/main" id="{2624CEF8-A562-5ABB-C307-F2F197DDD12F}"/>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1B0EE059-563B-2E74-72D1-2123737D7583}"/>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06421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F6DBA7-38D3-4FF9-B176-AA5B07999DDF}" type="slidenum">
              <a:rPr lang="sv-SE" smtClean="0"/>
              <a:pPr/>
              <a:t>15</a:t>
            </a:fld>
            <a:endParaRPr lang="sv-SE"/>
          </a:p>
        </p:txBody>
      </p:sp>
      <p:sp>
        <p:nvSpPr>
          <p:cNvPr id="5" name="Platshållare för datum 4">
            <a:extLst>
              <a:ext uri="{FF2B5EF4-FFF2-40B4-BE49-F238E27FC236}">
                <a16:creationId xmlns:a16="http://schemas.microsoft.com/office/drawing/2014/main" id="{753AE49D-1AC3-3523-F1E3-FAC315238695}"/>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94306F70-0355-CBDC-0BF4-4A5947650C7C}"/>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429357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400" b="1" i="0" u="none" strike="noStrike" baseline="0" dirty="0">
                <a:solidFill>
                  <a:srgbClr val="FFFFFF"/>
                </a:solidFill>
                <a:latin typeface="DM Sans" pitchFamily="2" charset="0"/>
              </a:rPr>
              <a:t>The Department of Global Public Health has two visiting addresses</a:t>
            </a:r>
            <a:r>
              <a:rPr lang="en-US" sz="1400" b="0" i="0" u="none" strike="noStrike" baseline="0" dirty="0">
                <a:solidFill>
                  <a:srgbClr val="FFFFFF"/>
                </a:solidFill>
                <a:latin typeface="DM Sans" pitchFamily="2" charset="0"/>
              </a:rPr>
              <a:t>:</a:t>
            </a:r>
          </a:p>
          <a:p>
            <a:r>
              <a:rPr lang="en-US" sz="1400" b="0" i="0" u="none" strike="noStrike" baseline="0" dirty="0" err="1">
                <a:solidFill>
                  <a:srgbClr val="FFFFFF"/>
                </a:solidFill>
                <a:latin typeface="DM Sans" pitchFamily="2" charset="0"/>
              </a:rPr>
              <a:t>Tomtebodavägen</a:t>
            </a:r>
            <a:r>
              <a:rPr lang="en-US" sz="1400" b="0" i="0" u="none" strike="noStrike" baseline="0" dirty="0">
                <a:solidFill>
                  <a:srgbClr val="FFFFFF"/>
                </a:solidFill>
                <a:latin typeface="DM Sans" pitchFamily="2" charset="0"/>
              </a:rPr>
              <a:t> 18A, in the </a:t>
            </a:r>
            <a:r>
              <a:rPr lang="en-US" sz="1400" b="0" i="0" u="none" strike="noStrike" baseline="0" dirty="0" err="1">
                <a:solidFill>
                  <a:srgbClr val="FFFFFF"/>
                </a:solidFill>
                <a:latin typeface="DM Sans" pitchFamily="2" charset="0"/>
              </a:rPr>
              <a:t>Widerström</a:t>
            </a:r>
            <a:r>
              <a:rPr lang="en-US" sz="1400" b="0" i="0" u="none" strike="noStrike" baseline="0" dirty="0">
                <a:solidFill>
                  <a:srgbClr val="FFFFFF"/>
                </a:solidFill>
                <a:latin typeface="DM Sans" pitchFamily="2" charset="0"/>
              </a:rPr>
              <a:t> building at Campus Solna and </a:t>
            </a:r>
          </a:p>
          <a:p>
            <a:r>
              <a:rPr lang="en-US" sz="1400" b="0" i="0" u="none" strike="noStrike" baseline="0" dirty="0" err="1">
                <a:solidFill>
                  <a:srgbClr val="FFFFFF"/>
                </a:solidFill>
                <a:latin typeface="DM Sans" pitchFamily="2" charset="0"/>
              </a:rPr>
              <a:t>Solnavägen</a:t>
            </a:r>
            <a:r>
              <a:rPr lang="en-US" sz="1400" b="0" i="0" u="none" strike="noStrike" baseline="0" dirty="0">
                <a:solidFill>
                  <a:srgbClr val="FFFFFF"/>
                </a:solidFill>
                <a:latin typeface="DM Sans" pitchFamily="2" charset="0"/>
              </a:rPr>
              <a:t> 1E, </a:t>
            </a:r>
            <a:r>
              <a:rPr lang="en-US" sz="1400" b="0" i="0" u="none" strike="noStrike" baseline="0" dirty="0" err="1">
                <a:solidFill>
                  <a:srgbClr val="FFFFFF"/>
                </a:solidFill>
                <a:latin typeface="DM Sans" pitchFamily="2" charset="0"/>
              </a:rPr>
              <a:t>Torsplan</a:t>
            </a:r>
            <a:r>
              <a:rPr lang="en-US" sz="1400" b="0" i="0" u="none" strike="noStrike" baseline="0" dirty="0">
                <a:solidFill>
                  <a:srgbClr val="FFFFFF"/>
                </a:solidFill>
                <a:latin typeface="DM Sans" pitchFamily="2" charset="0"/>
              </a:rPr>
              <a:t>, Stockholm</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16</a:t>
            </a:fld>
            <a:endParaRPr lang="sv-SE"/>
          </a:p>
        </p:txBody>
      </p:sp>
      <p:sp>
        <p:nvSpPr>
          <p:cNvPr id="5" name="Platshållare för datum 4">
            <a:extLst>
              <a:ext uri="{FF2B5EF4-FFF2-40B4-BE49-F238E27FC236}">
                <a16:creationId xmlns:a16="http://schemas.microsoft.com/office/drawing/2014/main" id="{37C7E1BD-4804-2689-7309-A3F1D689D3E4}"/>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BFACF078-3165-D719-5790-0C35833B0CB2}"/>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03396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F6DBA7-38D3-4FF9-B176-AA5B07999DDF}" type="slidenum">
              <a:rPr lang="sv-SE" smtClean="0"/>
              <a:pPr/>
              <a:t>17</a:t>
            </a:fld>
            <a:endParaRPr lang="sv-SE"/>
          </a:p>
        </p:txBody>
      </p:sp>
      <p:sp>
        <p:nvSpPr>
          <p:cNvPr id="5" name="Platshållare för datum 4">
            <a:extLst>
              <a:ext uri="{FF2B5EF4-FFF2-40B4-BE49-F238E27FC236}">
                <a16:creationId xmlns:a16="http://schemas.microsoft.com/office/drawing/2014/main" id="{8CC83B71-623B-EF4B-E64A-706911549108}"/>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CABF4F3A-533F-6376-C27E-DE194770E312}"/>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06485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bg1"/>
              </a:buClr>
              <a:buFont typeface="Arial" panose="020B0604020202020204" pitchFamily="34" charset="0"/>
              <a:buNone/>
            </a:pPr>
            <a:r>
              <a:rPr lang="en-US" sz="2000" b="1" i="0">
                <a:solidFill>
                  <a:srgbClr val="FFFFFF"/>
                </a:solidFill>
                <a:effectLst/>
                <a:latin typeface="DM Sans" pitchFamily="2" charset="0"/>
              </a:rPr>
              <a:t>The Department of Global Public Health is a multidisciplinary department </a:t>
            </a:r>
            <a:r>
              <a:rPr lang="en-US" sz="2000" b="0" i="0">
                <a:solidFill>
                  <a:srgbClr val="FFFFFF"/>
                </a:solidFill>
                <a:effectLst/>
                <a:latin typeface="DM Sans" pitchFamily="2" charset="0"/>
              </a:rPr>
              <a:t>with the aim to advance knowledge about challenges and opportunities for public health in a local, national, and global setting. This includes studying how societal phenomena affect health in a globalized world and translating research evidence into public health action.</a:t>
            </a:r>
          </a:p>
          <a:p>
            <a:pPr>
              <a:buClr>
                <a:schemeClr val="bg1"/>
              </a:buClr>
              <a:buFont typeface="Arial" panose="020B0604020202020204" pitchFamily="34" charset="0"/>
              <a:buNone/>
            </a:pPr>
            <a:endParaRPr lang="en-US" sz="2000" b="0" i="0">
              <a:solidFill>
                <a:srgbClr val="FFFFFF"/>
              </a:solidFill>
              <a:effectLst/>
              <a:latin typeface="DM Sans" pitchFamily="2" charset="0"/>
            </a:endParaRPr>
          </a:p>
          <a:p>
            <a:pPr marL="0" indent="0">
              <a:buClr>
                <a:schemeClr val="bg1"/>
              </a:buClr>
              <a:buFont typeface="Arial" panose="020B0604020202020204" pitchFamily="34" charset="0"/>
              <a:buNone/>
            </a:pPr>
            <a:r>
              <a:rPr lang="en-US" sz="1800" b="0" i="0" u="none" strike="noStrike" baseline="0">
                <a:solidFill>
                  <a:srgbClr val="FFFFFF"/>
                </a:solidFill>
                <a:latin typeface="DM Sans" pitchFamily="2" charset="0"/>
              </a:rPr>
              <a:t>In line with Karolinska </a:t>
            </a:r>
            <a:r>
              <a:rPr lang="en-US" sz="1800" b="0" i="0" u="none" strike="noStrike" baseline="0" err="1">
                <a:solidFill>
                  <a:srgbClr val="FFFFFF"/>
                </a:solidFill>
                <a:latin typeface="DM Sans" pitchFamily="2" charset="0"/>
              </a:rPr>
              <a:t>Institutet’s</a:t>
            </a:r>
            <a:r>
              <a:rPr lang="en-US" sz="1800" b="0" i="0" u="none" strike="noStrike" baseline="0">
                <a:solidFill>
                  <a:srgbClr val="FFFFFF"/>
                </a:solidFill>
                <a:latin typeface="DM Sans" pitchFamily="2" charset="0"/>
              </a:rPr>
              <a:t> vision, we strive towards better health for all, and we give special attention to the needs of the most vulnerable populations. </a:t>
            </a:r>
            <a:endParaRPr lang="sv-SE" sz="140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a:t>
            </a:fld>
            <a:endParaRPr lang="sv-SE"/>
          </a:p>
        </p:txBody>
      </p:sp>
      <p:sp>
        <p:nvSpPr>
          <p:cNvPr id="5" name="Platshållare för datum 4">
            <a:extLst>
              <a:ext uri="{FF2B5EF4-FFF2-40B4-BE49-F238E27FC236}">
                <a16:creationId xmlns:a16="http://schemas.microsoft.com/office/drawing/2014/main" id="{93D38B77-A058-A5EA-65E1-4BD4E5BEC7A3}"/>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2D2FCAE0-5633-D68A-F21F-435F7520BBEC}"/>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236363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b="0" i="0" u="none" strike="noStrike" baseline="0" dirty="0">
                <a:solidFill>
                  <a:srgbClr val="211D1E"/>
                </a:solidFill>
                <a:latin typeface="DM Sans" pitchFamily="2" charset="0"/>
              </a:rPr>
              <a:t>We aim to be in the forefront of global public health research and education in Sweden, as well as an important international collaborative partner. </a:t>
            </a:r>
          </a:p>
          <a:p>
            <a:r>
              <a:rPr lang="en-US" sz="1800" b="0" i="0" u="none" strike="noStrike" baseline="0" dirty="0">
                <a:solidFill>
                  <a:srgbClr val="211D1E"/>
                </a:solidFill>
                <a:latin typeface="DM Sans" pitchFamily="2" charset="0"/>
              </a:rPr>
              <a:t>Both our research and education are focused on how different societal and individual factors affect population health, socioeconomic consequences of poor health and the need for a systems-based approach to equitable and sustainable population health. </a:t>
            </a:r>
          </a:p>
          <a:p>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As a university, we have a critical role in the achievement of the United Nations’ Sustainable Development Goals, and as a department we </a:t>
            </a:r>
            <a:r>
              <a:rPr lang="en-US" sz="1800" b="0" i="0" u="none" strike="noStrike" baseline="0" dirty="0" err="1">
                <a:solidFill>
                  <a:srgbClr val="211D1E"/>
                </a:solidFill>
                <a:latin typeface="DM Sans" pitchFamily="2" charset="0"/>
              </a:rPr>
              <a:t>emphasise</a:t>
            </a:r>
            <a:r>
              <a:rPr lang="en-US" sz="1800" b="0" i="0" u="none" strike="noStrike" baseline="0" dirty="0">
                <a:solidFill>
                  <a:srgbClr val="211D1E"/>
                </a:solidFill>
                <a:latin typeface="DM Sans" pitchFamily="2" charset="0"/>
              </a:rPr>
              <a:t> the importance of global awareness and responsibility within both our research and our education. </a:t>
            </a:r>
          </a:p>
          <a:p>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Our education </a:t>
            </a:r>
            <a:r>
              <a:rPr lang="en-US" sz="1800" b="0" i="0" u="none" strike="noStrike" baseline="0" dirty="0" err="1">
                <a:solidFill>
                  <a:srgbClr val="211D1E"/>
                </a:solidFill>
                <a:latin typeface="DM Sans" pitchFamily="2" charset="0"/>
              </a:rPr>
              <a:t>programmes</a:t>
            </a:r>
            <a:r>
              <a:rPr lang="en-US" sz="1800" b="0" i="0" u="none" strike="noStrike" baseline="0" dirty="0">
                <a:solidFill>
                  <a:srgbClr val="211D1E"/>
                </a:solidFill>
                <a:latin typeface="DM Sans" pitchFamily="2" charset="0"/>
              </a:rPr>
              <a:t> prepare health experts to confront the global burden of disease. Many of our researchers are </a:t>
            </a:r>
            <a:r>
              <a:rPr lang="en-US" sz="1800" b="0" i="0" u="none" strike="noStrike" baseline="0" dirty="0" err="1">
                <a:solidFill>
                  <a:srgbClr val="211D1E"/>
                </a:solidFill>
                <a:latin typeface="DM Sans" pitchFamily="2" charset="0"/>
              </a:rPr>
              <a:t>enga-ged</a:t>
            </a:r>
            <a:r>
              <a:rPr lang="en-US" sz="1800" b="0" i="0" u="none" strike="noStrike" baseline="0" dirty="0">
                <a:solidFill>
                  <a:srgbClr val="211D1E"/>
                </a:solidFill>
                <a:latin typeface="DM Sans" pitchFamily="2" charset="0"/>
              </a:rPr>
              <a:t> in the wider community and often participate as scientific advisors in regional, national and international expert groups. </a:t>
            </a:r>
          </a:p>
          <a:p>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Our aim is to create a good psychosocial working environment that facilitates scientific discussions and critical reflection. </a:t>
            </a:r>
          </a:p>
          <a:p>
            <a:r>
              <a:rPr lang="sv-SE" sz="1800" b="1" i="0" u="none" strike="noStrike" baseline="0" dirty="0">
                <a:solidFill>
                  <a:srgbClr val="211D1E"/>
                </a:solidFill>
                <a:latin typeface="DM Sans" pitchFamily="2" charset="0"/>
              </a:rPr>
              <a:t>Marie Hasselberg</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3</a:t>
            </a:fld>
            <a:endParaRPr lang="sv-SE"/>
          </a:p>
        </p:txBody>
      </p:sp>
      <p:sp>
        <p:nvSpPr>
          <p:cNvPr id="5" name="Platshållare för datum 4">
            <a:extLst>
              <a:ext uri="{FF2B5EF4-FFF2-40B4-BE49-F238E27FC236}">
                <a16:creationId xmlns:a16="http://schemas.microsoft.com/office/drawing/2014/main" id="{E1383DCE-C8BE-C0EC-1F39-7F0A8F1C6F68}"/>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1BFB7B86-5715-2AFB-159A-446D43ED217E}"/>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51637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6F63F-7F31-C49A-0299-7D4CE9838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576FB8-F36A-82E7-E540-94E39267EBE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914F781-A1E6-0584-977D-EBA8DAA640B7}"/>
              </a:ext>
            </a:extLst>
          </p:cNvPr>
          <p:cNvSpPr>
            <a:spLocks noGrp="1"/>
          </p:cNvSpPr>
          <p:nvPr>
            <p:ph type="body" idx="1"/>
          </p:nvPr>
        </p:nvSpPr>
        <p:spPr/>
        <p:txBody>
          <a:bodyPr/>
          <a:lstStyle/>
          <a:p>
            <a:pPr marL="342900" lvl="0" indent="-342900">
              <a:buFont typeface="Symbol" panose="05050102010706020507" pitchFamily="18" charset="2"/>
              <a:buChar char=""/>
            </a:pPr>
            <a:r>
              <a:rPr lang="en-GB" sz="1100" b="0" dirty="0">
                <a:solidFill>
                  <a:srgbClr val="232323"/>
                </a:solidFill>
                <a:effectLst/>
                <a:highlight>
                  <a:srgbClr val="FFFFFF"/>
                </a:highlight>
                <a:latin typeface="DM Sans" pitchFamily="2" charset="0"/>
                <a:ea typeface="Times New Roman" panose="02020603050405020304" pitchFamily="18" charset="0"/>
              </a:rPr>
              <a:t>140 Employees</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sv-SE" sz="1100" b="0" dirty="0">
                <a:solidFill>
                  <a:srgbClr val="000000"/>
                </a:solidFill>
                <a:effectLst/>
                <a:highlight>
                  <a:srgbClr val="FFFFFF"/>
                </a:highlight>
                <a:latin typeface="DM Sans" pitchFamily="2" charset="0"/>
                <a:ea typeface="Times New Roman" panose="02020603050405020304" pitchFamily="18" charset="0"/>
              </a:rPr>
              <a:t>170</a:t>
            </a:r>
            <a:r>
              <a:rPr lang="sv-SE" sz="1100" b="0" dirty="0">
                <a:solidFill>
                  <a:srgbClr val="232323"/>
                </a:solidFill>
                <a:effectLst/>
                <a:highlight>
                  <a:srgbClr val="FFFFFF"/>
                </a:highlight>
                <a:latin typeface="DM Sans" pitchFamily="2" charset="0"/>
                <a:ea typeface="Times New Roman" panose="02020603050405020304" pitchFamily="18" charset="0"/>
              </a:rPr>
              <a:t> </a:t>
            </a:r>
            <a:r>
              <a:rPr lang="sv-SE" sz="1100" b="0" dirty="0" err="1">
                <a:solidFill>
                  <a:srgbClr val="232323"/>
                </a:solidFill>
                <a:effectLst/>
                <a:highlight>
                  <a:srgbClr val="FFFFFF"/>
                </a:highlight>
                <a:latin typeface="DM Sans" pitchFamily="2" charset="0"/>
                <a:ea typeface="Times New Roman" panose="02020603050405020304" pitchFamily="18" charset="0"/>
              </a:rPr>
              <a:t>Affiliated</a:t>
            </a:r>
            <a:r>
              <a:rPr lang="sv-SE" sz="1100" b="0" dirty="0">
                <a:solidFill>
                  <a:srgbClr val="232323"/>
                </a:solidFill>
                <a:effectLst/>
                <a:highlight>
                  <a:srgbClr val="FFFFFF"/>
                </a:highlight>
                <a:latin typeface="DM Sans" pitchFamily="2" charset="0"/>
                <a:ea typeface="Times New Roman" panose="02020603050405020304" pitchFamily="18" charset="0"/>
              </a:rPr>
              <a:t> </a:t>
            </a:r>
            <a:r>
              <a:rPr lang="sv-SE" sz="1100" b="0" dirty="0">
                <a:solidFill>
                  <a:srgbClr val="FF0000"/>
                </a:solidFill>
                <a:effectLst/>
                <a:highlight>
                  <a:srgbClr val="FFFFFF"/>
                </a:highlight>
                <a:latin typeface="DM Sans" pitchFamily="2" charset="0"/>
                <a:ea typeface="Times New Roman" panose="02020603050405020304" pitchFamily="18" charset="0"/>
              </a:rPr>
              <a:t>researchers</a:t>
            </a:r>
            <a:r>
              <a:rPr lang="sv-SE" sz="1100" b="0" dirty="0">
                <a:solidFill>
                  <a:srgbClr val="000000"/>
                </a:solidFill>
                <a:effectLst/>
                <a:highlight>
                  <a:srgbClr val="FFFFFF"/>
                </a:highlight>
                <a:latin typeface="DM Sans" pitchFamily="2" charset="0"/>
                <a:ea typeface="Times New Roman" panose="02020603050405020304" pitchFamily="18" charset="0"/>
              </a:rPr>
              <a:t> </a:t>
            </a:r>
          </a:p>
          <a:p>
            <a:pPr marL="342900" lvl="0" indent="-342900">
              <a:buFont typeface="Symbol" panose="05050102010706020507" pitchFamily="18" charset="2"/>
              <a:buChar char=""/>
            </a:pPr>
            <a:r>
              <a:rPr lang="sv-SE" sz="1100" b="0" dirty="0">
                <a:solidFill>
                  <a:srgbClr val="000000"/>
                </a:solidFill>
                <a:effectLst/>
                <a:highlight>
                  <a:srgbClr val="FFFFFF"/>
                </a:highlight>
                <a:latin typeface="DM Sans" pitchFamily="2" charset="0"/>
                <a:ea typeface="Times New Roman" panose="02020603050405020304" pitchFamily="18" charset="0"/>
              </a:rPr>
              <a:t>119</a:t>
            </a:r>
            <a:r>
              <a:rPr lang="sv-SE" sz="1100" b="0" dirty="0">
                <a:solidFill>
                  <a:srgbClr val="232323"/>
                </a:solidFill>
                <a:effectLst/>
                <a:highlight>
                  <a:srgbClr val="FFFFFF"/>
                </a:highlight>
                <a:latin typeface="DM Sans" pitchFamily="2" charset="0"/>
                <a:ea typeface="Times New Roman" panose="02020603050405020304" pitchFamily="18" charset="0"/>
              </a:rPr>
              <a:t> PhD students  (60% </a:t>
            </a:r>
            <a:r>
              <a:rPr lang="sv-SE" sz="1100" b="0" dirty="0" err="1">
                <a:solidFill>
                  <a:srgbClr val="232323"/>
                </a:solidFill>
                <a:effectLst/>
                <a:highlight>
                  <a:srgbClr val="FFFFFF"/>
                </a:highlight>
                <a:latin typeface="DM Sans" pitchFamily="2" charset="0"/>
                <a:ea typeface="Times New Roman" panose="02020603050405020304" pitchFamily="18" charset="0"/>
              </a:rPr>
              <a:t>women</a:t>
            </a:r>
            <a:r>
              <a:rPr lang="sv-SE" sz="1100" b="0" dirty="0">
                <a:solidFill>
                  <a:srgbClr val="232323"/>
                </a:solidFill>
                <a:effectLst/>
                <a:highlight>
                  <a:srgbClr val="FFFFFF"/>
                </a:highlight>
                <a:latin typeface="DM Sans" pitchFamily="2" charset="0"/>
                <a:ea typeface="Times New Roman" panose="02020603050405020304" pitchFamily="18" charset="0"/>
              </a:rPr>
              <a:t>)</a:t>
            </a:r>
          </a:p>
          <a:p>
            <a:pPr marL="342900" lvl="0" indent="-342900">
              <a:buFont typeface="Symbol" panose="05050102010706020507" pitchFamily="18" charset="2"/>
              <a:buChar char=""/>
            </a:pPr>
            <a:r>
              <a:rPr lang="en-GB" sz="1100" b="0" dirty="0">
                <a:solidFill>
                  <a:srgbClr val="232323"/>
                </a:solidFill>
                <a:effectLst/>
                <a:highlight>
                  <a:srgbClr val="FFFFFF"/>
                </a:highlight>
                <a:latin typeface="DM Sans" pitchFamily="2" charset="0"/>
                <a:ea typeface="Times New Roman" panose="02020603050405020304" pitchFamily="18" charset="0"/>
              </a:rPr>
              <a:t>16 Professors (50% women)</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b="0" dirty="0">
                <a:solidFill>
                  <a:srgbClr val="232323"/>
                </a:solidFill>
                <a:effectLst/>
                <a:highlight>
                  <a:srgbClr val="FFFFFF"/>
                </a:highlight>
                <a:latin typeface="DM Sans" pitchFamily="2" charset="0"/>
                <a:ea typeface="Times New Roman" panose="02020603050405020304" pitchFamily="18" charset="0"/>
              </a:rPr>
              <a:t>7 Assistant professors</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b="0" dirty="0">
                <a:solidFill>
                  <a:srgbClr val="232323"/>
                </a:solidFill>
                <a:effectLst/>
                <a:highlight>
                  <a:srgbClr val="FFFFFF"/>
                </a:highlight>
                <a:latin typeface="DM Sans" pitchFamily="2" charset="0"/>
                <a:ea typeface="Times New Roman" panose="02020603050405020304" pitchFamily="18" charset="0"/>
              </a:rPr>
              <a:t>3 Senior Lecturers</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b="0" dirty="0">
                <a:solidFill>
                  <a:srgbClr val="232323"/>
                </a:solidFill>
                <a:effectLst/>
                <a:highlight>
                  <a:srgbClr val="FFFFFF"/>
                </a:highlight>
                <a:latin typeface="DM Sans" pitchFamily="2" charset="0"/>
                <a:ea typeface="Times New Roman" panose="02020603050405020304" pitchFamily="18" charset="0"/>
              </a:rPr>
              <a:t>12 Principal/senior </a:t>
            </a:r>
            <a:r>
              <a:rPr lang="en-GB" sz="1100" b="0" dirty="0" err="1">
                <a:solidFill>
                  <a:srgbClr val="232323"/>
                </a:solidFill>
                <a:effectLst/>
                <a:highlight>
                  <a:srgbClr val="FFFFFF"/>
                </a:highlight>
                <a:latin typeface="DM Sans" pitchFamily="2" charset="0"/>
                <a:ea typeface="Times New Roman" panose="02020603050405020304" pitchFamily="18" charset="0"/>
              </a:rPr>
              <a:t>reseachers</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sv-SE" sz="1100" b="0" dirty="0">
                <a:solidFill>
                  <a:srgbClr val="232323"/>
                </a:solidFill>
                <a:effectLst/>
                <a:highlight>
                  <a:srgbClr val="FFFFFF"/>
                </a:highlight>
                <a:latin typeface="DM Sans" pitchFamily="2" charset="0"/>
                <a:ea typeface="Times New Roman" panose="02020603050405020304" pitchFamily="18" charset="0"/>
              </a:rPr>
              <a:t>53 </a:t>
            </a:r>
            <a:r>
              <a:rPr lang="sv-SE" sz="1100" b="0" dirty="0" err="1">
                <a:solidFill>
                  <a:srgbClr val="232323"/>
                </a:solidFill>
                <a:effectLst/>
                <a:highlight>
                  <a:srgbClr val="FFFFFF"/>
                </a:highlight>
                <a:latin typeface="DM Sans" pitchFamily="2" charset="0"/>
                <a:ea typeface="Times New Roman" panose="02020603050405020304" pitchFamily="18" charset="0"/>
              </a:rPr>
              <a:t>Associate</a:t>
            </a:r>
            <a:r>
              <a:rPr lang="sv-SE" sz="1100" b="0" dirty="0">
                <a:solidFill>
                  <a:srgbClr val="232323"/>
                </a:solidFill>
                <a:effectLst/>
                <a:highlight>
                  <a:srgbClr val="FFFFFF"/>
                </a:highlight>
                <a:latin typeface="DM Sans" pitchFamily="2" charset="0"/>
                <a:ea typeface="Times New Roman" panose="02020603050405020304" pitchFamily="18" charset="0"/>
              </a:rPr>
              <a:t> Professors (Docenter) </a:t>
            </a:r>
            <a:endParaRPr lang="sv-SE" sz="1100" b="0" dirty="0">
              <a:solidFill>
                <a:srgbClr val="232323"/>
              </a:solidFill>
              <a:effectLst/>
              <a:latin typeface="Arial" panose="020B0604020202020204" pitchFamily="34" charset="0"/>
              <a:ea typeface="Arial" panose="020B0604020202020204" pitchFamily="34" charset="0"/>
            </a:endParaRPr>
          </a:p>
          <a:p>
            <a:pPr marL="742950" lvl="1" indent="-285750">
              <a:buFont typeface="Courier New" panose="02070309020205020404" pitchFamily="49" charset="0"/>
              <a:buChar char="o"/>
            </a:pPr>
            <a:r>
              <a:rPr lang="sv-SE" sz="1100" b="0" dirty="0">
                <a:solidFill>
                  <a:srgbClr val="232323"/>
                </a:solidFill>
                <a:effectLst/>
                <a:highlight>
                  <a:srgbClr val="FFFFFF"/>
                </a:highlight>
                <a:latin typeface="DM Sans" pitchFamily="2" charset="0"/>
                <a:ea typeface="Times New Roman" panose="02020603050405020304" pitchFamily="18" charset="0"/>
              </a:rPr>
              <a:t>53 aktiva docenter anställda och anknutna </a:t>
            </a:r>
            <a:endParaRPr lang="sv-SE" sz="1100" b="0" dirty="0">
              <a:solidFill>
                <a:srgbClr val="232323"/>
              </a:solidFill>
              <a:effectLst/>
              <a:latin typeface="Arial" panose="020B0604020202020204" pitchFamily="34" charset="0"/>
              <a:ea typeface="Arial" panose="020B0604020202020204" pitchFamily="34" charset="0"/>
            </a:endParaRPr>
          </a:p>
          <a:p>
            <a:pPr marL="742950" lvl="1" indent="-285750">
              <a:buFont typeface="Courier New" panose="02070309020205020404" pitchFamily="49" charset="0"/>
              <a:buChar char="o"/>
            </a:pPr>
            <a:r>
              <a:rPr lang="sv-SE" sz="1100" b="0" dirty="0">
                <a:solidFill>
                  <a:srgbClr val="232323"/>
                </a:solidFill>
                <a:effectLst/>
                <a:highlight>
                  <a:srgbClr val="FFFFFF"/>
                </a:highlight>
                <a:latin typeface="DM Sans" pitchFamily="2" charset="0"/>
                <a:ea typeface="Times New Roman" panose="02020603050405020304" pitchFamily="18" charset="0"/>
              </a:rPr>
              <a:t>33 av dessa är lektorer eller professorer</a:t>
            </a:r>
            <a:endParaRPr lang="sv-SE" sz="1100" b="0" dirty="0">
              <a:solidFill>
                <a:srgbClr val="232323"/>
              </a:solidFill>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sv-SE" sz="1100" b="0" dirty="0">
                <a:solidFill>
                  <a:srgbClr val="232323"/>
                </a:solidFill>
                <a:effectLst/>
                <a:highlight>
                  <a:srgbClr val="FFFFFF"/>
                </a:highlight>
                <a:latin typeface="DM Sans" pitchFamily="2" charset="0"/>
                <a:ea typeface="Times New Roman" panose="02020603050405020304" pitchFamily="18" charset="0"/>
              </a:rPr>
              <a:t>14 </a:t>
            </a:r>
            <a:r>
              <a:rPr lang="sv-SE" sz="1100" b="0" dirty="0" err="1">
                <a:solidFill>
                  <a:srgbClr val="232323"/>
                </a:solidFill>
                <a:effectLst/>
                <a:highlight>
                  <a:srgbClr val="FFFFFF"/>
                </a:highlight>
                <a:latin typeface="DM Sans" pitchFamily="2" charset="0"/>
                <a:ea typeface="Times New Roman" panose="02020603050405020304" pitchFamily="18" charset="0"/>
              </a:rPr>
              <a:t>postdocs</a:t>
            </a:r>
            <a:endParaRPr lang="sv-SE" dirty="0"/>
          </a:p>
        </p:txBody>
      </p:sp>
      <p:sp>
        <p:nvSpPr>
          <p:cNvPr id="4" name="Platshållare för bildnummer 3">
            <a:extLst>
              <a:ext uri="{FF2B5EF4-FFF2-40B4-BE49-F238E27FC236}">
                <a16:creationId xmlns:a16="http://schemas.microsoft.com/office/drawing/2014/main" id="{545BCD2B-30E7-E5C3-CBAE-26F008F79B62}"/>
              </a:ext>
            </a:extLst>
          </p:cNvPr>
          <p:cNvSpPr>
            <a:spLocks noGrp="1"/>
          </p:cNvSpPr>
          <p:nvPr>
            <p:ph type="sldNum" sz="quarter" idx="5"/>
          </p:nvPr>
        </p:nvSpPr>
        <p:spPr/>
        <p:txBody>
          <a:bodyPr/>
          <a:lstStyle/>
          <a:p>
            <a:fld id="{E4F6DBA7-38D3-4FF9-B176-AA5B07999DDF}" type="slidenum">
              <a:rPr lang="sv-SE" smtClean="0"/>
              <a:pPr/>
              <a:t>4</a:t>
            </a:fld>
            <a:endParaRPr lang="sv-SE"/>
          </a:p>
        </p:txBody>
      </p:sp>
    </p:spTree>
    <p:extLst>
      <p:ext uri="{BB962C8B-B14F-4D97-AF65-F5344CB8AC3E}">
        <p14:creationId xmlns:p14="http://schemas.microsoft.com/office/powerpoint/2010/main" val="64532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b="0" i="0" u="none" strike="noStrike" baseline="0" dirty="0">
                <a:solidFill>
                  <a:srgbClr val="211D1E"/>
                </a:solidFill>
                <a:latin typeface="DM Sans" pitchFamily="2" charset="0"/>
              </a:rPr>
              <a:t>We collaborate in research and education with partners all over the world, including universities, public health agencies, civil society, and patient </a:t>
            </a:r>
            <a:r>
              <a:rPr lang="en-US" sz="1800" b="0" i="0" u="none" strike="noStrike" baseline="0" dirty="0" err="1">
                <a:solidFill>
                  <a:srgbClr val="211D1E"/>
                </a:solidFill>
                <a:latin typeface="DM Sans" pitchFamily="2" charset="0"/>
              </a:rPr>
              <a:t>organisations</a:t>
            </a:r>
            <a:r>
              <a:rPr lang="en-US" sz="1800" b="0" i="0" u="none" strike="noStrike" baseline="0" dirty="0">
                <a:solidFill>
                  <a:srgbClr val="211D1E"/>
                </a:solidFill>
                <a:latin typeface="DM Sans" pitchFamily="2" charset="0"/>
              </a:rPr>
              <a:t> </a:t>
            </a:r>
          </a:p>
          <a:p>
            <a:endParaRPr lang="en-US" sz="1800" b="0" i="0" u="none" strike="noStrike" baseline="0" dirty="0">
              <a:solidFill>
                <a:srgbClr val="211D1E"/>
              </a:solidFill>
              <a:latin typeface="DM Sans" pitchFamily="2" charset="0"/>
            </a:endParaRPr>
          </a:p>
          <a:p>
            <a:r>
              <a:rPr lang="en-US" sz="1800" b="1" i="0" u="none" strike="noStrike" baseline="0" dirty="0">
                <a:solidFill>
                  <a:srgbClr val="211D1E"/>
                </a:solidFill>
                <a:latin typeface="DM Sans" pitchFamily="2" charset="0"/>
              </a:rPr>
              <a:t>Engaged in policy work and as experts</a:t>
            </a:r>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Our researchers continuously engage in the formulation of policy documents about public and global health challenges, for example policy briefings and guidelines produced by national agencies and the WHO. We also write textbooks and popular science publications in weekly and monthly magazines. </a:t>
            </a:r>
          </a:p>
          <a:p>
            <a:r>
              <a:rPr lang="en-US" sz="1800" b="0" i="0" u="none" strike="noStrike" baseline="0" dirty="0">
                <a:solidFill>
                  <a:srgbClr val="211D1E"/>
                </a:solidFill>
                <a:latin typeface="DM Sans" pitchFamily="2" charset="0"/>
              </a:rPr>
              <a:t>Many researchers at our department contribute with their expertise to multilateral </a:t>
            </a:r>
            <a:r>
              <a:rPr lang="en-US" sz="1800" b="0" i="0" u="none" strike="noStrike" baseline="0" dirty="0" err="1">
                <a:solidFill>
                  <a:srgbClr val="211D1E"/>
                </a:solidFill>
                <a:latin typeface="DM Sans" pitchFamily="2" charset="0"/>
              </a:rPr>
              <a:t>organisations</a:t>
            </a:r>
            <a:r>
              <a:rPr lang="en-US" sz="1800" b="0" i="0" u="none" strike="noStrike" baseline="0" dirty="0">
                <a:solidFill>
                  <a:srgbClr val="211D1E"/>
                </a:solidFill>
                <a:latin typeface="DM Sans" pitchFamily="2" charset="0"/>
              </a:rPr>
              <a:t> such as the UNICEF and the WHO. They act as temporary advisors, members of expert committees or external experts in national research councils and </a:t>
            </a:r>
            <a:r>
              <a:rPr lang="en-US" sz="1800" b="0" i="0" u="none" strike="noStrike" baseline="0" dirty="0" err="1">
                <a:solidFill>
                  <a:srgbClr val="211D1E"/>
                </a:solidFill>
                <a:latin typeface="DM Sans" pitchFamily="2" charset="0"/>
              </a:rPr>
              <a:t>organisations</a:t>
            </a:r>
            <a:r>
              <a:rPr lang="en-US" sz="1800" b="0" i="0" u="none" strike="noStrike" baseline="0" dirty="0">
                <a:solidFill>
                  <a:srgbClr val="211D1E"/>
                </a:solidFill>
                <a:latin typeface="DM Sans" pitchFamily="2" charset="0"/>
              </a:rPr>
              <a:t>. We intervene in acute disaster and epidemic situations, either by preparing people before they occur or by providing support ourselves on site. </a:t>
            </a:r>
          </a:p>
          <a:p>
            <a:endParaRPr lang="en-US" sz="1800" b="0" i="0" u="none" strike="noStrike" baseline="0" dirty="0">
              <a:solidFill>
                <a:srgbClr val="211D1E"/>
              </a:solidFill>
              <a:latin typeface="DM Sans" pitchFamily="2" charset="0"/>
            </a:endParaRPr>
          </a:p>
          <a:p>
            <a:r>
              <a:rPr lang="en-US" sz="1800" b="1" i="0" u="none" strike="noStrike" baseline="0" dirty="0">
                <a:solidFill>
                  <a:srgbClr val="211D1E"/>
                </a:solidFill>
                <a:latin typeface="DM Sans" pitchFamily="2" charset="0"/>
              </a:rPr>
              <a:t>Close collaboration with public health services in Region Stockholm</a:t>
            </a:r>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We collaborate closely with the local public health services in Region Stockholm, who provide an important infrastructure with local data. Several of our employees have joint appointments at the department and at Region Stockholm. </a:t>
            </a:r>
          </a:p>
          <a:p>
            <a:endParaRPr lang="en-US" sz="1800" b="0" i="0" u="none" strike="noStrike" baseline="0" dirty="0">
              <a:solidFill>
                <a:srgbClr val="211D1E"/>
              </a:solidFill>
              <a:latin typeface="DM Sans" pitchFamily="2" charset="0"/>
            </a:endParaRPr>
          </a:p>
          <a:p>
            <a:r>
              <a:rPr lang="en-US" sz="1800" b="1" i="0" u="none" strike="noStrike" baseline="0" dirty="0">
                <a:solidFill>
                  <a:srgbClr val="211D1E"/>
                </a:solidFill>
                <a:latin typeface="DM Sans" pitchFamily="2" charset="0"/>
              </a:rPr>
              <a:t>We communicate our research to the public</a:t>
            </a:r>
            <a:endParaRPr lang="en-US" sz="1800" b="0" i="0" u="none" strike="noStrike" baseline="0" dirty="0">
              <a:solidFill>
                <a:srgbClr val="211D1E"/>
              </a:solidFill>
              <a:latin typeface="DM Sans" pitchFamily="2" charset="0"/>
            </a:endParaRPr>
          </a:p>
          <a:p>
            <a:r>
              <a:rPr lang="en-US" sz="1800" b="0" i="0" u="none" strike="noStrike" baseline="0" dirty="0">
                <a:solidFill>
                  <a:srgbClr val="211D1E"/>
                </a:solidFill>
                <a:latin typeface="DM Sans" pitchFamily="2" charset="0"/>
              </a:rPr>
              <a:t>We value close contact with the public at large and offer public lectures. We arrange Stockholm Public Health Lectures in collaboration with the Centre for Epidemiology and Community Medicine, Region Stockholm. The lecture series focuses on key topics in the area of public health, as well as issues that concern the planning and commissioning of health care. </a:t>
            </a:r>
          </a:p>
          <a:p>
            <a:r>
              <a:rPr lang="en-US" sz="1800" b="0" i="0" u="none" strike="noStrike" baseline="0" dirty="0">
                <a:solidFill>
                  <a:srgbClr val="211D1E"/>
                </a:solidFill>
                <a:latin typeface="DM Sans" pitchFamily="2" charset="0"/>
              </a:rPr>
              <a:t>We give presentations at international, national, and regional stakeholder conferences, cooperate with many patient </a:t>
            </a:r>
            <a:r>
              <a:rPr lang="en-US" sz="1800" b="0" i="0" u="none" strike="noStrike" baseline="0" dirty="0" err="1">
                <a:solidFill>
                  <a:srgbClr val="211D1E"/>
                </a:solidFill>
                <a:latin typeface="DM Sans" pitchFamily="2" charset="0"/>
              </a:rPr>
              <a:t>organisations</a:t>
            </a:r>
            <a:r>
              <a:rPr lang="en-US" sz="1800" b="0" i="0" u="none" strike="noStrike" baseline="0" dirty="0">
                <a:solidFill>
                  <a:srgbClr val="211D1E"/>
                </a:solidFill>
                <a:latin typeface="DM Sans" pitchFamily="2" charset="0"/>
              </a:rPr>
              <a:t>, and engage with the media to discuss and debate current issues.</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5</a:t>
            </a:fld>
            <a:endParaRPr lang="sv-SE"/>
          </a:p>
        </p:txBody>
      </p:sp>
      <p:sp>
        <p:nvSpPr>
          <p:cNvPr id="5" name="Platshållare för datum 4">
            <a:extLst>
              <a:ext uri="{FF2B5EF4-FFF2-40B4-BE49-F238E27FC236}">
                <a16:creationId xmlns:a16="http://schemas.microsoft.com/office/drawing/2014/main" id="{458216DF-BFD9-EC46-D414-2545F2CC9C89}"/>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24880266-377A-BB78-87FD-C650E54642D0}"/>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281011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baseline="0" dirty="0">
                <a:solidFill>
                  <a:srgbClr val="211D1E"/>
                </a:solidFill>
                <a:latin typeface="DM Sans" pitchFamily="2" charset="0"/>
              </a:rPr>
              <a:t>Research expertise and aims </a:t>
            </a:r>
          </a:p>
          <a:p>
            <a:r>
              <a:rPr lang="en-US" sz="1200" b="0" i="0" u="none" strike="noStrike" baseline="0" dirty="0">
                <a:solidFill>
                  <a:srgbClr val="211D1E"/>
                </a:solidFill>
                <a:latin typeface="DM Sans" pitchFamily="2" charset="0"/>
              </a:rPr>
              <a:t>Our researchers have expertise in Global Health, Social Medicine and Public Health Epidemiology. A broad range of research methods are </a:t>
            </a:r>
            <a:r>
              <a:rPr lang="en-US" sz="1200" b="0" i="0" u="none" strike="noStrike" baseline="0" dirty="0" err="1">
                <a:solidFill>
                  <a:srgbClr val="211D1E"/>
                </a:solidFill>
                <a:latin typeface="DM Sans" pitchFamily="2" charset="0"/>
              </a:rPr>
              <a:t>utilised</a:t>
            </a:r>
            <a:r>
              <a:rPr lang="en-US" sz="1200" b="0" i="0" u="none" strike="noStrike" baseline="0" dirty="0">
                <a:solidFill>
                  <a:srgbClr val="211D1E"/>
                </a:solidFill>
                <a:latin typeface="DM Sans" pitchFamily="2" charset="0"/>
              </a:rPr>
              <a:t>, both quantitative and qualitative, and often in combination. </a:t>
            </a:r>
          </a:p>
          <a:p>
            <a:endParaRPr lang="en-US" sz="1200" b="0" i="0" u="none" strike="noStrike" baseline="0" dirty="0">
              <a:solidFill>
                <a:srgbClr val="211D1E"/>
              </a:solidFill>
              <a:latin typeface="DM Sans" pitchFamily="2" charset="0"/>
            </a:endParaRPr>
          </a:p>
          <a:p>
            <a:r>
              <a:rPr lang="en-US" sz="1200" b="0" i="0" u="none" strike="noStrike" baseline="0" dirty="0">
                <a:solidFill>
                  <a:srgbClr val="211D1E"/>
                </a:solidFill>
                <a:latin typeface="DM Sans" pitchFamily="2" charset="0"/>
              </a:rPr>
              <a:t>Our research aims to promote equitable and sustainable population health by producing new knowledge to aid the planning, implementation and evaluation of health systems and public health practice. We contribute to evidence-based guidance and recommendations by generating new knowledge of the impact of societal structures, health systems, </a:t>
            </a:r>
            <a:r>
              <a:rPr lang="en-US" sz="1200" b="0" i="0" u="none" strike="noStrike" baseline="0" dirty="0" err="1">
                <a:solidFill>
                  <a:srgbClr val="211D1E"/>
                </a:solidFill>
                <a:latin typeface="DM Sans" pitchFamily="2" charset="0"/>
              </a:rPr>
              <a:t>organisations</a:t>
            </a:r>
            <a:r>
              <a:rPr lang="en-US" sz="1200" b="0" i="0" u="none" strike="noStrike" baseline="0" dirty="0">
                <a:solidFill>
                  <a:srgbClr val="211D1E"/>
                </a:solidFill>
                <a:latin typeface="DM Sans" pitchFamily="2" charset="0"/>
              </a:rPr>
              <a:t>, and individual health </a:t>
            </a:r>
            <a:r>
              <a:rPr lang="en-US" sz="1200" b="0" i="0" u="none" strike="noStrike" baseline="0" dirty="0" err="1">
                <a:solidFill>
                  <a:srgbClr val="211D1E"/>
                </a:solidFill>
                <a:latin typeface="DM Sans" pitchFamily="2" charset="0"/>
              </a:rPr>
              <a:t>behaviours</a:t>
            </a:r>
            <a:r>
              <a:rPr lang="en-US" sz="1200" b="0" i="0" u="none" strike="noStrike" baseline="0" dirty="0">
                <a:solidFill>
                  <a:srgbClr val="211D1E"/>
                </a:solidFill>
                <a:latin typeface="DM Sans" pitchFamily="2" charset="0"/>
              </a:rPr>
              <a:t> on health, as well as by highlighting priority areas for public health interventions. </a:t>
            </a:r>
          </a:p>
          <a:p>
            <a:endParaRPr lang="en-US" sz="1200" b="0" i="0" u="none" strike="noStrike" baseline="0" dirty="0">
              <a:solidFill>
                <a:srgbClr val="211D1E"/>
              </a:solidFill>
              <a:latin typeface="DM Sans" pitchFamily="2" charset="0"/>
            </a:endParaRPr>
          </a:p>
          <a:p>
            <a:r>
              <a:rPr lang="en-US" sz="1200" b="0" i="0" u="none" strike="noStrike" baseline="0" dirty="0">
                <a:solidFill>
                  <a:srgbClr val="211D1E"/>
                </a:solidFill>
                <a:latin typeface="DM Sans" pitchFamily="2" charset="0"/>
              </a:rPr>
              <a:t>We </a:t>
            </a:r>
            <a:r>
              <a:rPr lang="en-US" sz="1200" b="0" i="0" u="none" strike="noStrike" baseline="0" dirty="0" err="1">
                <a:solidFill>
                  <a:srgbClr val="211D1E"/>
                </a:solidFill>
                <a:latin typeface="DM Sans" pitchFamily="2" charset="0"/>
              </a:rPr>
              <a:t>emphasise</a:t>
            </a:r>
            <a:r>
              <a:rPr lang="en-US" sz="1200" b="0" i="0" u="none" strike="noStrike" baseline="0" dirty="0">
                <a:solidFill>
                  <a:srgbClr val="211D1E"/>
                </a:solidFill>
                <a:latin typeface="DM Sans" pitchFamily="2" charset="0"/>
              </a:rPr>
              <a:t> both individual approaches and population-level policies to health promotion and prevention. Epidemiology is used to study health outcomes and their determinants by time, place and socioeconomic group. It is also used to investigate determinants of high-priority health outcomes, and to evaluate the efficacy and effectiveness of health-promoting and preventive interventions. </a:t>
            </a:r>
          </a:p>
          <a:p>
            <a:endParaRPr lang="en-US" sz="1200" b="0" i="0" u="none" strike="noStrike" baseline="0" dirty="0">
              <a:solidFill>
                <a:srgbClr val="211D1E"/>
              </a:solidFill>
              <a:latin typeface="DM Sans" pitchFamily="2" charset="0"/>
            </a:endParaRPr>
          </a:p>
          <a:p>
            <a:r>
              <a:rPr lang="en-US" sz="1200" b="0" i="0" u="none" strike="noStrike" baseline="0" dirty="0">
                <a:solidFill>
                  <a:srgbClr val="211D1E"/>
                </a:solidFill>
                <a:latin typeface="DM Sans" pitchFamily="2" charset="0"/>
              </a:rPr>
              <a:t>Our focus is on those at greatest risk of poor health and social and economic consequences of disease. We strive towards equitable access to health and health care services for all. </a:t>
            </a:r>
            <a:endParaRPr lang="sv-SE" dirty="0"/>
          </a:p>
          <a:p>
            <a:r>
              <a:rPr lang="sv-SE" dirty="0"/>
              <a:t>ärmar och är ok! – Ska testa på projektor!</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7</a:t>
            </a:fld>
            <a:endParaRPr lang="sv-SE"/>
          </a:p>
        </p:txBody>
      </p:sp>
      <p:sp>
        <p:nvSpPr>
          <p:cNvPr id="5" name="Platshållare för datum 4">
            <a:extLst>
              <a:ext uri="{FF2B5EF4-FFF2-40B4-BE49-F238E27FC236}">
                <a16:creationId xmlns:a16="http://schemas.microsoft.com/office/drawing/2014/main" id="{D99264E7-922E-A62E-DE59-8F476F675D5A}"/>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B84C151E-A196-31A2-8C6B-A6B8797DB204}"/>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313616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9AF9-9D24-298B-A734-D79FD9943A3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3C2D6C7-B864-6465-B7BB-BBD8828E763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A974A-CBCE-4EEC-03BC-3F9CDADE80F1}"/>
              </a:ext>
            </a:extLst>
          </p:cNvPr>
          <p:cNvSpPr>
            <a:spLocks noGrp="1"/>
          </p:cNvSpPr>
          <p:nvPr>
            <p:ph type="body" idx="1"/>
          </p:nvPr>
        </p:nvSpPr>
        <p:spPr/>
        <p:txBody>
          <a:bodyPr/>
          <a:lstStyle/>
          <a:p>
            <a:r>
              <a:rPr lang="sv-SE" dirty="0"/>
              <a:t>Ska den här vara med? – Var ska den ligga?</a:t>
            </a:r>
          </a:p>
        </p:txBody>
      </p:sp>
      <p:sp>
        <p:nvSpPr>
          <p:cNvPr id="4" name="Platshållare för bildnummer 3">
            <a:extLst>
              <a:ext uri="{FF2B5EF4-FFF2-40B4-BE49-F238E27FC236}">
                <a16:creationId xmlns:a16="http://schemas.microsoft.com/office/drawing/2014/main" id="{DB026DE6-E383-B253-5B4D-72A8EBE38FAC}"/>
              </a:ext>
            </a:extLst>
          </p:cNvPr>
          <p:cNvSpPr>
            <a:spLocks noGrp="1"/>
          </p:cNvSpPr>
          <p:nvPr>
            <p:ph type="sldNum" sz="quarter" idx="5"/>
          </p:nvPr>
        </p:nvSpPr>
        <p:spPr/>
        <p:txBody>
          <a:bodyPr/>
          <a:lstStyle/>
          <a:p>
            <a:fld id="{E4F6DBA7-38D3-4FF9-B176-AA5B07999DDF}" type="slidenum">
              <a:rPr lang="sv-SE" smtClean="0"/>
              <a:pPr/>
              <a:t>8</a:t>
            </a:fld>
            <a:endParaRPr lang="sv-SE"/>
          </a:p>
        </p:txBody>
      </p:sp>
      <p:sp>
        <p:nvSpPr>
          <p:cNvPr id="5" name="Platshållare för datum 4">
            <a:extLst>
              <a:ext uri="{FF2B5EF4-FFF2-40B4-BE49-F238E27FC236}">
                <a16:creationId xmlns:a16="http://schemas.microsoft.com/office/drawing/2014/main" id="{0268144F-C35D-B45F-31FE-F438E4E3CB0A}"/>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354FF66C-FB8A-2134-E57D-E70D8F623E7F}"/>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275739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err="1">
                <a:solidFill>
                  <a:srgbClr val="570039"/>
                </a:solidFill>
                <a:latin typeface="DM Sans Medium" pitchFamily="2" charset="0"/>
              </a:rPr>
              <a:t>Education</a:t>
            </a:r>
            <a:endParaRPr lang="sv-SE" sz="1800" b="0" i="0" u="none" strike="noStrike" baseline="0">
              <a:solidFill>
                <a:srgbClr val="570039"/>
              </a:solidFill>
              <a:latin typeface="DM Sans Medium" pitchFamily="2" charset="0"/>
            </a:endParaRPr>
          </a:p>
          <a:p>
            <a:r>
              <a:rPr lang="en-US" sz="1800" b="0" i="0" u="none" strike="noStrike" baseline="0">
                <a:solidFill>
                  <a:srgbClr val="211D1E"/>
                </a:solidFill>
                <a:latin typeface="DM Sans" pitchFamily="2" charset="0"/>
              </a:rPr>
              <a:t>The department strives for a learning environment that prepares students at undergraduate, advanced and doctoral level to address current and emerging global public health challenges. A current focus of the global public health discipline is the achievement of the Sustainable Development Goals (SDGs).</a:t>
            </a:r>
          </a:p>
          <a:p>
            <a:r>
              <a:rPr lang="en-US" sz="1800" b="0" i="0" u="none" strike="noStrike" baseline="0">
                <a:solidFill>
                  <a:srgbClr val="211D1E"/>
                </a:solidFill>
                <a:latin typeface="DM Sans" pitchFamily="2" charset="0"/>
              </a:rPr>
              <a:t>The student body in global public health is multidisciplinary and international, and we encourage students to build competences that will prepare them for working together with many sectors and disciplines. All our lecturers are active within research and our students conduct their thesis work within a research group at our or another department at Karolinska Institutet.</a:t>
            </a:r>
          </a:p>
          <a:p>
            <a:endParaRPr lang="en-US" sz="1800" b="0" i="0" u="none" strike="noStrike" baseline="0">
              <a:solidFill>
                <a:srgbClr val="211D1E"/>
              </a:solidFill>
              <a:latin typeface="DM Sans" pitchFamily="2" charset="0"/>
            </a:endParaRPr>
          </a:p>
          <a:p>
            <a:r>
              <a:rPr lang="en-US" sz="1800" b="1" i="0" u="none" strike="noStrike" baseline="0">
                <a:solidFill>
                  <a:srgbClr val="211D1E"/>
                </a:solidFill>
                <a:latin typeface="DM Sans" pitchFamily="2" charset="0"/>
              </a:rPr>
              <a:t>Undergraduate and advanced level education </a:t>
            </a:r>
            <a:endParaRPr lang="en-US" sz="1800" b="0" i="0" u="none" strike="noStrike" baseline="0">
              <a:solidFill>
                <a:srgbClr val="211D1E"/>
              </a:solidFill>
              <a:latin typeface="DM Sans" pitchFamily="2" charset="0"/>
            </a:endParaRPr>
          </a:p>
          <a:p>
            <a:r>
              <a:rPr lang="en-US" sz="1800" b="0" i="0" u="none" strike="noStrike" baseline="0">
                <a:solidFill>
                  <a:srgbClr val="211D1E"/>
                </a:solidFill>
                <a:latin typeface="DM Sans" pitchFamily="2" charset="0"/>
              </a:rPr>
              <a:t>The department gives several courses in public health sciences, social medicine and global health. The focus is on health-system challenges such as human rights and health, HIV, sustainable health and development and medicine in disaster situations.</a:t>
            </a:r>
          </a:p>
          <a:p>
            <a:endParaRPr lang="en-US" sz="1800" b="0" i="0" u="none" strike="noStrike" baseline="0">
              <a:solidFill>
                <a:srgbClr val="211D1E"/>
              </a:solidFill>
              <a:latin typeface="DM Sans" pitchFamily="2" charset="0"/>
            </a:endParaRPr>
          </a:p>
          <a:p>
            <a:r>
              <a:rPr lang="sv-SE" sz="1800" b="1" i="0" u="none" strike="noStrike" baseline="0" err="1">
                <a:solidFill>
                  <a:srgbClr val="211D1E"/>
                </a:solidFill>
                <a:latin typeface="DM Sans" pitchFamily="2" charset="0"/>
              </a:rPr>
              <a:t>Master’s</a:t>
            </a:r>
            <a:r>
              <a:rPr lang="sv-SE" sz="1800" b="1" i="0" u="none" strike="noStrike" baseline="0">
                <a:solidFill>
                  <a:srgbClr val="211D1E"/>
                </a:solidFill>
                <a:latin typeface="DM Sans" pitchFamily="2" charset="0"/>
              </a:rPr>
              <a:t> </a:t>
            </a:r>
            <a:r>
              <a:rPr lang="sv-SE" sz="1800" b="1" i="0" u="none" strike="noStrike" baseline="0" err="1">
                <a:solidFill>
                  <a:srgbClr val="211D1E"/>
                </a:solidFill>
                <a:latin typeface="DM Sans" pitchFamily="2" charset="0"/>
              </a:rPr>
              <a:t>programmes</a:t>
            </a:r>
            <a:r>
              <a:rPr lang="sv-SE" sz="1800" b="1" i="0" u="none" strike="noStrike" baseline="0">
                <a:solidFill>
                  <a:srgbClr val="211D1E"/>
                </a:solidFill>
                <a:latin typeface="DM Sans" pitchFamily="2" charset="0"/>
              </a:rPr>
              <a:t>: </a:t>
            </a:r>
            <a:endParaRPr lang="sv-SE" sz="1800" b="0" i="0" u="none" strike="noStrike" baseline="0">
              <a:solidFill>
                <a:srgbClr val="211D1E"/>
              </a:solidFill>
              <a:latin typeface="DM Sans" pitchFamily="2" charset="0"/>
            </a:endParaRPr>
          </a:p>
          <a:p>
            <a:r>
              <a:rPr lang="en-US" sz="1800" b="0" i="0" u="none" strike="noStrike" baseline="0">
                <a:solidFill>
                  <a:srgbClr val="211D1E"/>
                </a:solidFill>
                <a:latin typeface="DM Sans" pitchFamily="2" charset="0"/>
              </a:rPr>
              <a:t>Master’s </a:t>
            </a:r>
            <a:r>
              <a:rPr lang="en-US" sz="1800" b="0" i="0" u="none" strike="noStrike" baseline="0" err="1">
                <a:solidFill>
                  <a:srgbClr val="211D1E"/>
                </a:solidFill>
                <a:latin typeface="DM Sans" pitchFamily="2" charset="0"/>
              </a:rPr>
              <a:t>programme</a:t>
            </a:r>
            <a:r>
              <a:rPr lang="en-US" sz="1800" b="0" i="0" u="none" strike="noStrike" baseline="0">
                <a:solidFill>
                  <a:srgbClr val="211D1E"/>
                </a:solidFill>
                <a:latin typeface="DM Sans" pitchFamily="2" charset="0"/>
              </a:rPr>
              <a:t> in Public Health Sciences, 120 credits (2 years) </a:t>
            </a:r>
            <a:r>
              <a:rPr lang="en-US" sz="1800" b="0" i="1" u="none" strike="noStrike" baseline="0">
                <a:solidFill>
                  <a:srgbClr val="211D1E"/>
                </a:solidFill>
                <a:latin typeface="DM Sans" pitchFamily="2" charset="0"/>
              </a:rPr>
              <a:t>The </a:t>
            </a:r>
            <a:r>
              <a:rPr lang="en-US" sz="1800" b="0" i="1" u="none" strike="noStrike" baseline="0" err="1">
                <a:solidFill>
                  <a:srgbClr val="211D1E"/>
                </a:solidFill>
                <a:latin typeface="DM Sans" pitchFamily="2" charset="0"/>
              </a:rPr>
              <a:t>programme</a:t>
            </a:r>
            <a:r>
              <a:rPr lang="en-US" sz="1800" b="0" i="1" u="none" strike="noStrike" baseline="0">
                <a:solidFill>
                  <a:srgbClr val="211D1E"/>
                </a:solidFill>
                <a:latin typeface="DM Sans" pitchFamily="2" charset="0"/>
              </a:rPr>
              <a:t> offers two </a:t>
            </a:r>
            <a:r>
              <a:rPr lang="en-US" sz="1800" b="0" i="1" u="none" strike="noStrike" baseline="0" err="1">
                <a:solidFill>
                  <a:srgbClr val="211D1E"/>
                </a:solidFill>
                <a:latin typeface="DM Sans" pitchFamily="2" charset="0"/>
              </a:rPr>
              <a:t>specialisations</a:t>
            </a:r>
            <a:r>
              <a:rPr lang="en-US" sz="1800" b="0" i="1" u="none" strike="noStrike" baseline="0">
                <a:solidFill>
                  <a:srgbClr val="211D1E"/>
                </a:solidFill>
                <a:latin typeface="DM Sans" pitchFamily="2" charset="0"/>
              </a:rPr>
              <a:t>: Public Health Epidemiology and Health Promotion and Prevention. </a:t>
            </a:r>
            <a:endParaRPr lang="en-US" sz="1800" b="0" i="0" u="none" strike="noStrike" baseline="0">
              <a:solidFill>
                <a:srgbClr val="211D1E"/>
              </a:solidFill>
              <a:latin typeface="DM Sans" pitchFamily="2" charset="0"/>
            </a:endParaRPr>
          </a:p>
          <a:p>
            <a:r>
              <a:rPr lang="en-US" sz="1800" b="0" i="0" u="none" strike="noStrike" baseline="0">
                <a:solidFill>
                  <a:srgbClr val="211D1E"/>
                </a:solidFill>
                <a:latin typeface="DM Sans" pitchFamily="2" charset="0"/>
              </a:rPr>
              <a:t>Master’s </a:t>
            </a:r>
            <a:r>
              <a:rPr lang="en-US" sz="1800" b="0" i="0" u="none" strike="noStrike" baseline="0" err="1">
                <a:solidFill>
                  <a:srgbClr val="211D1E"/>
                </a:solidFill>
                <a:latin typeface="DM Sans" pitchFamily="2" charset="0"/>
              </a:rPr>
              <a:t>programme</a:t>
            </a:r>
            <a:r>
              <a:rPr lang="en-US" sz="1800" b="0" i="0" u="none" strike="noStrike" baseline="0">
                <a:solidFill>
                  <a:srgbClr val="211D1E"/>
                </a:solidFill>
                <a:latin typeface="DM Sans" pitchFamily="2" charset="0"/>
              </a:rPr>
              <a:t> in Global Health, 60 credits (1 year)* </a:t>
            </a:r>
          </a:p>
          <a:p>
            <a:r>
              <a:rPr lang="en-US" sz="1800" b="0" i="0" u="none" strike="noStrike" baseline="0">
                <a:solidFill>
                  <a:srgbClr val="211D1E"/>
                </a:solidFill>
                <a:latin typeface="DM Sans" pitchFamily="2" charset="0"/>
              </a:rPr>
              <a:t>Erasmus Mundus Master </a:t>
            </a:r>
            <a:r>
              <a:rPr lang="en-US" sz="1800" b="0" i="0" u="none" strike="noStrike" baseline="0" err="1">
                <a:solidFill>
                  <a:srgbClr val="211D1E"/>
                </a:solidFill>
                <a:latin typeface="DM Sans" pitchFamily="2" charset="0"/>
              </a:rPr>
              <a:t>Programme</a:t>
            </a:r>
            <a:r>
              <a:rPr lang="en-US" sz="1800" b="0" i="0" u="none" strike="noStrike" baseline="0">
                <a:solidFill>
                  <a:srgbClr val="211D1E"/>
                </a:solidFill>
                <a:latin typeface="DM Sans" pitchFamily="2" charset="0"/>
              </a:rPr>
              <a:t>, Public Health in Disasters, 120 credits (2 years)</a:t>
            </a:r>
          </a:p>
          <a:p>
            <a:endParaRPr lang="sv-SE" sz="1800" b="0" i="0" u="none" strike="noStrike" baseline="0">
              <a:solidFill>
                <a:srgbClr val="211D1E"/>
              </a:solidFill>
              <a:latin typeface="DM Sans" pitchFamily="2" charset="0"/>
            </a:endParaRPr>
          </a:p>
          <a:p>
            <a:r>
              <a:rPr lang="sv-SE" sz="1800" b="1" i="0" u="none" strike="noStrike" baseline="0" err="1">
                <a:solidFill>
                  <a:srgbClr val="211D1E"/>
                </a:solidFill>
                <a:latin typeface="DM Sans" pitchFamily="2" charset="0"/>
              </a:rPr>
              <a:t>Doctoral</a:t>
            </a:r>
            <a:r>
              <a:rPr lang="sv-SE" sz="1800" b="1" i="0" u="none" strike="noStrike" baseline="0">
                <a:solidFill>
                  <a:srgbClr val="211D1E"/>
                </a:solidFill>
                <a:latin typeface="DM Sans" pitchFamily="2" charset="0"/>
              </a:rPr>
              <a:t> </a:t>
            </a:r>
            <a:r>
              <a:rPr lang="sv-SE" sz="1800" b="1" i="0" u="none" strike="noStrike" baseline="0" err="1">
                <a:solidFill>
                  <a:srgbClr val="211D1E"/>
                </a:solidFill>
                <a:latin typeface="DM Sans" pitchFamily="2" charset="0"/>
              </a:rPr>
              <a:t>education</a:t>
            </a:r>
            <a:r>
              <a:rPr lang="sv-SE" sz="1800" b="1" i="0" u="none" strike="noStrike" baseline="0">
                <a:solidFill>
                  <a:srgbClr val="211D1E"/>
                </a:solidFill>
                <a:latin typeface="DM Sans" pitchFamily="2" charset="0"/>
              </a:rPr>
              <a:t> </a:t>
            </a:r>
            <a:endParaRPr lang="sv-SE" sz="1800" b="0" i="0" u="none" strike="noStrike" baseline="0">
              <a:solidFill>
                <a:srgbClr val="211D1E"/>
              </a:solidFill>
              <a:latin typeface="DM Sans" pitchFamily="2" charset="0"/>
            </a:endParaRPr>
          </a:p>
          <a:p>
            <a:r>
              <a:rPr lang="en-US" sz="1800" b="0" i="0" u="none" strike="noStrike" baseline="0">
                <a:solidFill>
                  <a:srgbClr val="211D1E"/>
                </a:solidFill>
                <a:latin typeface="DM Sans" pitchFamily="2" charset="0"/>
              </a:rPr>
              <a:t>The doctoral education has a multidisciplinary scientific orientation addressing critical health challenges of society today and attracts both national and international students. Around 110 doctoral students are engaged in research projects within global public health, social medicine and epidemiology, both in Sweden and in other countries.</a:t>
            </a:r>
          </a:p>
          <a:p>
            <a:r>
              <a:rPr lang="sv-SE" sz="1800" b="1" i="0" u="none" strike="noStrike" baseline="0">
                <a:solidFill>
                  <a:srgbClr val="211D1E"/>
                </a:solidFill>
                <a:latin typeface="DM Sans" pitchFamily="2" charset="0"/>
              </a:rPr>
              <a:t>The </a:t>
            </a:r>
            <a:r>
              <a:rPr lang="sv-SE" sz="1800" b="1" i="0" u="none" strike="noStrike" baseline="0" err="1">
                <a:solidFill>
                  <a:srgbClr val="211D1E"/>
                </a:solidFill>
                <a:latin typeface="DM Sans" pitchFamily="2" charset="0"/>
              </a:rPr>
              <a:t>department</a:t>
            </a:r>
            <a:r>
              <a:rPr lang="sv-SE" sz="1800" b="1" i="0" u="none" strike="noStrike" baseline="0">
                <a:solidFill>
                  <a:srgbClr val="211D1E"/>
                </a:solidFill>
                <a:latin typeface="DM Sans" pitchFamily="2" charset="0"/>
              </a:rPr>
              <a:t> </a:t>
            </a:r>
            <a:r>
              <a:rPr lang="sv-SE" sz="1800" b="1" i="0" u="none" strike="noStrike" baseline="0" err="1">
                <a:solidFill>
                  <a:srgbClr val="211D1E"/>
                </a:solidFill>
                <a:latin typeface="DM Sans" pitchFamily="2" charset="0"/>
              </a:rPr>
              <a:t>coordinates</a:t>
            </a:r>
            <a:r>
              <a:rPr lang="sv-SE" sz="1800" b="1" i="0" u="none" strike="noStrike" baseline="0">
                <a:solidFill>
                  <a:srgbClr val="211D1E"/>
                </a:solidFill>
                <a:latin typeface="DM Sans" pitchFamily="2" charset="0"/>
              </a:rPr>
              <a:t>: </a:t>
            </a:r>
            <a:endParaRPr lang="sv-SE" sz="1800" b="0" i="0" u="none" strike="noStrike" baseline="0">
              <a:solidFill>
                <a:srgbClr val="211D1E"/>
              </a:solidFill>
              <a:latin typeface="DM Sans" pitchFamily="2" charset="0"/>
            </a:endParaRPr>
          </a:p>
          <a:p>
            <a:r>
              <a:rPr lang="en-US" sz="1800" b="0" i="0" u="none" strike="noStrike" baseline="0">
                <a:solidFill>
                  <a:srgbClr val="211D1E"/>
                </a:solidFill>
                <a:latin typeface="DM Sans" pitchFamily="2" charset="0"/>
              </a:rPr>
              <a:t>The Doctoral </a:t>
            </a:r>
            <a:r>
              <a:rPr lang="en-US" sz="1800" b="0" i="0" u="none" strike="noStrike" baseline="0" err="1">
                <a:solidFill>
                  <a:srgbClr val="211D1E"/>
                </a:solidFill>
                <a:latin typeface="DM Sans" pitchFamily="2" charset="0"/>
              </a:rPr>
              <a:t>Programme</a:t>
            </a:r>
            <a:r>
              <a:rPr lang="en-US" sz="1800" b="0" i="0" u="none" strike="noStrike" baseline="0">
                <a:solidFill>
                  <a:srgbClr val="211D1E"/>
                </a:solidFill>
                <a:latin typeface="DM Sans" pitchFamily="2" charset="0"/>
              </a:rPr>
              <a:t> in Public Health Sciences </a:t>
            </a:r>
          </a:p>
          <a:p>
            <a:r>
              <a:rPr lang="en-US" sz="1800" b="0" i="0" u="none" strike="noStrike" baseline="0">
                <a:solidFill>
                  <a:srgbClr val="211D1E"/>
                </a:solidFill>
                <a:latin typeface="DM Sans" pitchFamily="2" charset="0"/>
              </a:rPr>
              <a:t>The Doctoral </a:t>
            </a:r>
            <a:r>
              <a:rPr lang="en-US" sz="1800" b="0" i="0" u="none" strike="noStrike" baseline="0" err="1">
                <a:solidFill>
                  <a:srgbClr val="211D1E"/>
                </a:solidFill>
                <a:latin typeface="DM Sans" pitchFamily="2" charset="0"/>
              </a:rPr>
              <a:t>Programme</a:t>
            </a:r>
            <a:r>
              <a:rPr lang="en-US" sz="1800" b="0" i="0" u="none" strike="noStrike" baseline="0">
                <a:solidFill>
                  <a:srgbClr val="211D1E"/>
                </a:solidFill>
                <a:latin typeface="DM Sans" pitchFamily="2" charset="0"/>
              </a:rPr>
              <a:t> in Infection Biology and Global Health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sv-SE" sz="1200" b="0" i="0" u="none" strike="noStrike" kern="1200" cap="none" spc="0" normalizeH="0" baseline="0" noProof="0">
              <a:ln>
                <a:noFill/>
              </a:ln>
              <a:solidFill>
                <a:srgbClr val="000000"/>
              </a:solidFill>
              <a:effectLst/>
              <a:uLnTx/>
              <a:uFillTx/>
              <a:latin typeface="Times"/>
              <a:ea typeface="+mn-ea"/>
              <a:cs typeface="+mn-cs"/>
            </a:endParaRPr>
          </a:p>
        </p:txBody>
      </p:sp>
      <p:sp>
        <p:nvSpPr>
          <p:cNvPr id="5" name="Platshållare för datum 4">
            <a:extLst>
              <a:ext uri="{FF2B5EF4-FFF2-40B4-BE49-F238E27FC236}">
                <a16:creationId xmlns:a16="http://schemas.microsoft.com/office/drawing/2014/main" id="{88DF25AD-AA6B-9F90-1763-9407B90D16AC}"/>
              </a:ext>
            </a:extLst>
          </p:cNvPr>
          <p:cNvSpPr>
            <a:spLocks noGrp="1"/>
          </p:cNvSpPr>
          <p:nvPr>
            <p:ph type="dt" idx="1"/>
          </p:nvPr>
        </p:nvSpPr>
        <p:spPr/>
        <p:txBody>
          <a:bodyPr/>
          <a:lstStyle/>
          <a:p>
            <a:endParaRPr lang="sv-SE"/>
          </a:p>
        </p:txBody>
      </p:sp>
      <p:sp>
        <p:nvSpPr>
          <p:cNvPr id="6" name="Platshållare för sidfot 5">
            <a:extLst>
              <a:ext uri="{FF2B5EF4-FFF2-40B4-BE49-F238E27FC236}">
                <a16:creationId xmlns:a16="http://schemas.microsoft.com/office/drawing/2014/main" id="{EB8B86A4-94F4-DC52-BC7B-2C6F4BCCD1F5}"/>
              </a:ext>
            </a:extLst>
          </p:cNvPr>
          <p:cNvSpPr>
            <a:spLocks noGrp="1"/>
          </p:cNvSpPr>
          <p:nvPr>
            <p:ph type="ftr" sz="quarter" idx="4"/>
          </p:nvPr>
        </p:nvSpPr>
        <p:spPr/>
        <p:txBody>
          <a:bodyPr/>
          <a:lstStyle/>
          <a:p>
            <a:endParaRPr lang="sv-SE"/>
          </a:p>
        </p:txBody>
      </p:sp>
    </p:spTree>
    <p:extLst>
      <p:ext uri="{BB962C8B-B14F-4D97-AF65-F5344CB8AC3E}">
        <p14:creationId xmlns:p14="http://schemas.microsoft.com/office/powerpoint/2010/main" val="120428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10</a:t>
            </a:fld>
            <a:endParaRPr lang="sv-SE"/>
          </a:p>
        </p:txBody>
      </p:sp>
    </p:spTree>
    <p:extLst>
      <p:ext uri="{BB962C8B-B14F-4D97-AF65-F5344CB8AC3E}">
        <p14:creationId xmlns:p14="http://schemas.microsoft.com/office/powerpoint/2010/main" val="373207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accent1"/>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5C58A32B-CE37-00A7-BB2A-05D502F73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1478" y="262850"/>
            <a:ext cx="1691680" cy="704867"/>
          </a:xfrm>
          <a:prstGeom prst="rect">
            <a:avLst/>
          </a:prstGeom>
        </p:spPr>
      </p:pic>
      <p:sp>
        <p:nvSpPr>
          <p:cNvPr id="3074" name="Rectangle 2"/>
          <p:cNvSpPr>
            <a:spLocks noGrp="1" noChangeArrowheads="1"/>
          </p:cNvSpPr>
          <p:nvPr>
            <p:ph type="ctrTitle"/>
          </p:nvPr>
        </p:nvSpPr>
        <p:spPr>
          <a:xfrm>
            <a:off x="685800" y="1545332"/>
            <a:ext cx="7772400" cy="857250"/>
          </a:xfrm>
        </p:spPr>
        <p:txBody>
          <a:bodyPr anchor="ctr"/>
          <a:lstStyle>
            <a:lvl1pPr>
              <a:defRPr sz="3200" kern="1200" spc="-80" baseline="0">
                <a:solidFill>
                  <a:srgbClr val="FFFFFF"/>
                </a:solidFill>
              </a:defRPr>
            </a:lvl1pPr>
          </a:lstStyle>
          <a:p>
            <a:pPr lvl="0"/>
            <a:r>
              <a:rPr lang="sv-SE" noProof="0"/>
              <a:t>Klicka här för att ändra mall för rubrikformat</a:t>
            </a:r>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FFFFFF"/>
                </a:solidFill>
              </a:defRPr>
            </a:lvl1pPr>
          </a:lstStyle>
          <a:p>
            <a:pPr lvl="0"/>
            <a:r>
              <a:rPr lang="sv-SE" noProof="0"/>
              <a:t>Klicka här för att ändra mall för underrubrikformat</a:t>
            </a:r>
          </a:p>
        </p:txBody>
      </p:sp>
    </p:spTree>
    <p:extLst>
      <p:ext uri="{BB962C8B-B14F-4D97-AF65-F5344CB8AC3E}">
        <p14:creationId xmlns:p14="http://schemas.microsoft.com/office/powerpoint/2010/main" val="380164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vslutande bild">
    <p:bg>
      <p:bgPr>
        <a:solidFill>
          <a:schemeClr val="accent1"/>
        </a:solidFill>
        <a:effectLst/>
      </p:bgPr>
    </p:bg>
    <p:spTree>
      <p:nvGrpSpPr>
        <p:cNvPr id="1" name=""/>
        <p:cNvGrpSpPr/>
        <p:nvPr/>
      </p:nvGrpSpPr>
      <p:grpSpPr>
        <a:xfrm>
          <a:off x="0" y="0"/>
          <a:ext cx="0" cy="0"/>
          <a:chOff x="0" y="0"/>
          <a:chExt cx="0" cy="0"/>
        </a:xfrm>
      </p:grpSpPr>
      <p:pic>
        <p:nvPicPr>
          <p:cNvPr id="3" name="Bild 2" descr="Logotyp Karolinska Institutet.">
            <a:extLst>
              <a:ext uri="{FF2B5EF4-FFF2-40B4-BE49-F238E27FC236}">
                <a16:creationId xmlns:a16="http://schemas.microsoft.com/office/drawing/2014/main" id="{7AC1AD67-1AF6-B109-ABEC-31FF3DEF0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14699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vslutande bild med text">
    <p:bg>
      <p:bgPr>
        <a:solidFill>
          <a:schemeClr val="accent1"/>
        </a:solidFill>
        <a:effectLst/>
      </p:bgPr>
    </p:bg>
    <p:spTree>
      <p:nvGrpSpPr>
        <p:cNvPr id="1" name=""/>
        <p:cNvGrpSpPr/>
        <p:nvPr/>
      </p:nvGrpSpPr>
      <p:grpSpPr>
        <a:xfrm>
          <a:off x="0" y="0"/>
          <a:ext cx="0" cy="0"/>
          <a:chOff x="0" y="0"/>
          <a:chExt cx="0" cy="0"/>
        </a:xfrm>
      </p:grpSpPr>
      <p:sp>
        <p:nvSpPr>
          <p:cNvPr id="3" name="Platshållare för text 9">
            <a:extLst>
              <a:ext uri="{FF2B5EF4-FFF2-40B4-BE49-F238E27FC236}">
                <a16:creationId xmlns:a16="http://schemas.microsoft.com/office/drawing/2014/main" id="{28D153B6-736E-604E-CC38-30ABDB634687}"/>
              </a:ext>
            </a:extLst>
          </p:cNvPr>
          <p:cNvSpPr>
            <a:spLocks noGrp="1"/>
          </p:cNvSpPr>
          <p:nvPr>
            <p:ph type="body" sz="quarter" idx="15"/>
          </p:nvPr>
        </p:nvSpPr>
        <p:spPr>
          <a:xfrm>
            <a:off x="255971" y="4299942"/>
            <a:ext cx="8564501" cy="578499"/>
          </a:xfrm>
        </p:spPr>
        <p:txBody>
          <a:bodyPr/>
          <a:lstStyle>
            <a:lvl1pPr marL="0" indent="0">
              <a:buNone/>
              <a:defRPr sz="1600">
                <a:solidFill>
                  <a:schemeClr val="bg1"/>
                </a:solidFill>
              </a:defRPr>
            </a:lvl1pPr>
          </a:lstStyle>
          <a:p>
            <a:pPr lvl="0"/>
            <a:r>
              <a:rPr lang="sv-SE"/>
              <a:t>Klicka här för att ändra format på bakgrundstexten</a:t>
            </a:r>
          </a:p>
        </p:txBody>
      </p:sp>
      <p:pic>
        <p:nvPicPr>
          <p:cNvPr id="4" name="Bild 3" descr="Logotyp Karolinska Institutet.">
            <a:extLst>
              <a:ext uri="{FF2B5EF4-FFF2-40B4-BE49-F238E27FC236}">
                <a16:creationId xmlns:a16="http://schemas.microsoft.com/office/drawing/2014/main" id="{1A2DD4E6-57FC-99BA-083F-4F5711AA3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172781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lvl1pPr>
          </a:lstStyle>
          <a:p>
            <a:fld id="{7546135A-224B-4028-A03D-2A4A7268D331}" type="datetime4">
              <a:rPr lang="sv-SE" smtClean="0"/>
              <a:t>28 juni 2024</a:t>
            </a:fld>
            <a:endParaRPr lang="sv-SE"/>
          </a:p>
        </p:txBody>
      </p:sp>
      <p:sp>
        <p:nvSpPr>
          <p:cNvPr id="5" name="Platshållare för sidfot 4"/>
          <p:cNvSpPr>
            <a:spLocks noGrp="1"/>
          </p:cNvSpPr>
          <p:nvPr>
            <p:ph type="ftr" sz="quarter" idx="11"/>
          </p:nvPr>
        </p:nvSpPr>
        <p:spPr/>
        <p:txBody>
          <a:bodyPr/>
          <a:lstStyle>
            <a:lvl1pPr>
              <a:defRPr/>
            </a:lvl1pPr>
          </a:lstStyle>
          <a:p>
            <a:r>
              <a:rPr lang="sv-SE"/>
              <a:t>Karolinska Institutet – a medical university</a:t>
            </a:r>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
        <p:nvSpPr>
          <p:cNvPr id="9" name="Rectangle 2"/>
          <p:cNvSpPr>
            <a:spLocks noGrp="1" noChangeArrowheads="1"/>
          </p:cNvSpPr>
          <p:nvPr>
            <p:ph type="title"/>
          </p:nvPr>
        </p:nvSpPr>
        <p:spPr bwMode="auto">
          <a:xfrm>
            <a:off x="539750" y="85040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a:t>
            </a:r>
          </a:p>
        </p:txBody>
      </p:sp>
      <p:sp>
        <p:nvSpPr>
          <p:cNvPr id="10" name="Rectangle 3"/>
          <p:cNvSpPr>
            <a:spLocks noGrp="1" noChangeArrowheads="1"/>
          </p:cNvSpPr>
          <p:nvPr>
            <p:ph idx="1"/>
          </p:nvPr>
        </p:nvSpPr>
        <p:spPr bwMode="auto">
          <a:xfrm>
            <a:off x="539750" y="1851670"/>
            <a:ext cx="7772400"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51263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lbi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2A8B0517-17CC-4A64-AAD9-587B6D7AF39B}" type="datetime4">
              <a:rPr lang="sv-SE" smtClean="0"/>
              <a:t>28 juni 2024</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
        <p:nvSpPr>
          <p:cNvPr id="7" name="Platshållare för bild 6"/>
          <p:cNvSpPr>
            <a:spLocks noGrp="1"/>
          </p:cNvSpPr>
          <p:nvPr>
            <p:ph type="pic" sz="quarter" idx="13"/>
          </p:nvPr>
        </p:nvSpPr>
        <p:spPr>
          <a:xfrm>
            <a:off x="119270" y="119271"/>
            <a:ext cx="8905460" cy="4905953"/>
          </a:xfrm>
        </p:spPr>
        <p:txBody>
          <a:bodyPr/>
          <a:lstStyle/>
          <a:p>
            <a:r>
              <a:rPr lang="sv-SE"/>
              <a:t>Klicka på ikonen för att lägga till en bild</a:t>
            </a:r>
          </a:p>
        </p:txBody>
      </p:sp>
    </p:spTree>
    <p:extLst>
      <p:ext uri="{BB962C8B-B14F-4D97-AF65-F5344CB8AC3E}">
        <p14:creationId xmlns:p14="http://schemas.microsoft.com/office/powerpoint/2010/main" val="212038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 + 1 innehåll och 1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2" name="Platshållare för datum 1"/>
          <p:cNvSpPr>
            <a:spLocks noGrp="1"/>
          </p:cNvSpPr>
          <p:nvPr>
            <p:ph type="dt" sz="half" idx="10"/>
          </p:nvPr>
        </p:nvSpPr>
        <p:spPr/>
        <p:txBody>
          <a:bodyPr/>
          <a:lstStyle>
            <a:lvl1pPr>
              <a:defRPr/>
            </a:lvl1pPr>
          </a:lstStyle>
          <a:p>
            <a:fld id="{E2F6B5AA-8198-4AEE-9CC5-88EF33F92E0E}" type="datetime4">
              <a:rPr lang="sv-SE" smtClean="0"/>
              <a:t>28 juni 2024</a:t>
            </a:fld>
            <a:endParaRPr lang="sv-SE"/>
          </a:p>
        </p:txBody>
      </p:sp>
      <p:sp>
        <p:nvSpPr>
          <p:cNvPr id="3" name="Platshållare för sidfot 2"/>
          <p:cNvSpPr>
            <a:spLocks noGrp="1"/>
          </p:cNvSpPr>
          <p:nvPr>
            <p:ph type="ftr" sz="quarter" idx="11"/>
          </p:nvPr>
        </p:nvSpPr>
        <p:spPr/>
        <p:txBody>
          <a:bodyPr/>
          <a:lstStyle>
            <a:lvl1pPr>
              <a:defRPr/>
            </a:lvl1pPr>
          </a:lstStyle>
          <a:p>
            <a:r>
              <a:rPr lang="sv-SE"/>
              <a:t>Karolinska Institutet – a medical university</a:t>
            </a:r>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5" name="Rubrik 1"/>
          <p:cNvSpPr>
            <a:spLocks noGrp="1"/>
          </p:cNvSpPr>
          <p:nvPr>
            <p:ph type="title"/>
          </p:nvPr>
        </p:nvSpPr>
        <p:spPr>
          <a:xfrm>
            <a:off x="539750" y="850404"/>
            <a:ext cx="7772400" cy="857250"/>
          </a:xfrm>
        </p:spPr>
        <p:txBody>
          <a:bodyPr/>
          <a:lstStyle/>
          <a:p>
            <a:r>
              <a:rPr lang="sv-SE"/>
              <a:t>Klicka här för att ändra format</a:t>
            </a:r>
          </a:p>
        </p:txBody>
      </p:sp>
      <p:sp>
        <p:nvSpPr>
          <p:cNvPr id="6" name="Platshållare för innehåll 2"/>
          <p:cNvSpPr>
            <a:spLocks noGrp="1"/>
          </p:cNvSpPr>
          <p:nvPr>
            <p:ph sz="half" idx="1"/>
          </p:nvPr>
        </p:nvSpPr>
        <p:spPr>
          <a:xfrm>
            <a:off x="539750" y="1851669"/>
            <a:ext cx="3810000" cy="2825105"/>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2723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 2 bilder">
    <p:spTree>
      <p:nvGrpSpPr>
        <p:cNvPr id="1" name=""/>
        <p:cNvGrpSpPr/>
        <p:nvPr/>
      </p:nvGrpSpPr>
      <p:grpSpPr>
        <a:xfrm>
          <a:off x="0" y="0"/>
          <a:ext cx="0" cy="0"/>
          <a:chOff x="0" y="0"/>
          <a:chExt cx="0" cy="0"/>
        </a:xfrm>
      </p:grpSpPr>
      <p:sp>
        <p:nvSpPr>
          <p:cNvPr id="11" name="Platshållare för bild 8"/>
          <p:cNvSpPr>
            <a:spLocks noGrp="1"/>
          </p:cNvSpPr>
          <p:nvPr>
            <p:ph type="pic" sz="quarter" idx="14"/>
          </p:nvPr>
        </p:nvSpPr>
        <p:spPr>
          <a:xfrm>
            <a:off x="539750" y="1851670"/>
            <a:ext cx="3810000" cy="2825750"/>
          </a:xfrm>
        </p:spPr>
        <p:txBody>
          <a:bodyPr/>
          <a:lstStyle/>
          <a:p>
            <a:r>
              <a:rPr lang="sv-SE"/>
              <a:t>Klicka på ikonen för att lägga till en bild</a:t>
            </a:r>
          </a:p>
        </p:txBody>
      </p:sp>
      <p:sp>
        <p:nvSpPr>
          <p:cNvPr id="5" name="Platshållare för datum 4"/>
          <p:cNvSpPr>
            <a:spLocks noGrp="1"/>
          </p:cNvSpPr>
          <p:nvPr>
            <p:ph type="dt" sz="half" idx="10"/>
          </p:nvPr>
        </p:nvSpPr>
        <p:spPr/>
        <p:txBody>
          <a:bodyPr/>
          <a:lstStyle>
            <a:lvl1pPr>
              <a:defRPr/>
            </a:lvl1pPr>
          </a:lstStyle>
          <a:p>
            <a:fld id="{BEB5FC42-532A-4AEB-8F87-2B6BBF367E3B}" type="datetime4">
              <a:rPr lang="sv-SE" smtClean="0"/>
              <a:t>28 juni 2024</a:t>
            </a:fld>
            <a:endParaRPr lang="sv-SE"/>
          </a:p>
        </p:txBody>
      </p:sp>
      <p:sp>
        <p:nvSpPr>
          <p:cNvPr id="6" name="Platshållare för sidfot 5"/>
          <p:cNvSpPr>
            <a:spLocks noGrp="1"/>
          </p:cNvSpPr>
          <p:nvPr>
            <p:ph type="ftr" sz="quarter" idx="11"/>
          </p:nvPr>
        </p:nvSpPr>
        <p:spPr/>
        <p:txBody>
          <a:bodyPr/>
          <a:lstStyle>
            <a:lvl1pPr>
              <a:defRPr/>
            </a:lvl1pPr>
          </a:lstStyle>
          <a:p>
            <a:r>
              <a:rPr lang="sv-SE"/>
              <a:t>Karolinska Institutet – a medical university</a:t>
            </a:r>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
        <p:nvSpPr>
          <p:cNvPr id="8"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9" name="Rubrik 1"/>
          <p:cNvSpPr>
            <a:spLocks noGrp="1"/>
          </p:cNvSpPr>
          <p:nvPr>
            <p:ph type="title"/>
          </p:nvPr>
        </p:nvSpPr>
        <p:spPr>
          <a:xfrm>
            <a:off x="539750" y="850404"/>
            <a:ext cx="7772400" cy="857250"/>
          </a:xfrm>
        </p:spPr>
        <p:txBody>
          <a:bodyPr/>
          <a:lstStyle/>
          <a:p>
            <a:r>
              <a:rPr lang="sv-SE"/>
              <a:t>Klicka här för att ändra format</a:t>
            </a:r>
          </a:p>
        </p:txBody>
      </p:sp>
    </p:spTree>
    <p:extLst>
      <p:ext uri="{BB962C8B-B14F-4D97-AF65-F5344CB8AC3E}">
        <p14:creationId xmlns:p14="http://schemas.microsoft.com/office/powerpoint/2010/main" val="365799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55C4B21-2717-498C-8C91-BFBE3EBBD6DD}" type="datetime4">
              <a:rPr lang="sv-SE" smtClean="0"/>
              <a:t>28 juni 2024</a:t>
            </a:fld>
            <a:endParaRPr lang="sv-SE"/>
          </a:p>
        </p:txBody>
      </p:sp>
      <p:sp>
        <p:nvSpPr>
          <p:cNvPr id="4" name="Platshållare för sidfot 3"/>
          <p:cNvSpPr>
            <a:spLocks noGrp="1"/>
          </p:cNvSpPr>
          <p:nvPr>
            <p:ph type="ftr" sz="quarter" idx="11"/>
          </p:nvPr>
        </p:nvSpPr>
        <p:spPr/>
        <p:txBody>
          <a:bodyPr/>
          <a:lstStyle/>
          <a:p>
            <a:r>
              <a:rPr lang="sv-SE"/>
              <a:t>Karolinska Institutet – a medical university</a:t>
            </a:r>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
        <p:nvSpPr>
          <p:cNvPr id="6" name="Platshållare för bild 8"/>
          <p:cNvSpPr>
            <a:spLocks noGrp="1"/>
          </p:cNvSpPr>
          <p:nvPr>
            <p:ph type="pic" sz="quarter" idx="14"/>
          </p:nvPr>
        </p:nvSpPr>
        <p:spPr>
          <a:xfrm>
            <a:off x="539750" y="1853075"/>
            <a:ext cx="3810000" cy="2086827"/>
          </a:xfrm>
        </p:spPr>
        <p:txBody>
          <a:bodyPr/>
          <a:lstStyle/>
          <a:p>
            <a:r>
              <a:rPr lang="sv-SE"/>
              <a:t>Klicka på ikonen för att lägga till en bild</a:t>
            </a:r>
          </a:p>
        </p:txBody>
      </p:sp>
      <p:sp>
        <p:nvSpPr>
          <p:cNvPr id="7" name="Platshållare för bild 8"/>
          <p:cNvSpPr>
            <a:spLocks noGrp="1"/>
          </p:cNvSpPr>
          <p:nvPr>
            <p:ph type="pic" sz="quarter" idx="13"/>
          </p:nvPr>
        </p:nvSpPr>
        <p:spPr>
          <a:xfrm>
            <a:off x="4502150" y="1852430"/>
            <a:ext cx="3810000" cy="2087472"/>
          </a:xfrm>
        </p:spPr>
        <p:txBody>
          <a:bodyPr/>
          <a:lstStyle/>
          <a:p>
            <a:r>
              <a:rPr lang="sv-SE"/>
              <a:t>Klicka på ikonen för att lägga till en bild</a:t>
            </a:r>
          </a:p>
        </p:txBody>
      </p:sp>
      <p:sp>
        <p:nvSpPr>
          <p:cNvPr id="10" name="Platshållare för text 9"/>
          <p:cNvSpPr>
            <a:spLocks noGrp="1"/>
          </p:cNvSpPr>
          <p:nvPr>
            <p:ph type="body" sz="quarter" idx="15"/>
          </p:nvPr>
        </p:nvSpPr>
        <p:spPr>
          <a:xfrm>
            <a:off x="539750" y="4063372"/>
            <a:ext cx="3810000" cy="574675"/>
          </a:xfrm>
        </p:spPr>
        <p:txBody>
          <a:bodyPr/>
          <a:lstStyle>
            <a:lvl1pPr marL="0" indent="0">
              <a:buNone/>
              <a:defRPr/>
            </a:lvl1pPr>
          </a:lstStyle>
          <a:p>
            <a:pPr lvl="0"/>
            <a:r>
              <a:rPr lang="sv-SE"/>
              <a:t>Klicka här för att ändra format på bakgrundstexten</a:t>
            </a:r>
          </a:p>
        </p:txBody>
      </p:sp>
      <p:sp>
        <p:nvSpPr>
          <p:cNvPr id="11" name="Platshållare för text 9"/>
          <p:cNvSpPr>
            <a:spLocks noGrp="1"/>
          </p:cNvSpPr>
          <p:nvPr>
            <p:ph type="body" sz="quarter" idx="16"/>
          </p:nvPr>
        </p:nvSpPr>
        <p:spPr>
          <a:xfrm>
            <a:off x="4502150" y="4059548"/>
            <a:ext cx="3810000" cy="57467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20158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vsnittsbild">
    <p:bg>
      <p:bgPr>
        <a:solidFill>
          <a:srgbClr val="EDF4F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45332"/>
            <a:ext cx="7772400" cy="857250"/>
          </a:xfrm>
        </p:spPr>
        <p:txBody>
          <a:bodyPr anchor="ctr"/>
          <a:lstStyle>
            <a:lvl1pPr>
              <a:defRPr sz="3200" spc="-50" baseline="0">
                <a:solidFill>
                  <a:srgbClr val="4F0433"/>
                </a:solidFill>
              </a:defRPr>
            </a:lvl1pPr>
          </a:lstStyle>
          <a:p>
            <a:pPr lvl="0"/>
            <a:r>
              <a:rPr lang="sv-SE" noProof="0"/>
              <a:t>Klicka här för att ändra mall för rubrikformat</a:t>
            </a:r>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4F0433"/>
                </a:solidFill>
              </a:defRPr>
            </a:lvl1pPr>
          </a:lstStyle>
          <a:p>
            <a:pPr lvl="0"/>
            <a:r>
              <a:rPr lang="sv-SE" noProof="0"/>
              <a:t>Klicka här för att ändra mall för underrubrikformat</a:t>
            </a:r>
          </a:p>
        </p:txBody>
      </p:sp>
    </p:spTree>
    <p:extLst>
      <p:ext uri="{BB962C8B-B14F-4D97-AF65-F5344CB8AC3E}">
        <p14:creationId xmlns:p14="http://schemas.microsoft.com/office/powerpoint/2010/main" val="209713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sv-SE"/>
              <a:t>Klicka här för att ändra mall för rubrikformat</a:t>
            </a:r>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4" name="Platshållare för datum 3"/>
          <p:cNvSpPr>
            <a:spLocks noGrp="1"/>
          </p:cNvSpPr>
          <p:nvPr>
            <p:ph type="dt" sz="half" idx="10"/>
          </p:nvPr>
        </p:nvSpPr>
        <p:spPr/>
        <p:txBody>
          <a:bodyPr/>
          <a:lstStyle>
            <a:lvl1pPr>
              <a:defRPr/>
            </a:lvl1pPr>
          </a:lstStyle>
          <a:p>
            <a:fld id="{19EFCB78-8966-4EDC-9F1D-A2C9E08D65C0}" type="datetime4">
              <a:rPr lang="sv-SE" smtClean="0"/>
              <a:t>28 juni 2024</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smtClean="0"/>
              <a:pPr/>
              <a:t>‹#›</a:t>
            </a:fld>
            <a:endParaRPr lang="sv-SE"/>
          </a:p>
        </p:txBody>
      </p:sp>
    </p:spTree>
    <p:extLst>
      <p:ext uri="{BB962C8B-B14F-4D97-AF65-F5344CB8AC3E}">
        <p14:creationId xmlns:p14="http://schemas.microsoft.com/office/powerpoint/2010/main" val="12788609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ljusblå">
    <p:bg>
      <p:bgPr>
        <a:solidFill>
          <a:srgbClr val="EDF4F4"/>
        </a:solidFill>
        <a:effectLst/>
      </p:bgPr>
    </p:b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lvl1pPr>
          </a:lstStyle>
          <a:p>
            <a:fld id="{0EF7ADEC-E7C3-42C8-977B-C3400F3A2C62}" type="datetime4">
              <a:rPr lang="sv-SE" smtClean="0"/>
              <a:t>28 juni 2024</a:t>
            </a:fld>
            <a:endParaRPr lang="sv-SE"/>
          </a:p>
        </p:txBody>
      </p:sp>
      <p:sp>
        <p:nvSpPr>
          <p:cNvPr id="6" name="Platshållare för bildnummer 5"/>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
        <p:nvSpPr>
          <p:cNvPr id="11" name="Platshållare för sidfot 2">
            <a:extLst>
              <a:ext uri="{FF2B5EF4-FFF2-40B4-BE49-F238E27FC236}">
                <a16:creationId xmlns:a16="http://schemas.microsoft.com/office/drawing/2014/main" id="{FC9FD65F-D2A5-A805-C0D6-F4A601D07207}"/>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Tree>
    <p:extLst>
      <p:ext uri="{BB962C8B-B14F-4D97-AF65-F5344CB8AC3E}">
        <p14:creationId xmlns:p14="http://schemas.microsoft.com/office/powerpoint/2010/main" val="23074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 2 innehållsdelar">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75CC17-B226-9EC7-7062-ECD0FA065757}"/>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9" name="Rectangle 3">
            <a:extLst>
              <a:ext uri="{FF2B5EF4-FFF2-40B4-BE49-F238E27FC236}">
                <a16:creationId xmlns:a16="http://schemas.microsoft.com/office/drawing/2014/main" id="{B73CEA02-8FD8-B27D-7351-D598B5116632}"/>
              </a:ext>
            </a:extLst>
          </p:cNvPr>
          <p:cNvSpPr>
            <a:spLocks noGrp="1" noChangeArrowheads="1"/>
          </p:cNvSpPr>
          <p:nvPr>
            <p:ph idx="13"/>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4711200" y="1403857"/>
            <a:ext cx="4170040" cy="3189163"/>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BBC55AFF-EEAC-CC84-7EDE-436AC101B92B}"/>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5" name="Platshållare för datum 4"/>
          <p:cNvSpPr>
            <a:spLocks noGrp="1"/>
          </p:cNvSpPr>
          <p:nvPr>
            <p:ph type="dt" sz="half" idx="10"/>
          </p:nvPr>
        </p:nvSpPr>
        <p:spPr/>
        <p:txBody>
          <a:bodyPr/>
          <a:lstStyle>
            <a:lvl1pPr>
              <a:defRPr/>
            </a:lvl1pPr>
          </a:lstStyle>
          <a:p>
            <a:fld id="{2E780AC7-28A6-4330-BE9F-51AD2BB0C9FA}" type="datetime4">
              <a:rPr lang="sv-SE" smtClean="0"/>
              <a:t>28 juni 2024</a:t>
            </a:fld>
            <a:endParaRPr lang="sv-SE"/>
          </a:p>
        </p:txBody>
      </p:sp>
      <p:sp>
        <p:nvSpPr>
          <p:cNvPr id="7" name="Platshållare för bildnummer 6"/>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156550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l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0"/>
            <a:ext cx="9144000" cy="5143499"/>
          </a:xfrm>
          <a:noFill/>
        </p:spPr>
        <p:txBody>
          <a:bodyPr/>
          <a:lstStyle>
            <a:lvl1pPr marL="0" indent="0">
              <a:buFontTx/>
              <a:buNone/>
              <a:defRPr sz="1200"/>
            </a:lvl1pPr>
          </a:lstStyle>
          <a:p>
            <a:r>
              <a:rPr lang="sv-SE"/>
              <a:t>Klicka på ikonen för att lägga till en bild</a:t>
            </a:r>
          </a:p>
        </p:txBody>
      </p:sp>
      <p:sp>
        <p:nvSpPr>
          <p:cNvPr id="3" name="Platshållare för datum 2"/>
          <p:cNvSpPr>
            <a:spLocks noGrp="1"/>
          </p:cNvSpPr>
          <p:nvPr>
            <p:ph type="dt" sz="half" idx="10"/>
          </p:nvPr>
        </p:nvSpPr>
        <p:spPr/>
        <p:txBody>
          <a:bodyPr/>
          <a:lstStyle>
            <a:lvl1pPr>
              <a:defRPr/>
            </a:lvl1pPr>
          </a:lstStyle>
          <a:p>
            <a:fld id="{1F360A56-C911-4212-AEC2-B9ACE47E57DA}" type="datetime4">
              <a:rPr lang="sv-SE" smtClean="0"/>
              <a:t>28 juni 2024</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smtClean="0"/>
              <a:pPr/>
              <a:t>‹#›</a:t>
            </a:fld>
            <a:endParaRPr lang="sv-SE"/>
          </a:p>
        </p:txBody>
      </p:sp>
    </p:spTree>
    <p:extLst>
      <p:ext uri="{BB962C8B-B14F-4D97-AF65-F5344CB8AC3E}">
        <p14:creationId xmlns:p14="http://schemas.microsoft.com/office/powerpoint/2010/main" val="43826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 1 innehåll och 1 bi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6C309769-9796-3F4C-16EC-30D95F72728F}"/>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3" name="Rectangle 3">
            <a:extLst>
              <a:ext uri="{FF2B5EF4-FFF2-40B4-BE49-F238E27FC236}">
                <a16:creationId xmlns:a16="http://schemas.microsoft.com/office/drawing/2014/main" id="{0AA63C4E-0A70-530E-97DF-2D2B5352F878}"/>
              </a:ext>
            </a:extLst>
          </p:cNvPr>
          <p:cNvSpPr>
            <a:spLocks noGrp="1" noChangeArrowheads="1"/>
          </p:cNvSpPr>
          <p:nvPr>
            <p:ph idx="15"/>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bild 8"/>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p>
        </p:txBody>
      </p:sp>
      <p:sp>
        <p:nvSpPr>
          <p:cNvPr id="3" name="Platshållare för sidfot 2">
            <a:extLst>
              <a:ext uri="{FF2B5EF4-FFF2-40B4-BE49-F238E27FC236}">
                <a16:creationId xmlns:a16="http://schemas.microsoft.com/office/drawing/2014/main" id="{B1D2BA1C-0344-BC2E-84D4-95E7F2FD763C}"/>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2" name="Platshållare för datum 1"/>
          <p:cNvSpPr>
            <a:spLocks noGrp="1"/>
          </p:cNvSpPr>
          <p:nvPr>
            <p:ph type="dt" sz="half" idx="10"/>
          </p:nvPr>
        </p:nvSpPr>
        <p:spPr/>
        <p:txBody>
          <a:bodyPr/>
          <a:lstStyle>
            <a:lvl1pPr>
              <a:defRPr/>
            </a:lvl1pPr>
          </a:lstStyle>
          <a:p>
            <a:fld id="{4D8D985E-7F95-462D-B350-DC554EA7BCBD}" type="datetime4">
              <a:rPr lang="sv-SE" smtClean="0"/>
              <a:t>28 juni 2024</a:t>
            </a:fld>
            <a:endParaRPr lang="sv-SE"/>
          </a:p>
        </p:txBody>
      </p:sp>
      <p:sp>
        <p:nvSpPr>
          <p:cNvPr id="4" name="Platshållare för bildnummer 3"/>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87673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 2 bilder">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AB09F81-3DF8-1100-91E4-2C1919909396}"/>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6" name="Platshållare för bild 8">
            <a:extLst>
              <a:ext uri="{FF2B5EF4-FFF2-40B4-BE49-F238E27FC236}">
                <a16:creationId xmlns:a16="http://schemas.microsoft.com/office/drawing/2014/main" id="{3FD82FFC-1B23-A674-44A1-191C79AE9901}"/>
              </a:ext>
            </a:extLst>
          </p:cNvPr>
          <p:cNvSpPr>
            <a:spLocks noGrp="1"/>
          </p:cNvSpPr>
          <p:nvPr>
            <p:ph type="pic" sz="quarter" idx="14"/>
          </p:nvPr>
        </p:nvSpPr>
        <p:spPr>
          <a:xfrm>
            <a:off x="255971" y="1401312"/>
            <a:ext cx="4170039" cy="3193712"/>
          </a:xfrm>
          <a:noFill/>
        </p:spPr>
        <p:txBody>
          <a:bodyPr/>
          <a:lstStyle>
            <a:lvl1pPr marL="0" indent="0">
              <a:buNone/>
              <a:defRPr sz="1200"/>
            </a:lvl1pPr>
          </a:lstStyle>
          <a:p>
            <a:r>
              <a:rPr lang="sv-SE"/>
              <a:t>Klicka på ikonen för att lägga till en bild</a:t>
            </a:r>
          </a:p>
        </p:txBody>
      </p:sp>
      <p:sp>
        <p:nvSpPr>
          <p:cNvPr id="17" name="Platshållare för bild 8">
            <a:extLst>
              <a:ext uri="{FF2B5EF4-FFF2-40B4-BE49-F238E27FC236}">
                <a16:creationId xmlns:a16="http://schemas.microsoft.com/office/drawing/2014/main" id="{B77B4236-39CD-6B89-BB50-2F4E1D754B47}"/>
              </a:ext>
            </a:extLst>
          </p:cNvPr>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p>
        </p:txBody>
      </p:sp>
      <p:sp>
        <p:nvSpPr>
          <p:cNvPr id="2" name="Platshållare för sidfot 2">
            <a:extLst>
              <a:ext uri="{FF2B5EF4-FFF2-40B4-BE49-F238E27FC236}">
                <a16:creationId xmlns:a16="http://schemas.microsoft.com/office/drawing/2014/main" id="{372DAC4F-41A4-C8F3-1E26-84893299D9BA}"/>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5" name="Platshållare för datum 4"/>
          <p:cNvSpPr>
            <a:spLocks noGrp="1"/>
          </p:cNvSpPr>
          <p:nvPr>
            <p:ph type="dt" sz="half" idx="10"/>
          </p:nvPr>
        </p:nvSpPr>
        <p:spPr/>
        <p:txBody>
          <a:bodyPr/>
          <a:lstStyle>
            <a:lvl1pPr>
              <a:defRPr/>
            </a:lvl1pPr>
          </a:lstStyle>
          <a:p>
            <a:fld id="{62D9329B-FE53-403F-B183-168F6CABFAAB}" type="datetime4">
              <a:rPr lang="sv-SE" smtClean="0"/>
              <a:t>28 juni 2024</a:t>
            </a:fld>
            <a:endParaRPr lang="sv-SE"/>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smtClean="0"/>
              <a:pPr/>
              <a:t>‹#›</a:t>
            </a:fld>
            <a:endParaRPr lang="sv-SE"/>
          </a:p>
        </p:txBody>
      </p:sp>
    </p:spTree>
    <p:extLst>
      <p:ext uri="{BB962C8B-B14F-4D97-AF65-F5344CB8AC3E}">
        <p14:creationId xmlns:p14="http://schemas.microsoft.com/office/powerpoint/2010/main" val="224565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16" name="Platshållare för bild 8">
            <a:extLst>
              <a:ext uri="{FF2B5EF4-FFF2-40B4-BE49-F238E27FC236}">
                <a16:creationId xmlns:a16="http://schemas.microsoft.com/office/drawing/2014/main" id="{7BE79847-3291-90D5-271A-D29202B99564}"/>
              </a:ext>
            </a:extLst>
          </p:cNvPr>
          <p:cNvSpPr>
            <a:spLocks noGrp="1"/>
          </p:cNvSpPr>
          <p:nvPr>
            <p:ph type="pic" sz="quarter" idx="14"/>
          </p:nvPr>
        </p:nvSpPr>
        <p:spPr>
          <a:xfrm>
            <a:off x="255971" y="1401312"/>
            <a:ext cx="4170039" cy="2520145"/>
          </a:xfrm>
          <a:noFill/>
        </p:spPr>
        <p:txBody>
          <a:bodyPr/>
          <a:lstStyle>
            <a:lvl1pPr marL="0" indent="0">
              <a:buNone/>
              <a:defRPr sz="1200"/>
            </a:lvl1pPr>
          </a:lstStyle>
          <a:p>
            <a:r>
              <a:rPr lang="sv-SE"/>
              <a:t>Klicka på ikonen för att lägga till en bild</a:t>
            </a:r>
          </a:p>
        </p:txBody>
      </p:sp>
      <p:sp>
        <p:nvSpPr>
          <p:cNvPr id="10" name="Platshållare för text 9"/>
          <p:cNvSpPr>
            <a:spLocks noGrp="1"/>
          </p:cNvSpPr>
          <p:nvPr>
            <p:ph type="body" sz="quarter" idx="15"/>
          </p:nvPr>
        </p:nvSpPr>
        <p:spPr>
          <a:xfrm>
            <a:off x="255971" y="4016459"/>
            <a:ext cx="4170039" cy="578499"/>
          </a:xfrm>
        </p:spPr>
        <p:txBody>
          <a:bodyPr/>
          <a:lstStyle>
            <a:lvl1pPr marL="0" indent="0">
              <a:buNone/>
              <a:defRPr sz="1600"/>
            </a:lvl1pPr>
          </a:lstStyle>
          <a:p>
            <a:pPr lvl="0"/>
            <a:r>
              <a:rPr lang="sv-SE"/>
              <a:t>Klicka här för att ändra format på bakgrundstexten</a:t>
            </a:r>
          </a:p>
        </p:txBody>
      </p:sp>
      <p:sp>
        <p:nvSpPr>
          <p:cNvPr id="17" name="Platshållare för bild 8">
            <a:extLst>
              <a:ext uri="{FF2B5EF4-FFF2-40B4-BE49-F238E27FC236}">
                <a16:creationId xmlns:a16="http://schemas.microsoft.com/office/drawing/2014/main" id="{51EDCC40-6A50-9720-12C6-44227A23E1A9}"/>
              </a:ext>
            </a:extLst>
          </p:cNvPr>
          <p:cNvSpPr>
            <a:spLocks noGrp="1"/>
          </p:cNvSpPr>
          <p:nvPr>
            <p:ph type="pic" sz="quarter" idx="13"/>
          </p:nvPr>
        </p:nvSpPr>
        <p:spPr>
          <a:xfrm>
            <a:off x="4711200" y="1404632"/>
            <a:ext cx="4170040" cy="2516826"/>
          </a:xfrm>
          <a:noFill/>
        </p:spPr>
        <p:txBody>
          <a:bodyPr/>
          <a:lstStyle>
            <a:lvl1pPr marL="0" indent="0">
              <a:buNone/>
              <a:defRPr sz="1200"/>
            </a:lvl1pPr>
          </a:lstStyle>
          <a:p>
            <a:r>
              <a:rPr lang="sv-SE"/>
              <a:t>Klicka på ikonen för att lägga till en bild</a:t>
            </a:r>
          </a:p>
        </p:txBody>
      </p:sp>
      <p:sp>
        <p:nvSpPr>
          <p:cNvPr id="11" name="Platshållare för text 9"/>
          <p:cNvSpPr>
            <a:spLocks noGrp="1"/>
          </p:cNvSpPr>
          <p:nvPr>
            <p:ph type="body" sz="quarter" idx="16"/>
          </p:nvPr>
        </p:nvSpPr>
        <p:spPr>
          <a:xfrm>
            <a:off x="4711200" y="4016459"/>
            <a:ext cx="4170039" cy="574675"/>
          </a:xfrm>
        </p:spPr>
        <p:txBody>
          <a:bodyPr/>
          <a:lstStyle>
            <a:lvl1pPr marL="0" indent="0">
              <a:buNone/>
              <a:defRPr sz="1600"/>
            </a:lvl1pPr>
          </a:lstStyle>
          <a:p>
            <a:pPr lvl="0"/>
            <a:r>
              <a:rPr lang="sv-SE"/>
              <a:t>Klicka här för att ändra format på bakgrundstexten</a:t>
            </a:r>
          </a:p>
        </p:txBody>
      </p:sp>
      <p:sp>
        <p:nvSpPr>
          <p:cNvPr id="4" name="Platshållare för sidfot 2">
            <a:extLst>
              <a:ext uri="{FF2B5EF4-FFF2-40B4-BE49-F238E27FC236}">
                <a16:creationId xmlns:a16="http://schemas.microsoft.com/office/drawing/2014/main" id="{D069920A-1206-9BEB-B428-2FE026E7B3E3}"/>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3" name="Platshållare för datum 2"/>
          <p:cNvSpPr>
            <a:spLocks noGrp="1"/>
          </p:cNvSpPr>
          <p:nvPr>
            <p:ph type="dt" sz="half" idx="10"/>
          </p:nvPr>
        </p:nvSpPr>
        <p:spPr/>
        <p:txBody>
          <a:bodyPr/>
          <a:lstStyle/>
          <a:p>
            <a:fld id="{397AD3FC-46AB-47BE-A2E1-C614E3826CF8}" type="datetime4">
              <a:rPr lang="sv-SE" smtClean="0"/>
              <a:t>28 juni 2024</a:t>
            </a:fld>
            <a:endParaRPr lang="sv-SE"/>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243081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83" y="339502"/>
            <a:ext cx="862525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255983" y="1402830"/>
            <a:ext cx="8630513" cy="31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sidfot 2">
            <a:extLst>
              <a:ext uri="{FF2B5EF4-FFF2-40B4-BE49-F238E27FC236}">
                <a16:creationId xmlns:a16="http://schemas.microsoft.com/office/drawing/2014/main" id="{C2080A6F-57B1-B9B7-BFFB-9C38D4F13FE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chemeClr val="accent1"/>
                </a:solidFill>
                <a:latin typeface="+mn-lt"/>
              </a:defRPr>
            </a:lvl1pPr>
          </a:lstStyle>
          <a:p>
            <a:r>
              <a:rPr lang="sv-SE"/>
              <a:t>Karolinska Institutet – a medical university</a:t>
            </a:r>
          </a:p>
        </p:txBody>
      </p:sp>
      <p:sp>
        <p:nvSpPr>
          <p:cNvPr id="1028" name="Rectangle 4"/>
          <p:cNvSpPr>
            <a:spLocks noGrp="1" noChangeArrowheads="1"/>
          </p:cNvSpPr>
          <p:nvPr>
            <p:ph type="dt" sz="half" idx="2"/>
          </p:nvPr>
        </p:nvSpPr>
        <p:spPr bwMode="auto">
          <a:xfrm>
            <a:off x="6623447" y="4788233"/>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accent1"/>
                </a:solidFill>
                <a:latin typeface="+mn-lt"/>
              </a:defRPr>
            </a:lvl1pPr>
          </a:lstStyle>
          <a:p>
            <a:fld id="{FF6C6AA7-ABEE-4ACF-B00F-00550BC345FB}" type="datetime4">
              <a:rPr lang="sv-SE" smtClean="0"/>
              <a:t>28 juni 2024</a:t>
            </a:fld>
            <a:endParaRPr lang="sv-SE"/>
          </a:p>
        </p:txBody>
      </p:sp>
      <p:sp>
        <p:nvSpPr>
          <p:cNvPr id="1030" name="Rectangle 6"/>
          <p:cNvSpPr>
            <a:spLocks noGrp="1" noChangeArrowheads="1"/>
          </p:cNvSpPr>
          <p:nvPr>
            <p:ph type="sldNum" sz="quarter" idx="4"/>
          </p:nvPr>
        </p:nvSpPr>
        <p:spPr bwMode="auto">
          <a:xfrm>
            <a:off x="8299847" y="4788233"/>
            <a:ext cx="6858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accent1"/>
                </a:solidFill>
                <a:latin typeface="+mn-lt"/>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2083827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0" r:id="rId12"/>
    <p:sldLayoutId id="2147483654" r:id="rId13"/>
    <p:sldLayoutId id="2147483655" r:id="rId14"/>
    <p:sldLayoutId id="2147483657" r:id="rId15"/>
    <p:sldLayoutId id="2147483658" r:id="rId16"/>
  </p:sldLayoutIdLst>
  <p:hf hdr="0"/>
  <p:txStyles>
    <p:title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charset="2"/>
        <a:buChar char="à"/>
        <a:defRPr sz="12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sv-SE" err="1"/>
              <a:t>Department</a:t>
            </a:r>
            <a:r>
              <a:rPr lang="sv-SE"/>
              <a:t> </a:t>
            </a:r>
            <a:r>
              <a:rPr lang="sv-SE" err="1"/>
              <a:t>of</a:t>
            </a:r>
            <a:r>
              <a:rPr lang="sv-SE"/>
              <a:t> Global Public Health</a:t>
            </a:r>
          </a:p>
        </p:txBody>
      </p:sp>
      <p:sp>
        <p:nvSpPr>
          <p:cNvPr id="17411" name="Rectangle 3"/>
          <p:cNvSpPr>
            <a:spLocks noGrp="1" noChangeArrowheads="1"/>
          </p:cNvSpPr>
          <p:nvPr>
            <p:ph type="subTitle" idx="1"/>
          </p:nvPr>
        </p:nvSpPr>
        <p:spPr/>
        <p:txBody>
          <a:bodyPr/>
          <a:lstStyle/>
          <a:p>
            <a:r>
              <a:rPr lang="sv-SE"/>
              <a:t>Karolinska Institutet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descr="graphic showing a public defence">
            <a:extLst>
              <a:ext uri="{FF2B5EF4-FFF2-40B4-BE49-F238E27FC236}">
                <a16:creationId xmlns:a16="http://schemas.microsoft.com/office/drawing/2014/main" id="{83F27006-61D6-7C7B-472F-C99EBFA5E52D}"/>
              </a:ext>
            </a:extLst>
          </p:cNvPr>
          <p:cNvGrpSpPr/>
          <p:nvPr/>
        </p:nvGrpSpPr>
        <p:grpSpPr>
          <a:xfrm>
            <a:off x="7164288" y="2500554"/>
            <a:ext cx="1854597" cy="1041812"/>
            <a:chOff x="7164288" y="2500554"/>
            <a:chExt cx="1854597" cy="1041812"/>
          </a:xfrm>
        </p:grpSpPr>
        <p:sp>
          <p:nvSpPr>
            <p:cNvPr id="3" name="Pil: vänster-höger 2">
              <a:extLst>
                <a:ext uri="{FF2B5EF4-FFF2-40B4-BE49-F238E27FC236}">
                  <a16:creationId xmlns:a16="http://schemas.microsoft.com/office/drawing/2014/main" id="{44115E4E-1FF4-716C-447C-E48E4D52CAFB}"/>
                </a:ext>
              </a:extLst>
            </p:cNvPr>
            <p:cNvSpPr/>
            <p:nvPr/>
          </p:nvSpPr>
          <p:spPr bwMode="auto">
            <a:xfrm>
              <a:off x="8127331" y="2918888"/>
              <a:ext cx="288023" cy="169609"/>
            </a:xfrm>
            <a:prstGeom prst="lef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a:endParaRPr>
            </a:p>
          </p:txBody>
        </p:sp>
        <p:grpSp>
          <p:nvGrpSpPr>
            <p:cNvPr id="10" name="Grupp 9">
              <a:extLst>
                <a:ext uri="{FF2B5EF4-FFF2-40B4-BE49-F238E27FC236}">
                  <a16:creationId xmlns:a16="http://schemas.microsoft.com/office/drawing/2014/main" id="{61FD3CA6-C5CF-3E98-A9F6-58DCFBDDAC23}"/>
                </a:ext>
              </a:extLst>
            </p:cNvPr>
            <p:cNvGrpSpPr/>
            <p:nvPr/>
          </p:nvGrpSpPr>
          <p:grpSpPr>
            <a:xfrm>
              <a:off x="7164288" y="2500554"/>
              <a:ext cx="1854597" cy="1041812"/>
              <a:chOff x="7142648" y="2445939"/>
              <a:chExt cx="1854597" cy="1041812"/>
            </a:xfrm>
          </p:grpSpPr>
          <p:pic>
            <p:nvPicPr>
              <p:cNvPr id="11" name="Bild 10" descr="Användare med hel fyllning">
                <a:extLst>
                  <a:ext uri="{FF2B5EF4-FFF2-40B4-BE49-F238E27FC236}">
                    <a16:creationId xmlns:a16="http://schemas.microsoft.com/office/drawing/2014/main" id="{57F52699-6E08-1671-2C7B-A7BC5478A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648" y="2445939"/>
                <a:ext cx="914400" cy="914400"/>
              </a:xfrm>
              <a:prstGeom prst="rect">
                <a:avLst/>
              </a:prstGeom>
            </p:spPr>
          </p:pic>
          <p:pic>
            <p:nvPicPr>
              <p:cNvPr id="12" name="Bild 11" descr="Användare med hel fyllning">
                <a:extLst>
                  <a:ext uri="{FF2B5EF4-FFF2-40B4-BE49-F238E27FC236}">
                    <a16:creationId xmlns:a16="http://schemas.microsoft.com/office/drawing/2014/main" id="{19D6103C-E1CC-1A37-F029-4A94D40D57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2495" y="2713001"/>
                <a:ext cx="774750" cy="774750"/>
              </a:xfrm>
              <a:prstGeom prst="rect">
                <a:avLst/>
              </a:prstGeom>
            </p:spPr>
          </p:pic>
          <p:pic>
            <p:nvPicPr>
              <p:cNvPr id="13" name="Bild 12" descr="Hög hatt med hel fyllning">
                <a:extLst>
                  <a:ext uri="{FF2B5EF4-FFF2-40B4-BE49-F238E27FC236}">
                    <a16:creationId xmlns:a16="http://schemas.microsoft.com/office/drawing/2014/main" id="{F14160B8-2432-A866-8287-1F37777038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5150" y="2524967"/>
                <a:ext cx="389439" cy="389439"/>
              </a:xfrm>
              <a:prstGeom prst="rect">
                <a:avLst/>
              </a:prstGeom>
            </p:spPr>
          </p:pic>
        </p:grpSp>
      </p:grpSp>
      <p:grpSp>
        <p:nvGrpSpPr>
          <p:cNvPr id="6" name="Grupp 5" descr="A chart showing a time line for the doctoral education at KI. Research under supervision plus courses and learning activities. Including individual study plan established, follow-up, half time control and after four years: public defence PhD.">
            <a:extLst>
              <a:ext uri="{FF2B5EF4-FFF2-40B4-BE49-F238E27FC236}">
                <a16:creationId xmlns:a16="http://schemas.microsoft.com/office/drawing/2014/main" id="{248152E2-D519-4364-857F-330598908F50}"/>
              </a:ext>
            </a:extLst>
          </p:cNvPr>
          <p:cNvGrpSpPr/>
          <p:nvPr/>
        </p:nvGrpSpPr>
        <p:grpSpPr>
          <a:xfrm>
            <a:off x="350838" y="1497569"/>
            <a:ext cx="8469634" cy="2734768"/>
            <a:chOff x="350838" y="1497569"/>
            <a:chExt cx="8469634" cy="2734768"/>
          </a:xfrm>
        </p:grpSpPr>
        <p:sp>
          <p:nvSpPr>
            <p:cNvPr id="92" name="Platshållare för innehåll 5">
              <a:extLst>
                <a:ext uri="{FF2B5EF4-FFF2-40B4-BE49-F238E27FC236}">
                  <a16:creationId xmlns:a16="http://schemas.microsoft.com/office/drawing/2014/main" id="{7E87EC67-46B8-4EA5-B224-862E0758168A}"/>
                </a:ext>
              </a:extLst>
            </p:cNvPr>
            <p:cNvSpPr txBox="1">
              <a:spLocks/>
            </p:cNvSpPr>
            <p:nvPr/>
          </p:nvSpPr>
          <p:spPr bwMode="auto">
            <a:xfrm>
              <a:off x="505529" y="1497569"/>
              <a:ext cx="2482295" cy="63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None/>
              </a:pPr>
              <a:r>
                <a:rPr lang="sv-SE" sz="1200" b="1" kern="0" dirty="0" err="1"/>
                <a:t>Individual</a:t>
              </a:r>
              <a:r>
                <a:rPr lang="sv-SE" sz="1200" b="1" kern="0" dirty="0"/>
                <a:t> </a:t>
              </a:r>
              <a:r>
                <a:rPr lang="sv-SE" sz="1200" b="1" kern="0" dirty="0" err="1"/>
                <a:t>Study</a:t>
              </a:r>
              <a:r>
                <a:rPr lang="sv-SE" sz="1200" b="1" kern="0" dirty="0"/>
                <a:t> plan </a:t>
              </a:r>
            </a:p>
            <a:p>
              <a:pPr marL="0" indent="0">
                <a:buNone/>
              </a:pPr>
              <a:r>
                <a:rPr lang="sv-SE" sz="1200" b="1" kern="0" dirty="0"/>
                <a:t>(ISP) </a:t>
              </a:r>
              <a:r>
                <a:rPr lang="sv-SE" sz="1200" b="1" kern="0" dirty="0" err="1"/>
                <a:t>established</a:t>
              </a:r>
              <a:endParaRPr lang="sv-SE" sz="1200" b="1" kern="0" dirty="0"/>
            </a:p>
          </p:txBody>
        </p:sp>
        <p:sp>
          <p:nvSpPr>
            <p:cNvPr id="30" name="Text Box 19">
              <a:extLst>
                <a:ext uri="{FF2B5EF4-FFF2-40B4-BE49-F238E27FC236}">
                  <a16:creationId xmlns:a16="http://schemas.microsoft.com/office/drawing/2014/main" id="{69CCCBCC-B819-45D1-9D5F-510DC9163D6D}"/>
                </a:ext>
              </a:extLst>
            </p:cNvPr>
            <p:cNvSpPr txBox="1">
              <a:spLocks noChangeArrowheads="1"/>
            </p:cNvSpPr>
            <p:nvPr/>
          </p:nvSpPr>
          <p:spPr bwMode="auto">
            <a:xfrm>
              <a:off x="591528" y="2276092"/>
              <a:ext cx="1330492" cy="184666"/>
            </a:xfrm>
            <a:prstGeom prst="rect">
              <a:avLst/>
            </a:prstGeom>
          </p:spPr>
          <p:txBody>
            <a:bodyPr vert="horz" wrap="square" lIns="0" tIns="0" rIns="0" bIns="0" rtlCol="0">
              <a:spAutoFit/>
            </a:bodyPr>
            <a:lstStyle/>
            <a:p>
              <a:r>
                <a:rPr lang="en-GB" sz="1200" b="1" dirty="0">
                  <a:latin typeface="+mn-lt"/>
                </a:rPr>
                <a:t>Admission</a:t>
              </a:r>
              <a:endParaRPr lang="sv-SE" sz="1200" b="1" dirty="0">
                <a:latin typeface="+mn-lt"/>
              </a:endParaRPr>
            </a:p>
          </p:txBody>
        </p:sp>
        <p:sp>
          <p:nvSpPr>
            <p:cNvPr id="77" name="Text Box 19">
              <a:extLst>
                <a:ext uri="{FF2B5EF4-FFF2-40B4-BE49-F238E27FC236}">
                  <a16:creationId xmlns:a16="http://schemas.microsoft.com/office/drawing/2014/main" id="{5CC97B98-FCA5-4B76-836E-517B5D5D1D84}"/>
                </a:ext>
              </a:extLst>
            </p:cNvPr>
            <p:cNvSpPr txBox="1">
              <a:spLocks noChangeArrowheads="1"/>
            </p:cNvSpPr>
            <p:nvPr/>
          </p:nvSpPr>
          <p:spPr bwMode="auto">
            <a:xfrm>
              <a:off x="1988699" y="2091913"/>
              <a:ext cx="1381789" cy="369332"/>
            </a:xfrm>
            <a:prstGeom prst="rect">
              <a:avLst/>
            </a:prstGeom>
          </p:spPr>
          <p:txBody>
            <a:bodyPr vert="horz" wrap="square" lIns="0" tIns="0" rIns="0" bIns="0" rtlCol="0">
              <a:spAutoFit/>
            </a:bodyPr>
            <a:lstStyle/>
            <a:p>
              <a:pPr algn="ctr"/>
              <a:r>
                <a:rPr lang="en-GB" sz="1200" b="1" dirty="0">
                  <a:latin typeface="+mn-lt"/>
                </a:rPr>
                <a:t>ISP </a:t>
              </a:r>
              <a:br>
                <a:rPr lang="en-GB" sz="1200" b="1" dirty="0">
                  <a:latin typeface="+mn-lt"/>
                </a:rPr>
              </a:br>
              <a:r>
                <a:rPr lang="en-GB" sz="1200" b="1" dirty="0">
                  <a:latin typeface="+mn-lt"/>
                </a:rPr>
                <a:t>follow up</a:t>
              </a:r>
              <a:endParaRPr lang="sv-SE" sz="1200" b="1" dirty="0">
                <a:latin typeface="+mn-lt"/>
              </a:endParaRPr>
            </a:p>
          </p:txBody>
        </p:sp>
        <p:sp>
          <p:nvSpPr>
            <p:cNvPr id="32" name="Femhörning 15" descr="A chart showing a time line for the doctoral education at KI.">
              <a:extLst>
                <a:ext uri="{FF2B5EF4-FFF2-40B4-BE49-F238E27FC236}">
                  <a16:creationId xmlns:a16="http://schemas.microsoft.com/office/drawing/2014/main" id="{3C4409EB-6E36-49CF-9B62-A5C58FC86339}"/>
                </a:ext>
              </a:extLst>
            </p:cNvPr>
            <p:cNvSpPr/>
            <p:nvPr/>
          </p:nvSpPr>
          <p:spPr>
            <a:xfrm>
              <a:off x="350838" y="2787854"/>
              <a:ext cx="6741441" cy="720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800" spc="-20" dirty="0"/>
                <a:t>Research under supervision + courses and learning activities</a:t>
              </a:r>
            </a:p>
          </p:txBody>
        </p:sp>
        <p:sp>
          <p:nvSpPr>
            <p:cNvPr id="80" name="Text Box 19">
              <a:extLst>
                <a:ext uri="{FF2B5EF4-FFF2-40B4-BE49-F238E27FC236}">
                  <a16:creationId xmlns:a16="http://schemas.microsoft.com/office/drawing/2014/main" id="{D9518ABD-083A-4A6A-B48A-7B8ADA986A37}"/>
                </a:ext>
              </a:extLst>
            </p:cNvPr>
            <p:cNvSpPr txBox="1">
              <a:spLocks noChangeArrowheads="1"/>
            </p:cNvSpPr>
            <p:nvPr/>
          </p:nvSpPr>
          <p:spPr bwMode="auto">
            <a:xfrm>
              <a:off x="3501553" y="1916592"/>
              <a:ext cx="1688722" cy="553998"/>
            </a:xfrm>
            <a:prstGeom prst="rect">
              <a:avLst/>
            </a:prstGeom>
          </p:spPr>
          <p:txBody>
            <a:bodyPr vert="horz" wrap="square" lIns="0" tIns="0" rIns="0" bIns="0" rtlCol="0">
              <a:spAutoFit/>
            </a:bodyPr>
            <a:lstStyle/>
            <a:p>
              <a:pPr algn="ctr"/>
              <a:r>
                <a:rPr lang="en-GB" sz="1200" b="1" dirty="0">
                  <a:latin typeface="+mn-lt"/>
                </a:rPr>
                <a:t>Half time control</a:t>
              </a:r>
            </a:p>
            <a:p>
              <a:pPr algn="ctr"/>
              <a:r>
                <a:rPr lang="en-GB" sz="1200" b="1" dirty="0">
                  <a:latin typeface="+mn-lt"/>
                </a:rPr>
                <a:t>ISP </a:t>
              </a:r>
              <a:br>
                <a:rPr lang="en-GB" sz="1200" b="1" dirty="0">
                  <a:latin typeface="+mn-lt"/>
                </a:rPr>
              </a:br>
              <a:r>
                <a:rPr lang="en-GB" sz="1200" b="1" dirty="0">
                  <a:latin typeface="+mn-lt"/>
                </a:rPr>
                <a:t>follow up</a:t>
              </a:r>
            </a:p>
          </p:txBody>
        </p:sp>
        <p:sp>
          <p:nvSpPr>
            <p:cNvPr id="81" name="Text Box 19">
              <a:extLst>
                <a:ext uri="{FF2B5EF4-FFF2-40B4-BE49-F238E27FC236}">
                  <a16:creationId xmlns:a16="http://schemas.microsoft.com/office/drawing/2014/main" id="{2503DB4E-E70C-47C0-9979-6FBA373D4E3F}"/>
                </a:ext>
              </a:extLst>
            </p:cNvPr>
            <p:cNvSpPr txBox="1">
              <a:spLocks noChangeArrowheads="1"/>
            </p:cNvSpPr>
            <p:nvPr/>
          </p:nvSpPr>
          <p:spPr bwMode="auto">
            <a:xfrm>
              <a:off x="5386712" y="2087968"/>
              <a:ext cx="1381789" cy="369332"/>
            </a:xfrm>
            <a:prstGeom prst="rect">
              <a:avLst/>
            </a:prstGeom>
          </p:spPr>
          <p:txBody>
            <a:bodyPr vert="horz" wrap="square" lIns="0" tIns="0" rIns="0" bIns="0" rtlCol="0">
              <a:spAutoFit/>
            </a:bodyPr>
            <a:lstStyle/>
            <a:p>
              <a:pPr algn="ctr"/>
              <a:r>
                <a:rPr lang="en-GB" sz="1200" b="1">
                  <a:latin typeface="+mn-lt"/>
                </a:rPr>
                <a:t>ISP </a:t>
              </a:r>
              <a:br>
                <a:rPr lang="en-GB" sz="1200" b="1" dirty="0">
                  <a:latin typeface="+mn-lt"/>
                </a:rPr>
              </a:br>
              <a:r>
                <a:rPr lang="en-GB" sz="1200" b="1" dirty="0">
                  <a:latin typeface="+mn-lt"/>
                </a:rPr>
                <a:t>follow up</a:t>
              </a:r>
            </a:p>
          </p:txBody>
        </p:sp>
        <p:cxnSp>
          <p:nvCxnSpPr>
            <p:cNvPr id="83" name="Rak koppling 82">
              <a:extLst>
                <a:ext uri="{FF2B5EF4-FFF2-40B4-BE49-F238E27FC236}">
                  <a16:creationId xmlns:a16="http://schemas.microsoft.com/office/drawing/2014/main" id="{77FC4304-2502-4207-9021-AD0D0F7B2E1C}"/>
                </a:ext>
                <a:ext uri="{C183D7F6-B498-43B3-948B-1728B52AA6E4}">
                  <adec:decorative xmlns:adec="http://schemas.microsoft.com/office/drawing/2017/decorative" val="1"/>
                </a:ext>
              </a:extLst>
            </p:cNvPr>
            <p:cNvCxnSpPr/>
            <p:nvPr/>
          </p:nvCxnSpPr>
          <p:spPr bwMode="auto">
            <a:xfrm>
              <a:off x="791848"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ak koppling 85">
              <a:extLst>
                <a:ext uri="{FF2B5EF4-FFF2-40B4-BE49-F238E27FC236}">
                  <a16:creationId xmlns:a16="http://schemas.microsoft.com/office/drawing/2014/main" id="{A0BC314B-B51C-471B-84E6-EB0802369DB0}"/>
                </a:ext>
                <a:ext uri="{C183D7F6-B498-43B3-948B-1728B52AA6E4}">
                  <adec:decorative xmlns:adec="http://schemas.microsoft.com/office/drawing/2017/decorative" val="1"/>
                </a:ext>
              </a:extLst>
            </p:cNvPr>
            <p:cNvCxnSpPr/>
            <p:nvPr/>
          </p:nvCxnSpPr>
          <p:spPr bwMode="auto">
            <a:xfrm>
              <a:off x="2645397"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ak koppling 87">
              <a:extLst>
                <a:ext uri="{FF2B5EF4-FFF2-40B4-BE49-F238E27FC236}">
                  <a16:creationId xmlns:a16="http://schemas.microsoft.com/office/drawing/2014/main" id="{9021032F-5304-4D03-ACC7-D3BBD812BB5F}"/>
                </a:ext>
                <a:ext uri="{C183D7F6-B498-43B3-948B-1728B52AA6E4}">
                  <adec:decorative xmlns:adec="http://schemas.microsoft.com/office/drawing/2017/decorative" val="1"/>
                </a:ext>
              </a:extLst>
            </p:cNvPr>
            <p:cNvCxnSpPr/>
            <p:nvPr/>
          </p:nvCxnSpPr>
          <p:spPr bwMode="auto">
            <a:xfrm>
              <a:off x="4234584"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ak koppling 88">
              <a:extLst>
                <a:ext uri="{FF2B5EF4-FFF2-40B4-BE49-F238E27FC236}">
                  <a16:creationId xmlns:a16="http://schemas.microsoft.com/office/drawing/2014/main" id="{447560DE-4D61-4F5D-8EF5-683663EEA0AA}"/>
                </a:ext>
                <a:ext uri="{C183D7F6-B498-43B3-948B-1728B52AA6E4}">
                  <adec:decorative xmlns:adec="http://schemas.microsoft.com/office/drawing/2017/decorative" val="1"/>
                </a:ext>
              </a:extLst>
            </p:cNvPr>
            <p:cNvCxnSpPr/>
            <p:nvPr/>
          </p:nvCxnSpPr>
          <p:spPr bwMode="auto">
            <a:xfrm>
              <a:off x="6034784"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 Box 19">
              <a:extLst>
                <a:ext uri="{FF2B5EF4-FFF2-40B4-BE49-F238E27FC236}">
                  <a16:creationId xmlns:a16="http://schemas.microsoft.com/office/drawing/2014/main" id="{780668DA-3452-4F3B-9C31-2709438EDB2A}"/>
                </a:ext>
              </a:extLst>
            </p:cNvPr>
            <p:cNvSpPr txBox="1">
              <a:spLocks noChangeArrowheads="1"/>
            </p:cNvSpPr>
            <p:nvPr/>
          </p:nvSpPr>
          <p:spPr bwMode="auto">
            <a:xfrm>
              <a:off x="7355684" y="1911566"/>
              <a:ext cx="1464788" cy="553998"/>
            </a:xfrm>
            <a:prstGeom prst="rect">
              <a:avLst/>
            </a:prstGeom>
          </p:spPr>
          <p:txBody>
            <a:bodyPr vert="horz" wrap="square" lIns="0" tIns="0" rIns="0" bIns="0" rtlCol="0">
              <a:spAutoFit/>
            </a:bodyPr>
            <a:lstStyle/>
            <a:p>
              <a:pPr algn="ctr"/>
              <a:r>
                <a:rPr lang="en-GB" sz="1200" b="1" dirty="0">
                  <a:latin typeface="+mn-lt"/>
                </a:rPr>
                <a:t>After 4 years:</a:t>
              </a:r>
            </a:p>
            <a:p>
              <a:pPr algn="ctr"/>
              <a:r>
                <a:rPr lang="en-GB" sz="1200" b="1" dirty="0">
                  <a:latin typeface="+mn-lt"/>
                </a:rPr>
                <a:t>Public defence </a:t>
              </a:r>
            </a:p>
            <a:p>
              <a:pPr algn="ctr"/>
              <a:r>
                <a:rPr lang="en-GB" sz="1200" b="1" dirty="0" err="1">
                  <a:latin typeface="+mn-lt"/>
                </a:rPr>
                <a:t>Phd</a:t>
              </a:r>
              <a:endParaRPr lang="sv-SE" sz="1200" b="1" dirty="0">
                <a:latin typeface="+mn-lt"/>
              </a:endParaRPr>
            </a:p>
          </p:txBody>
        </p:sp>
        <p:sp>
          <p:nvSpPr>
            <p:cNvPr id="98" name="Ofullständig cirkel 97" descr="A chart showing a time line for the doctoral education at KI.">
              <a:extLst>
                <a:ext uri="{FF2B5EF4-FFF2-40B4-BE49-F238E27FC236}">
                  <a16:creationId xmlns:a16="http://schemas.microsoft.com/office/drawing/2014/main" id="{3B74D074-F106-464D-A612-40DF438AB971}"/>
                </a:ext>
              </a:extLst>
            </p:cNvPr>
            <p:cNvSpPr/>
            <p:nvPr/>
          </p:nvSpPr>
          <p:spPr bwMode="auto">
            <a:xfrm rot="16200000">
              <a:off x="5807538" y="3651870"/>
              <a:ext cx="576064" cy="576064"/>
            </a:xfrm>
            <a:prstGeom prst="pi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99" name="Ellips 98" descr="A chart showing a time line for the doctoral education at KI.">
              <a:extLst>
                <a:ext uri="{FF2B5EF4-FFF2-40B4-BE49-F238E27FC236}">
                  <a16:creationId xmlns:a16="http://schemas.microsoft.com/office/drawing/2014/main" id="{5BC3D0AE-35CE-4006-9F9F-8F039F8CDF9D}"/>
                </a:ext>
              </a:extLst>
            </p:cNvPr>
            <p:cNvSpPr/>
            <p:nvPr/>
          </p:nvSpPr>
          <p:spPr bwMode="auto">
            <a:xfrm>
              <a:off x="7863248" y="3656272"/>
              <a:ext cx="576064" cy="576065"/>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cxnSp>
          <p:nvCxnSpPr>
            <p:cNvPr id="101" name="Rak koppling 100">
              <a:extLst>
                <a:ext uri="{FF2B5EF4-FFF2-40B4-BE49-F238E27FC236}">
                  <a16:creationId xmlns:a16="http://schemas.microsoft.com/office/drawing/2014/main" id="{10DC7ECB-FDFC-4863-8CB4-4A6E67293664}"/>
                </a:ext>
                <a:ext uri="{C183D7F6-B498-43B3-948B-1728B52AA6E4}">
                  <adec:decorative xmlns:adec="http://schemas.microsoft.com/office/drawing/2017/decorative" val="1"/>
                </a:ext>
              </a:extLst>
            </p:cNvPr>
            <p:cNvCxnSpPr>
              <a:stCxn id="99" idx="0"/>
            </p:cNvCxnSpPr>
            <p:nvPr/>
          </p:nvCxnSpPr>
          <p:spPr bwMode="auto">
            <a:xfrm>
              <a:off x="8151280" y="3656272"/>
              <a:ext cx="0" cy="288032"/>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Flödesschema: Uppehåll 102" descr="A chart showing a time line for the doctoral education at KI.">
              <a:extLst>
                <a:ext uri="{FF2B5EF4-FFF2-40B4-BE49-F238E27FC236}">
                  <a16:creationId xmlns:a16="http://schemas.microsoft.com/office/drawing/2014/main" id="{340015AC-9858-4C37-8D61-0FB1A07C1775}"/>
                </a:ext>
              </a:extLst>
            </p:cNvPr>
            <p:cNvSpPr/>
            <p:nvPr/>
          </p:nvSpPr>
          <p:spPr bwMode="auto">
            <a:xfrm>
              <a:off x="4168338" y="3651870"/>
              <a:ext cx="280236" cy="576064"/>
            </a:xfrm>
            <a:custGeom>
              <a:avLst/>
              <a:gdLst>
                <a:gd name="connsiteX0" fmla="*/ 0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0 w 512480"/>
                <a:gd name="connsiteY5" fmla="*/ 0 h 576064"/>
                <a:gd name="connsiteX0" fmla="*/ 141027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141027 w 512480"/>
                <a:gd name="connsiteY5" fmla="*/ 0 h 576064"/>
                <a:gd name="connsiteX0" fmla="*/ 9099 w 380552"/>
                <a:gd name="connsiteY0" fmla="*/ 0 h 580613"/>
                <a:gd name="connsiteX1" fmla="*/ 124312 w 380552"/>
                <a:gd name="connsiteY1" fmla="*/ 0 h 580613"/>
                <a:gd name="connsiteX2" fmla="*/ 380552 w 380552"/>
                <a:gd name="connsiteY2" fmla="*/ 288032 h 580613"/>
                <a:gd name="connsiteX3" fmla="*/ 124312 w 380552"/>
                <a:gd name="connsiteY3" fmla="*/ 576064 h 580613"/>
                <a:gd name="connsiteX4" fmla="*/ 0 w 380552"/>
                <a:gd name="connsiteY4" fmla="*/ 580613 h 580613"/>
                <a:gd name="connsiteX5" fmla="*/ 9099 w 380552"/>
                <a:gd name="connsiteY5" fmla="*/ 0 h 580613"/>
                <a:gd name="connsiteX0" fmla="*/ 0 w 371453"/>
                <a:gd name="connsiteY0" fmla="*/ 0 h 592043"/>
                <a:gd name="connsiteX1" fmla="*/ 115213 w 371453"/>
                <a:gd name="connsiteY1" fmla="*/ 0 h 592043"/>
                <a:gd name="connsiteX2" fmla="*/ 371453 w 371453"/>
                <a:gd name="connsiteY2" fmla="*/ 288032 h 592043"/>
                <a:gd name="connsiteX3" fmla="*/ 115213 w 371453"/>
                <a:gd name="connsiteY3" fmla="*/ 576064 h 592043"/>
                <a:gd name="connsiteX4" fmla="*/ 51861 w 371453"/>
                <a:gd name="connsiteY4" fmla="*/ 592043 h 592043"/>
                <a:gd name="connsiteX5" fmla="*/ 0 w 371453"/>
                <a:gd name="connsiteY5" fmla="*/ 0 h 592043"/>
                <a:gd name="connsiteX0" fmla="*/ 62439 w 319592"/>
                <a:gd name="connsiteY0" fmla="*/ 1143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62439 w 319592"/>
                <a:gd name="connsiteY5" fmla="*/ 11430 h 592043"/>
                <a:gd name="connsiteX0" fmla="*/ 31959 w 319592"/>
                <a:gd name="connsiteY0" fmla="*/ 762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31959 w 319592"/>
                <a:gd name="connsiteY5" fmla="*/ 7620 h 592043"/>
                <a:gd name="connsiteX0" fmla="*/ 0 w 287633"/>
                <a:gd name="connsiteY0" fmla="*/ 7620 h 580613"/>
                <a:gd name="connsiteX1" fmla="*/ 31393 w 287633"/>
                <a:gd name="connsiteY1" fmla="*/ 0 h 580613"/>
                <a:gd name="connsiteX2" fmla="*/ 287633 w 287633"/>
                <a:gd name="connsiteY2" fmla="*/ 288032 h 580613"/>
                <a:gd name="connsiteX3" fmla="*/ 31393 w 287633"/>
                <a:gd name="connsiteY3" fmla="*/ 576064 h 580613"/>
                <a:gd name="connsiteX4" fmla="*/ 9951 w 287633"/>
                <a:gd name="connsiteY4" fmla="*/ 580613 h 580613"/>
                <a:gd name="connsiteX5" fmla="*/ 0 w 287633"/>
                <a:gd name="connsiteY5" fmla="*/ 7620 h 580613"/>
                <a:gd name="connsiteX0" fmla="*/ 528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5289 w 292922"/>
                <a:gd name="connsiteY5" fmla="*/ 7620 h 580613"/>
                <a:gd name="connsiteX0" fmla="*/ 24339 w 292922"/>
                <a:gd name="connsiteY0" fmla="*/ 1524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24339 w 292922"/>
                <a:gd name="connsiteY5" fmla="*/ 15240 h 580613"/>
                <a:gd name="connsiteX0" fmla="*/ 3576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35769 w 292922"/>
                <a:gd name="connsiteY5" fmla="*/ 7620 h 580613"/>
                <a:gd name="connsiteX0" fmla="*/ 0 w 257153"/>
                <a:gd name="connsiteY0" fmla="*/ 7620 h 576064"/>
                <a:gd name="connsiteX1" fmla="*/ 913 w 257153"/>
                <a:gd name="connsiteY1" fmla="*/ 0 h 576064"/>
                <a:gd name="connsiteX2" fmla="*/ 257153 w 257153"/>
                <a:gd name="connsiteY2" fmla="*/ 288032 h 576064"/>
                <a:gd name="connsiteX3" fmla="*/ 913 w 257153"/>
                <a:gd name="connsiteY3" fmla="*/ 576064 h 576064"/>
                <a:gd name="connsiteX4" fmla="*/ 2331 w 257153"/>
                <a:gd name="connsiteY4" fmla="*/ 569183 h 576064"/>
                <a:gd name="connsiteX5" fmla="*/ 0 w 257153"/>
                <a:gd name="connsiteY5" fmla="*/ 762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53" h="576064">
                  <a:moveTo>
                    <a:pt x="0" y="7620"/>
                  </a:moveTo>
                  <a:cubicBezTo>
                    <a:pt x="304" y="3810"/>
                    <a:pt x="609" y="3810"/>
                    <a:pt x="913" y="0"/>
                  </a:cubicBezTo>
                  <a:cubicBezTo>
                    <a:pt x="142430" y="0"/>
                    <a:pt x="257153" y="128956"/>
                    <a:pt x="257153" y="288032"/>
                  </a:cubicBezTo>
                  <a:cubicBezTo>
                    <a:pt x="257153" y="447108"/>
                    <a:pt x="142430" y="576064"/>
                    <a:pt x="913" y="576064"/>
                  </a:cubicBezTo>
                  <a:lnTo>
                    <a:pt x="2331" y="569183"/>
                  </a:lnTo>
                  <a:lnTo>
                    <a:pt x="0" y="762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23" name="Ofullständig cirkel 22" descr="A chart showing a time line for the doctoral education at KI.">
              <a:extLst>
                <a:ext uri="{FF2B5EF4-FFF2-40B4-BE49-F238E27FC236}">
                  <a16:creationId xmlns:a16="http://schemas.microsoft.com/office/drawing/2014/main" id="{22B8D9DB-4C7E-491F-931C-8D7401D5A0DE}"/>
                </a:ext>
              </a:extLst>
            </p:cNvPr>
            <p:cNvSpPr/>
            <p:nvPr/>
          </p:nvSpPr>
          <p:spPr bwMode="auto">
            <a:xfrm rot="5400000">
              <a:off x="2218360" y="3647063"/>
              <a:ext cx="576064" cy="576064"/>
            </a:xfrm>
            <a:prstGeom prst="pie">
              <a:avLst>
                <a:gd name="adj1" fmla="val 10853152"/>
                <a:gd name="adj2" fmla="val 1620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24" name="Text Box 19">
              <a:extLst>
                <a:ext uri="{FF2B5EF4-FFF2-40B4-BE49-F238E27FC236}">
                  <a16:creationId xmlns:a16="http://schemas.microsoft.com/office/drawing/2014/main" id="{EC491589-A229-4526-AA94-7C91811CAE54}"/>
                </a:ext>
              </a:extLst>
            </p:cNvPr>
            <p:cNvSpPr txBox="1">
              <a:spLocks noChangeArrowheads="1"/>
            </p:cNvSpPr>
            <p:nvPr/>
          </p:nvSpPr>
          <p:spPr bwMode="auto">
            <a:xfrm>
              <a:off x="593899" y="3750428"/>
              <a:ext cx="1330492" cy="369332"/>
            </a:xfrm>
            <a:prstGeom prst="rect">
              <a:avLst/>
            </a:prstGeom>
          </p:spPr>
          <p:txBody>
            <a:bodyPr vert="horz" wrap="square" lIns="0" tIns="0" rIns="0" bIns="0" rtlCol="0">
              <a:spAutoFit/>
            </a:bodyPr>
            <a:lstStyle/>
            <a:p>
              <a:pPr algn="just"/>
              <a:r>
                <a:rPr lang="en-GB" sz="1200" b="1" dirty="0">
                  <a:latin typeface="+mn-lt"/>
                </a:rPr>
                <a:t>Target achievement</a:t>
              </a:r>
              <a:endParaRPr lang="sv-SE" sz="1200" b="1" dirty="0">
                <a:latin typeface="+mn-lt"/>
              </a:endParaRPr>
            </a:p>
          </p:txBody>
        </p:sp>
        <p:cxnSp>
          <p:nvCxnSpPr>
            <p:cNvPr id="25" name="Rak koppling 24">
              <a:extLst>
                <a:ext uri="{FF2B5EF4-FFF2-40B4-BE49-F238E27FC236}">
                  <a16:creationId xmlns:a16="http://schemas.microsoft.com/office/drawing/2014/main" id="{EEEC227C-52D1-4937-A847-57DC8632405B}"/>
                </a:ext>
                <a:ext uri="{C183D7F6-B498-43B3-948B-1728B52AA6E4}">
                  <adec:decorative xmlns:adec="http://schemas.microsoft.com/office/drawing/2017/decorative" val="1"/>
                </a:ext>
              </a:extLst>
            </p:cNvPr>
            <p:cNvCxnSpPr/>
            <p:nvPr/>
          </p:nvCxnSpPr>
          <p:spPr bwMode="auto">
            <a:xfrm rot="16200000">
              <a:off x="1903895" y="385949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Rubrik 8">
            <a:extLst>
              <a:ext uri="{FF2B5EF4-FFF2-40B4-BE49-F238E27FC236}">
                <a16:creationId xmlns:a16="http://schemas.microsoft.com/office/drawing/2014/main" id="{5D524380-CE99-418E-B97D-5951FDB3E917}"/>
              </a:ext>
            </a:extLst>
          </p:cNvPr>
          <p:cNvSpPr>
            <a:spLocks noGrp="1"/>
          </p:cNvSpPr>
          <p:nvPr>
            <p:ph type="title"/>
          </p:nvPr>
        </p:nvSpPr>
        <p:spPr/>
        <p:txBody>
          <a:bodyPr/>
          <a:lstStyle/>
          <a:p>
            <a:r>
              <a:rPr lang="sv-SE" dirty="0" err="1"/>
              <a:t>Doctoral</a:t>
            </a:r>
            <a:r>
              <a:rPr lang="sv-SE" dirty="0"/>
              <a:t> </a:t>
            </a:r>
            <a:r>
              <a:rPr lang="sv-SE" dirty="0" err="1"/>
              <a:t>Education</a:t>
            </a:r>
            <a:r>
              <a:rPr lang="sv-SE" dirty="0"/>
              <a:t> at GPH</a:t>
            </a:r>
          </a:p>
        </p:txBody>
      </p:sp>
      <p:sp>
        <p:nvSpPr>
          <p:cNvPr id="2" name="Platshållare för datum 1">
            <a:extLst>
              <a:ext uri="{FF2B5EF4-FFF2-40B4-BE49-F238E27FC236}">
                <a16:creationId xmlns:a16="http://schemas.microsoft.com/office/drawing/2014/main" id="{A5BEBE55-F0BF-4C1E-AE32-E00B489B9C83}"/>
              </a:ext>
              <a:ext uri="{C183D7F6-B498-43B3-948B-1728B52AA6E4}">
                <adec:decorative xmlns:adec="http://schemas.microsoft.com/office/drawing/2017/decorative" val="1"/>
              </a:ext>
            </a:extLst>
          </p:cNvPr>
          <p:cNvSpPr>
            <a:spLocks noGrp="1"/>
          </p:cNvSpPr>
          <p:nvPr>
            <p:ph type="dt" sz="half" idx="10"/>
          </p:nvPr>
        </p:nvSpPr>
        <p:spPr/>
        <p:txBody>
          <a:bodyPr/>
          <a:lstStyle/>
          <a:p>
            <a:fld id="{CB3078AC-58D4-48E6-9E43-F59DB8CAAABC}" type="datetime4">
              <a:rPr lang="sv-SE" smtClean="0"/>
              <a:t>28 juni 2024</a:t>
            </a:fld>
            <a:endParaRPr lang="sv-SE"/>
          </a:p>
        </p:txBody>
      </p:sp>
      <p:sp>
        <p:nvSpPr>
          <p:cNvPr id="4" name="Platshållare för bildnummer 3">
            <a:extLst>
              <a:ext uri="{FF2B5EF4-FFF2-40B4-BE49-F238E27FC236}">
                <a16:creationId xmlns:a16="http://schemas.microsoft.com/office/drawing/2014/main" id="{DEE57A7F-B9F2-4D64-8FD8-AEDE8D482ABF}"/>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10</a:t>
            </a:fld>
            <a:endParaRPr lang="sv-SE"/>
          </a:p>
        </p:txBody>
      </p:sp>
      <p:sp>
        <p:nvSpPr>
          <p:cNvPr id="7" name="Platshållare för sidfot 5">
            <a:extLst>
              <a:ext uri="{FF2B5EF4-FFF2-40B4-BE49-F238E27FC236}">
                <a16:creationId xmlns:a16="http://schemas.microsoft.com/office/drawing/2014/main" id="{6A6FB780-1396-0375-8755-F0BCF5EB163F}"/>
              </a:ext>
            </a:extLst>
          </p:cNvPr>
          <p:cNvSpPr>
            <a:spLocks noGrp="1"/>
          </p:cNvSpPr>
          <p:nvPr>
            <p:ph type="ftr" sz="quarter" idx="3"/>
          </p:nvPr>
        </p:nvSpPr>
        <p:spPr>
          <a:xfrm>
            <a:off x="255983" y="4790351"/>
            <a:ext cx="2371801" cy="171450"/>
          </a:xfrm>
        </p:spPr>
        <p:txBody>
          <a:bodyPr anchor="t"/>
          <a:lstStyle/>
          <a:p>
            <a:r>
              <a:rPr lang="sv-SE" dirty="0"/>
              <a:t>Karolinska Institutet – a </a:t>
            </a:r>
            <a:r>
              <a:rPr lang="sv-SE" dirty="0" err="1"/>
              <a:t>medical</a:t>
            </a:r>
            <a:r>
              <a:rPr lang="sv-SE" dirty="0"/>
              <a:t> </a:t>
            </a:r>
            <a:r>
              <a:rPr lang="sv-SE" dirty="0" err="1"/>
              <a:t>university</a:t>
            </a:r>
            <a:endParaRPr lang="sv-SE" dirty="0"/>
          </a:p>
        </p:txBody>
      </p:sp>
    </p:spTree>
    <p:extLst>
      <p:ext uri="{BB962C8B-B14F-4D97-AF65-F5344CB8AC3E}">
        <p14:creationId xmlns:p14="http://schemas.microsoft.com/office/powerpoint/2010/main" val="140348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84A5E-2EB1-3084-8A50-D0FB71E9BC0B}"/>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DE71C574-BD30-FC51-A3D9-C59C287058E1}"/>
              </a:ext>
              <a:ext uri="{C183D7F6-B498-43B3-948B-1728B52AA6E4}">
                <adec:decorative xmlns:adec="http://schemas.microsoft.com/office/drawing/2017/decorative" val="1"/>
              </a:ext>
            </a:extLst>
          </p:cNvPr>
          <p:cNvSpPr/>
          <p:nvPr/>
        </p:nvSpPr>
        <p:spPr bwMode="auto">
          <a:xfrm>
            <a:off x="384526" y="1116724"/>
            <a:ext cx="5477012" cy="359187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sv-SE" dirty="0">
              <a:solidFill>
                <a:prstClr val="white"/>
              </a:solidFill>
            </a:endParaRPr>
          </a:p>
        </p:txBody>
      </p:sp>
      <p:sp>
        <p:nvSpPr>
          <p:cNvPr id="2" name="Platshållare för datum 1">
            <a:extLst>
              <a:ext uri="{FF2B5EF4-FFF2-40B4-BE49-F238E27FC236}">
                <a16:creationId xmlns:a16="http://schemas.microsoft.com/office/drawing/2014/main" id="{15E5AA93-201B-D15A-F568-3B2DB4E4B68F}"/>
              </a:ext>
            </a:extLst>
          </p:cNvPr>
          <p:cNvSpPr>
            <a:spLocks noGrp="1"/>
          </p:cNvSpPr>
          <p:nvPr>
            <p:ph type="dt" sz="half" idx="10"/>
          </p:nvPr>
        </p:nvSpPr>
        <p:spPr/>
        <p:txBody>
          <a:bodyPr/>
          <a:lstStyle/>
          <a:p>
            <a:fld id="{7F43D0FF-B93C-4306-9D46-B9A3A6BA347C}" type="datetime4">
              <a:rPr lang="sv-SE" smtClean="0"/>
              <a:t>28 juni 2024</a:t>
            </a:fld>
            <a:endParaRPr lang="sv-SE"/>
          </a:p>
        </p:txBody>
      </p:sp>
      <p:sp>
        <p:nvSpPr>
          <p:cNvPr id="3" name="Platshållare för sidfot 2">
            <a:extLst>
              <a:ext uri="{FF2B5EF4-FFF2-40B4-BE49-F238E27FC236}">
                <a16:creationId xmlns:a16="http://schemas.microsoft.com/office/drawing/2014/main" id="{E1D1E86A-9368-CA9D-AD10-DA7E98069359}"/>
              </a:ext>
            </a:extLst>
          </p:cNvPr>
          <p:cNvSpPr>
            <a:spLocks noGrp="1"/>
          </p:cNvSpPr>
          <p:nvPr>
            <p:ph type="ftr" sz="quarter" idx="11"/>
          </p:nvPr>
        </p:nvSpPr>
        <p:spPr>
          <a:xfrm>
            <a:off x="255983" y="4790351"/>
            <a:ext cx="2587825" cy="169332"/>
          </a:xfrm>
        </p:spPr>
        <p:txBody>
          <a:bodyPr/>
          <a:lstStyle/>
          <a:p>
            <a:r>
              <a:rPr lang="sv-SE"/>
              <a:t>Karolinska Institutet – a medical university</a:t>
            </a:r>
          </a:p>
        </p:txBody>
      </p:sp>
      <p:sp>
        <p:nvSpPr>
          <p:cNvPr id="4" name="Platshållare för bildnummer 3">
            <a:extLst>
              <a:ext uri="{FF2B5EF4-FFF2-40B4-BE49-F238E27FC236}">
                <a16:creationId xmlns:a16="http://schemas.microsoft.com/office/drawing/2014/main" id="{1C828CB3-922F-2595-99EE-6F136D1D6F35}"/>
              </a:ext>
            </a:extLst>
          </p:cNvPr>
          <p:cNvSpPr>
            <a:spLocks noGrp="1"/>
          </p:cNvSpPr>
          <p:nvPr>
            <p:ph type="sldNum" sz="quarter" idx="12"/>
          </p:nvPr>
        </p:nvSpPr>
        <p:spPr/>
        <p:txBody>
          <a:bodyPr/>
          <a:lstStyle/>
          <a:p>
            <a:fld id="{15859C56-CB7E-413F-8971-4226A1EF6823}" type="slidenum">
              <a:rPr lang="sv-SE" smtClean="0"/>
              <a:pPr/>
              <a:t>11</a:t>
            </a:fld>
            <a:endParaRPr lang="sv-SE"/>
          </a:p>
        </p:txBody>
      </p:sp>
      <p:sp>
        <p:nvSpPr>
          <p:cNvPr id="5" name="Rubrik 4">
            <a:extLst>
              <a:ext uri="{FF2B5EF4-FFF2-40B4-BE49-F238E27FC236}">
                <a16:creationId xmlns:a16="http://schemas.microsoft.com/office/drawing/2014/main" id="{E4400396-480C-0655-1AEF-E8F6C467AFE0}"/>
              </a:ext>
            </a:extLst>
          </p:cNvPr>
          <p:cNvSpPr>
            <a:spLocks noGrp="1"/>
          </p:cNvSpPr>
          <p:nvPr>
            <p:ph type="title"/>
          </p:nvPr>
        </p:nvSpPr>
        <p:spPr>
          <a:xfrm>
            <a:off x="539750" y="339502"/>
            <a:ext cx="7772400" cy="857250"/>
          </a:xfrm>
        </p:spPr>
        <p:txBody>
          <a:bodyPr/>
          <a:lstStyle/>
          <a:p>
            <a:r>
              <a:rPr lang="sv-SE" dirty="0" err="1"/>
              <a:t>Doctoral</a:t>
            </a:r>
            <a:r>
              <a:rPr lang="sv-SE" dirty="0"/>
              <a:t> programs at GPH</a:t>
            </a:r>
          </a:p>
        </p:txBody>
      </p:sp>
      <p:sp>
        <p:nvSpPr>
          <p:cNvPr id="6" name="Platshållare för innehåll 5">
            <a:extLst>
              <a:ext uri="{FF2B5EF4-FFF2-40B4-BE49-F238E27FC236}">
                <a16:creationId xmlns:a16="http://schemas.microsoft.com/office/drawing/2014/main" id="{FB294D5E-86A4-F9D8-8B30-456C0443D7DB}"/>
              </a:ext>
            </a:extLst>
          </p:cNvPr>
          <p:cNvSpPr>
            <a:spLocks noGrp="1"/>
          </p:cNvSpPr>
          <p:nvPr>
            <p:ph idx="1"/>
          </p:nvPr>
        </p:nvSpPr>
        <p:spPr>
          <a:xfrm>
            <a:off x="539750" y="1116723"/>
            <a:ext cx="5166197" cy="3761208"/>
          </a:xfrm>
        </p:spPr>
        <p:txBody>
          <a:bodyPr numCol="2"/>
          <a:lstStyle/>
          <a:p>
            <a:pPr marL="0" indent="0">
              <a:buNone/>
            </a:pPr>
            <a:endParaRPr lang="sv-SE" b="1" dirty="0">
              <a:solidFill>
                <a:schemeClr val="bg1"/>
              </a:solidFill>
              <a:latin typeface="Calibri" panose="020F0502020204030204" pitchFamily="34" charset="0"/>
              <a:cs typeface="Calibri" panose="020F0502020204030204" pitchFamily="34" charset="0"/>
            </a:endParaRPr>
          </a:p>
          <a:p>
            <a:pPr marL="0" indent="0">
              <a:buNone/>
            </a:pPr>
            <a:r>
              <a:rPr lang="sv-SE" b="1" dirty="0">
                <a:solidFill>
                  <a:schemeClr val="bg1"/>
                </a:solidFill>
                <a:latin typeface="Calibri" panose="020F0502020204030204" pitchFamily="34" charset="0"/>
                <a:cs typeface="Calibri" panose="020F0502020204030204" pitchFamily="34" charset="0"/>
              </a:rPr>
              <a:t>Public Health Science </a:t>
            </a:r>
            <a:r>
              <a:rPr lang="sv-SE" b="1" dirty="0" err="1">
                <a:solidFill>
                  <a:schemeClr val="bg1"/>
                </a:solidFill>
                <a:latin typeface="Calibri" panose="020F0502020204030204" pitchFamily="34" charset="0"/>
                <a:cs typeface="Calibri" panose="020F0502020204030204" pitchFamily="34" charset="0"/>
              </a:rPr>
              <a:t>Programme</a:t>
            </a:r>
            <a:r>
              <a:rPr lang="sv-SE" b="1" dirty="0">
                <a:solidFill>
                  <a:schemeClr val="bg1"/>
                </a:solidFill>
                <a:latin typeface="Calibri" panose="020F0502020204030204" pitchFamily="34" charset="0"/>
                <a:cs typeface="Calibri" panose="020F0502020204030204" pitchFamily="34" charset="0"/>
              </a:rPr>
              <a:t> (PHSP)</a:t>
            </a:r>
            <a:br>
              <a:rPr lang="sv-SE" sz="2000" b="1"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Determinants of health</a:t>
            </a:r>
          </a:p>
          <a:p>
            <a:pPr marL="0" indent="0">
              <a:buNone/>
            </a:pPr>
            <a:r>
              <a:rPr lang="en-US" sz="1400" dirty="0">
                <a:solidFill>
                  <a:schemeClr val="bg1"/>
                </a:solidFill>
                <a:latin typeface="Calibri" panose="020F0502020204030204" pitchFamily="34" charset="0"/>
                <a:cs typeface="Calibri" panose="020F0502020204030204" pitchFamily="34" charset="0"/>
              </a:rPr>
              <a:t>- Disease and longevity</a:t>
            </a:r>
          </a:p>
          <a:p>
            <a:pPr marL="0" indent="0">
              <a:buNone/>
            </a:pPr>
            <a:r>
              <a:rPr lang="en-US" sz="1400" dirty="0">
                <a:solidFill>
                  <a:schemeClr val="bg1"/>
                </a:solidFill>
                <a:latin typeface="Calibri" panose="020F0502020204030204" pitchFamily="34" charset="0"/>
                <a:cs typeface="Calibri" panose="020F0502020204030204" pitchFamily="34" charset="0"/>
              </a:rPr>
              <a:t>- Migration and health </a:t>
            </a:r>
          </a:p>
          <a:p>
            <a:pPr marL="0" indent="0">
              <a:buNone/>
            </a:pPr>
            <a:r>
              <a:rPr lang="en-US" sz="1400" dirty="0">
                <a:solidFill>
                  <a:schemeClr val="bg1"/>
                </a:solidFill>
                <a:latin typeface="Calibri" panose="020F0502020204030204" pitchFamily="34" charset="0"/>
                <a:cs typeface="Calibri" panose="020F0502020204030204" pitchFamily="34" charset="0"/>
              </a:rPr>
              <a:t>- Health policy</a:t>
            </a:r>
          </a:p>
          <a:p>
            <a:pPr marL="0" indent="0">
              <a:buNone/>
            </a:pPr>
            <a:r>
              <a:rPr lang="en-US" sz="1400" dirty="0">
                <a:solidFill>
                  <a:schemeClr val="bg1"/>
                </a:solidFill>
                <a:latin typeface="Calibri" panose="020F0502020204030204" pitchFamily="34" charset="0"/>
                <a:cs typeface="Calibri" panose="020F0502020204030204" pitchFamily="34" charset="0"/>
              </a:rPr>
              <a:t>- Health economics</a:t>
            </a:r>
          </a:p>
          <a:p>
            <a:pPr marL="0" indent="0">
              <a:buNone/>
            </a:pPr>
            <a:r>
              <a:rPr lang="en-US" sz="1400" dirty="0">
                <a:solidFill>
                  <a:schemeClr val="bg1"/>
                </a:solidFill>
                <a:latin typeface="Calibri" panose="020F0502020204030204" pitchFamily="34" charset="0"/>
                <a:cs typeface="Calibri" panose="020F0502020204030204" pitchFamily="34" charset="0"/>
              </a:rPr>
              <a:t>- Survey design</a:t>
            </a:r>
          </a:p>
          <a:p>
            <a:pPr marL="0" indent="0">
              <a:buNone/>
            </a:pPr>
            <a:r>
              <a:rPr lang="en-US" sz="1400" dirty="0">
                <a:solidFill>
                  <a:schemeClr val="bg1"/>
                </a:solidFill>
                <a:latin typeface="Calibri" panose="020F0502020204030204" pitchFamily="34" charset="0"/>
                <a:cs typeface="Calibri" panose="020F0502020204030204" pitchFamily="34" charset="0"/>
              </a:rPr>
              <a:t>- Socio-economic determinants </a:t>
            </a:r>
          </a:p>
          <a:p>
            <a:pPr marL="0" indent="0">
              <a:buNone/>
            </a:pPr>
            <a:r>
              <a:rPr lang="en-US" sz="1400" dirty="0">
                <a:solidFill>
                  <a:schemeClr val="bg1"/>
                </a:solidFill>
                <a:latin typeface="Calibri" panose="020F0502020204030204" pitchFamily="34" charset="0"/>
                <a:cs typeface="Calibri" panose="020F0502020204030204" pitchFamily="34" charset="0"/>
              </a:rPr>
              <a:t>- Implications of aging</a:t>
            </a:r>
          </a:p>
          <a:p>
            <a:pPr marL="0" indent="0">
              <a:buNone/>
            </a:pPr>
            <a:r>
              <a:rPr lang="en-US" sz="1400" dirty="0">
                <a:solidFill>
                  <a:schemeClr val="bg1"/>
                </a:solidFill>
                <a:latin typeface="Calibri" panose="020F0502020204030204" pitchFamily="34" charset="0"/>
                <a:cs typeface="Calibri" panose="020F0502020204030204" pitchFamily="34" charset="0"/>
              </a:rPr>
              <a:t>- Populations, quality assurance in  </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Medicine and science, etc. </a:t>
            </a:r>
            <a:br>
              <a:rPr lang="en-US"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a:p>
            <a:pPr marL="0" indent="0">
              <a:buNone/>
            </a:pPr>
            <a:endParaRPr lang="sv-SE" b="1" dirty="0">
              <a:solidFill>
                <a:schemeClr val="bg1"/>
              </a:solidFill>
              <a:latin typeface="Calibri" panose="020F0502020204030204" pitchFamily="34" charset="0"/>
              <a:cs typeface="Calibri" panose="020F0502020204030204" pitchFamily="34" charset="0"/>
            </a:endParaRPr>
          </a:p>
          <a:p>
            <a:pPr marL="93663" indent="0">
              <a:buNone/>
            </a:pPr>
            <a:r>
              <a:rPr lang="sv-SE" b="1" dirty="0" err="1">
                <a:solidFill>
                  <a:schemeClr val="bg1"/>
                </a:solidFill>
                <a:latin typeface="Calibri" panose="020F0502020204030204" pitchFamily="34" charset="0"/>
                <a:cs typeface="Calibri" panose="020F0502020204030204" pitchFamily="34" charset="0"/>
              </a:rPr>
              <a:t>Biology</a:t>
            </a:r>
            <a:r>
              <a:rPr lang="sv-SE" b="1" dirty="0">
                <a:solidFill>
                  <a:schemeClr val="bg1"/>
                </a:solidFill>
                <a:latin typeface="Calibri" panose="020F0502020204030204" pitchFamily="34" charset="0"/>
                <a:cs typeface="Calibri" panose="020F0502020204030204" pitchFamily="34" charset="0"/>
              </a:rPr>
              <a:t> </a:t>
            </a:r>
            <a:r>
              <a:rPr lang="sv-SE" b="1" dirty="0" err="1">
                <a:solidFill>
                  <a:schemeClr val="bg1"/>
                </a:solidFill>
                <a:latin typeface="Calibri" panose="020F0502020204030204" pitchFamily="34" charset="0"/>
                <a:cs typeface="Calibri" panose="020F0502020204030204" pitchFamily="34" charset="0"/>
              </a:rPr>
              <a:t>of</a:t>
            </a:r>
            <a:r>
              <a:rPr lang="sv-SE" b="1" dirty="0">
                <a:solidFill>
                  <a:schemeClr val="bg1"/>
                </a:solidFill>
                <a:latin typeface="Calibri" panose="020F0502020204030204" pitchFamily="34" charset="0"/>
                <a:cs typeface="Calibri" panose="020F0502020204030204" pitchFamily="34" charset="0"/>
              </a:rPr>
              <a:t> </a:t>
            </a:r>
            <a:r>
              <a:rPr lang="sv-SE" b="1" dirty="0" err="1">
                <a:solidFill>
                  <a:schemeClr val="bg1"/>
                </a:solidFill>
                <a:latin typeface="Calibri" panose="020F0502020204030204" pitchFamily="34" charset="0"/>
                <a:cs typeface="Calibri" panose="020F0502020204030204" pitchFamily="34" charset="0"/>
              </a:rPr>
              <a:t>Infections</a:t>
            </a:r>
            <a:r>
              <a:rPr lang="sv-SE" b="1" dirty="0">
                <a:solidFill>
                  <a:schemeClr val="bg1"/>
                </a:solidFill>
                <a:latin typeface="Calibri" panose="020F0502020204030204" pitchFamily="34" charset="0"/>
                <a:cs typeface="Calibri" panose="020F0502020204030204" pitchFamily="34" charset="0"/>
              </a:rPr>
              <a:t> and Global Health (BIGH)</a:t>
            </a:r>
            <a:br>
              <a:rPr lang="sv-SE" sz="2000" b="1"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Infection biology and global        health</a:t>
            </a:r>
          </a:p>
          <a:p>
            <a:pPr marL="93663" indent="0">
              <a:buNone/>
            </a:pPr>
            <a:r>
              <a:rPr lang="en-US" sz="1400" dirty="0">
                <a:solidFill>
                  <a:schemeClr val="bg1"/>
                </a:solidFill>
                <a:latin typeface="Calibri" panose="020F0502020204030204" pitchFamily="34" charset="0"/>
                <a:cs typeface="Calibri" panose="020F0502020204030204" pitchFamily="34" charset="0"/>
              </a:rPr>
              <a:t>- Pharmacoepidemiology</a:t>
            </a:r>
          </a:p>
          <a:p>
            <a:pPr marL="93663" indent="0">
              <a:buNone/>
            </a:pPr>
            <a:r>
              <a:rPr lang="en-US" sz="1400" dirty="0">
                <a:solidFill>
                  <a:schemeClr val="bg1"/>
                </a:solidFill>
                <a:latin typeface="Calibri" panose="020F0502020204030204" pitchFamily="34" charset="0"/>
                <a:cs typeface="Calibri" panose="020F0502020204030204" pitchFamily="34" charset="0"/>
              </a:rPr>
              <a:t>- Sexual and reproductive health </a:t>
            </a:r>
          </a:p>
          <a:p>
            <a:pPr marL="93663" indent="0">
              <a:buNone/>
            </a:pPr>
            <a:r>
              <a:rPr lang="en-US" sz="1400" dirty="0">
                <a:solidFill>
                  <a:schemeClr val="bg1"/>
                </a:solidFill>
                <a:latin typeface="Calibri" panose="020F0502020204030204" pitchFamily="34" charset="0"/>
                <a:cs typeface="Calibri" panose="020F0502020204030204" pitchFamily="34" charset="0"/>
              </a:rPr>
              <a:t>- Qualitative research</a:t>
            </a:r>
          </a:p>
          <a:p>
            <a:pPr marL="93663" indent="0">
              <a:buNone/>
            </a:pPr>
            <a:r>
              <a:rPr lang="en-US" sz="1400" dirty="0">
                <a:solidFill>
                  <a:schemeClr val="bg1"/>
                </a:solidFill>
                <a:latin typeface="Calibri" panose="020F0502020204030204" pitchFamily="34" charset="0"/>
                <a:cs typeface="Calibri" panose="020F0502020204030204" pitchFamily="34" charset="0"/>
              </a:rPr>
              <a:t>- Clinical </a:t>
            </a:r>
          </a:p>
          <a:p>
            <a:pPr marL="93663" indent="0">
              <a:buNone/>
            </a:pPr>
            <a:r>
              <a:rPr lang="en-US" sz="1400" dirty="0">
                <a:solidFill>
                  <a:schemeClr val="bg1"/>
                </a:solidFill>
                <a:latin typeface="Calibri" panose="020F0502020204030204" pitchFamily="34" charset="0"/>
                <a:cs typeface="Calibri" panose="020F0502020204030204" pitchFamily="34" charset="0"/>
              </a:rPr>
              <a:t>- Molecular bacteriology</a:t>
            </a:r>
          </a:p>
          <a:p>
            <a:pPr marL="93663" indent="0">
              <a:buNone/>
            </a:pPr>
            <a:r>
              <a:rPr lang="en-US" sz="1400" dirty="0">
                <a:solidFill>
                  <a:schemeClr val="bg1"/>
                </a:solidFill>
                <a:latin typeface="Calibri" panose="020F0502020204030204" pitchFamily="34" charset="0"/>
                <a:cs typeface="Calibri" panose="020F0502020204030204" pitchFamily="34" charset="0"/>
              </a:rPr>
              <a:t>- Improving antibiotic use</a:t>
            </a:r>
          </a:p>
        </p:txBody>
      </p:sp>
      <p:pic>
        <p:nvPicPr>
          <p:cNvPr id="8" name="Bildobjekt 7" descr="En bild som visar person, klädsel, dator, inomhus&#10;&#10;Automatiskt genererad beskrivning">
            <a:extLst>
              <a:ext uri="{FF2B5EF4-FFF2-40B4-BE49-F238E27FC236}">
                <a16:creationId xmlns:a16="http://schemas.microsoft.com/office/drawing/2014/main" id="{3BC1746E-9F6B-CB8E-5CFD-EA6A5CA7B4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62674" y="1131933"/>
            <a:ext cx="2304700" cy="1536464"/>
          </a:xfrm>
          <a:prstGeom prst="rect">
            <a:avLst/>
          </a:prstGeom>
        </p:spPr>
      </p:pic>
      <p:pic>
        <p:nvPicPr>
          <p:cNvPr id="10" name="Bildobjekt 9" descr="En bild som visar person, Människoansikte, klädsel, leende&#10;&#10;Automatiskt genererad beskrivning">
            <a:extLst>
              <a:ext uri="{FF2B5EF4-FFF2-40B4-BE49-F238E27FC236}">
                <a16:creationId xmlns:a16="http://schemas.microsoft.com/office/drawing/2014/main" id="{50E70804-0CB1-6ACF-5E16-0A64D2FC0A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3081" y="3057249"/>
            <a:ext cx="2313660" cy="1542440"/>
          </a:xfrm>
          <a:prstGeom prst="rect">
            <a:avLst/>
          </a:prstGeom>
        </p:spPr>
      </p:pic>
    </p:spTree>
    <p:extLst>
      <p:ext uri="{BB962C8B-B14F-4D97-AF65-F5344CB8AC3E}">
        <p14:creationId xmlns:p14="http://schemas.microsoft.com/office/powerpoint/2010/main" val="50670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7633FE2C-3520-F3AF-7E4A-7F58B15C47C7}"/>
              </a:ext>
            </a:extLst>
          </p:cNvPr>
          <p:cNvSpPr/>
          <p:nvPr/>
        </p:nvSpPr>
        <p:spPr bwMode="auto">
          <a:xfrm>
            <a:off x="289742" y="1386538"/>
            <a:ext cx="8564501" cy="259228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mn-lt"/>
            </a:endParaRPr>
          </a:p>
        </p:txBody>
      </p:sp>
      <p:sp>
        <p:nvSpPr>
          <p:cNvPr id="2" name="Platshållare för datum 1">
            <a:extLst>
              <a:ext uri="{FF2B5EF4-FFF2-40B4-BE49-F238E27FC236}">
                <a16:creationId xmlns:a16="http://schemas.microsoft.com/office/drawing/2014/main" id="{7BE0194A-70D6-4B2E-B4B6-80310205B840}"/>
              </a:ext>
              <a:ext uri="{C183D7F6-B498-43B3-948B-1728B52AA6E4}">
                <adec:decorative xmlns:adec="http://schemas.microsoft.com/office/drawing/2017/decorative" val="1"/>
              </a:ext>
            </a:extLst>
          </p:cNvPr>
          <p:cNvSpPr>
            <a:spLocks noGrp="1"/>
          </p:cNvSpPr>
          <p:nvPr>
            <p:ph type="dt" sz="half" idx="10"/>
          </p:nvPr>
        </p:nvSpPr>
        <p:spPr/>
        <p:txBody>
          <a:bodyPr/>
          <a:lstStyle/>
          <a:p>
            <a:fld id="{B130EA1B-67B8-4748-922A-2B6270DA9AE6}" type="datetime4">
              <a:rPr lang="sv-SE" smtClean="0"/>
              <a:t>28 juni 2024</a:t>
            </a:fld>
            <a:endParaRPr lang="sv-SE"/>
          </a:p>
        </p:txBody>
      </p:sp>
      <p:sp>
        <p:nvSpPr>
          <p:cNvPr id="4" name="Platshållare för bildnummer 3">
            <a:extLst>
              <a:ext uri="{FF2B5EF4-FFF2-40B4-BE49-F238E27FC236}">
                <a16:creationId xmlns:a16="http://schemas.microsoft.com/office/drawing/2014/main" id="{484C50F2-F300-4034-ACA1-B7AD1683978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12</a:t>
            </a:fld>
            <a:endParaRPr lang="sv-SE"/>
          </a:p>
        </p:txBody>
      </p:sp>
      <p:sp>
        <p:nvSpPr>
          <p:cNvPr id="6" name="Rubrik 5">
            <a:extLst>
              <a:ext uri="{FF2B5EF4-FFF2-40B4-BE49-F238E27FC236}">
                <a16:creationId xmlns:a16="http://schemas.microsoft.com/office/drawing/2014/main" id="{8BB9A9E1-BD0E-4439-1075-B73E59672E67}"/>
              </a:ext>
            </a:extLst>
          </p:cNvPr>
          <p:cNvSpPr>
            <a:spLocks noGrp="1"/>
          </p:cNvSpPr>
          <p:nvPr>
            <p:ph type="title"/>
          </p:nvPr>
        </p:nvSpPr>
        <p:spPr/>
        <p:txBody>
          <a:bodyPr/>
          <a:lstStyle/>
          <a:p>
            <a:r>
              <a:rPr lang="sv-SE" dirty="0"/>
              <a:t>Research and </a:t>
            </a:r>
            <a:r>
              <a:rPr lang="sv-SE" dirty="0" err="1"/>
              <a:t>education</a:t>
            </a:r>
            <a:r>
              <a:rPr lang="sv-SE" dirty="0"/>
              <a:t> support</a:t>
            </a:r>
          </a:p>
        </p:txBody>
      </p:sp>
      <p:sp>
        <p:nvSpPr>
          <p:cNvPr id="8" name="Platshållare för sidfot 5">
            <a:extLst>
              <a:ext uri="{FF2B5EF4-FFF2-40B4-BE49-F238E27FC236}">
                <a16:creationId xmlns:a16="http://schemas.microsoft.com/office/drawing/2014/main" id="{B3348B3E-1CA8-DB30-5571-1B604DF12F03}"/>
              </a:ext>
            </a:extLst>
          </p:cNvPr>
          <p:cNvSpPr>
            <a:spLocks noGrp="1"/>
          </p:cNvSpPr>
          <p:nvPr>
            <p:ph type="ftr" sz="quarter" idx="3"/>
          </p:nvPr>
        </p:nvSpPr>
        <p:spPr>
          <a:xfrm>
            <a:off x="255983" y="4790351"/>
            <a:ext cx="2803849" cy="171450"/>
          </a:xfrm>
        </p:spPr>
        <p:txBody>
          <a:bodyPr/>
          <a:lstStyle/>
          <a:p>
            <a:r>
              <a:rPr lang="sv-SE"/>
              <a:t>Karolinska Institutet – a medical university</a:t>
            </a:r>
          </a:p>
        </p:txBody>
      </p:sp>
      <p:graphicFrame>
        <p:nvGraphicFramePr>
          <p:cNvPr id="10" name="Diagram 9">
            <a:extLst>
              <a:ext uri="{FF2B5EF4-FFF2-40B4-BE49-F238E27FC236}">
                <a16:creationId xmlns:a16="http://schemas.microsoft.com/office/drawing/2014/main" id="{5A98E6E1-DC7B-FDF8-5530-76DF6B16B66F}"/>
              </a:ext>
            </a:extLst>
          </p:cNvPr>
          <p:cNvGraphicFramePr/>
          <p:nvPr>
            <p:extLst>
              <p:ext uri="{D42A27DB-BD31-4B8C-83A1-F6EECF244321}">
                <p14:modId xmlns:p14="http://schemas.microsoft.com/office/powerpoint/2010/main" val="1846820715"/>
              </p:ext>
            </p:extLst>
          </p:nvPr>
        </p:nvGraphicFramePr>
        <p:xfrm>
          <a:off x="496453" y="1748460"/>
          <a:ext cx="8151078" cy="186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52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A74D8-BB98-7830-FAFB-19AB1BFABDE7}"/>
              </a:ext>
            </a:extLst>
          </p:cNvPr>
          <p:cNvSpPr>
            <a:spLocks noGrp="1"/>
          </p:cNvSpPr>
          <p:nvPr>
            <p:ph type="title"/>
          </p:nvPr>
        </p:nvSpPr>
        <p:spPr/>
        <p:txBody>
          <a:bodyPr/>
          <a:lstStyle/>
          <a:p>
            <a:r>
              <a:rPr lang="sv-SE" dirty="0" err="1"/>
              <a:t>Network</a:t>
            </a:r>
            <a:r>
              <a:rPr lang="sv-SE" dirty="0"/>
              <a:t> and centers</a:t>
            </a:r>
          </a:p>
        </p:txBody>
      </p:sp>
      <p:sp>
        <p:nvSpPr>
          <p:cNvPr id="3" name="Platshållare för innehåll 2">
            <a:extLst>
              <a:ext uri="{FF2B5EF4-FFF2-40B4-BE49-F238E27FC236}">
                <a16:creationId xmlns:a16="http://schemas.microsoft.com/office/drawing/2014/main" id="{76FC44CB-9E94-AFFB-B93B-180F45E16A5B}"/>
              </a:ext>
            </a:extLst>
          </p:cNvPr>
          <p:cNvSpPr>
            <a:spLocks noGrp="1"/>
          </p:cNvSpPr>
          <p:nvPr>
            <p:ph idx="1"/>
          </p:nvPr>
        </p:nvSpPr>
        <p:spPr>
          <a:xfrm>
            <a:off x="256775" y="1218679"/>
            <a:ext cx="4950080" cy="3190191"/>
          </a:xfrm>
        </p:spPr>
        <p:txBody>
          <a:bodyPr/>
          <a:lstStyle/>
          <a:p>
            <a:r>
              <a:rPr lang="en-US" sz="1700" i="0" dirty="0">
                <a:solidFill>
                  <a:srgbClr val="000000"/>
                </a:solidFill>
                <a:effectLst/>
              </a:rPr>
              <a:t>WHO Collaborating Centre on Tuberculosis and Social Medicine</a:t>
            </a:r>
            <a:endParaRPr lang="en-GB" sz="1700" dirty="0"/>
          </a:p>
          <a:p>
            <a:r>
              <a:rPr lang="en-US" sz="1700" i="0" dirty="0">
                <a:effectLst/>
              </a:rPr>
              <a:t>WHO Collaborating Centre for Research and Training on Health Care and Public </a:t>
            </a:r>
            <a:r>
              <a:rPr lang="en-US" sz="1700" i="0" dirty="0">
                <a:solidFill>
                  <a:srgbClr val="000000"/>
                </a:solidFill>
                <a:effectLst/>
                <a:latin typeface="DM Sans" pitchFamily="2" charset="0"/>
              </a:rPr>
              <a:t>Health in Disasters</a:t>
            </a:r>
          </a:p>
          <a:p>
            <a:pPr marL="0" indent="0">
              <a:buNone/>
            </a:pPr>
            <a:endParaRPr lang="en-US" sz="1700" i="0" dirty="0">
              <a:effectLst/>
            </a:endParaRPr>
          </a:p>
          <a:p>
            <a:r>
              <a:rPr lang="en-US" sz="1700" dirty="0"/>
              <a:t>KI Centre for Tuberculosis research</a:t>
            </a:r>
            <a:r>
              <a:rPr lang="en-GB" sz="1700" dirty="0"/>
              <a:t> </a:t>
            </a:r>
          </a:p>
          <a:p>
            <a:r>
              <a:rPr lang="en-GB" sz="1700" dirty="0"/>
              <a:t>CESH</a:t>
            </a:r>
          </a:p>
          <a:p>
            <a:r>
              <a:rPr lang="en-GB" sz="1700" dirty="0"/>
              <a:t>Centre for Health Crisis</a:t>
            </a:r>
          </a:p>
          <a:p>
            <a:r>
              <a:rPr lang="en-GB" sz="1700" dirty="0"/>
              <a:t>CHESS (Stockholm University and KI)</a:t>
            </a:r>
          </a:p>
        </p:txBody>
      </p:sp>
      <p:sp>
        <p:nvSpPr>
          <p:cNvPr id="4" name="Platshållare för sidfot 3">
            <a:extLst>
              <a:ext uri="{FF2B5EF4-FFF2-40B4-BE49-F238E27FC236}">
                <a16:creationId xmlns:a16="http://schemas.microsoft.com/office/drawing/2014/main" id="{E231B5F0-02EC-EF55-5975-479BF8E324EA}"/>
              </a:ext>
            </a:extLst>
          </p:cNvPr>
          <p:cNvSpPr>
            <a:spLocks noGrp="1"/>
          </p:cNvSpPr>
          <p:nvPr>
            <p:ph type="ftr" sz="quarter" idx="3"/>
          </p:nvPr>
        </p:nvSpPr>
        <p:spPr>
          <a:xfrm>
            <a:off x="255983" y="4790351"/>
            <a:ext cx="2515817" cy="169332"/>
          </a:xfrm>
        </p:spPr>
        <p:txBody>
          <a:bodyPr/>
          <a:lstStyle/>
          <a:p>
            <a:r>
              <a:rPr lang="sv-SE">
                <a:latin typeface="DM Sans"/>
              </a:rPr>
              <a:t>Karolinska Institutet – a medical university</a:t>
            </a:r>
            <a:endParaRPr lang="sv-SE"/>
          </a:p>
        </p:txBody>
      </p:sp>
      <p:sp>
        <p:nvSpPr>
          <p:cNvPr id="5" name="Platshållare för datum 4">
            <a:extLst>
              <a:ext uri="{FF2B5EF4-FFF2-40B4-BE49-F238E27FC236}">
                <a16:creationId xmlns:a16="http://schemas.microsoft.com/office/drawing/2014/main" id="{60C5B388-55E8-EA8B-D09E-8A7C05C5F38F}"/>
              </a:ext>
            </a:extLst>
          </p:cNvPr>
          <p:cNvSpPr>
            <a:spLocks noGrp="1"/>
          </p:cNvSpPr>
          <p:nvPr>
            <p:ph type="dt" sz="half" idx="10"/>
          </p:nvPr>
        </p:nvSpPr>
        <p:spPr/>
        <p:txBody>
          <a:bodyPr/>
          <a:lstStyle/>
          <a:p>
            <a:fld id="{76C2B07F-C895-4BBF-8620-8E7C4EA28D1B}" type="datetime4">
              <a:rPr lang="sv-SE" smtClean="0"/>
              <a:t>28 juni 2024</a:t>
            </a:fld>
            <a:endParaRPr lang="sv-SE"/>
          </a:p>
        </p:txBody>
      </p:sp>
      <p:sp>
        <p:nvSpPr>
          <p:cNvPr id="6" name="Platshållare för bildnummer 5">
            <a:extLst>
              <a:ext uri="{FF2B5EF4-FFF2-40B4-BE49-F238E27FC236}">
                <a16:creationId xmlns:a16="http://schemas.microsoft.com/office/drawing/2014/main" id="{EB7D2ED6-6832-EF52-D421-BEDA06A1097C}"/>
              </a:ext>
            </a:extLst>
          </p:cNvPr>
          <p:cNvSpPr>
            <a:spLocks noGrp="1"/>
          </p:cNvSpPr>
          <p:nvPr>
            <p:ph type="sldNum" sz="quarter" idx="12"/>
          </p:nvPr>
        </p:nvSpPr>
        <p:spPr/>
        <p:txBody>
          <a:bodyPr/>
          <a:lstStyle/>
          <a:p>
            <a:fld id="{15859C56-CB7E-413F-8971-4226A1EF6823}" type="slidenum">
              <a:rPr lang="sv-SE" smtClean="0"/>
              <a:pPr/>
              <a:t>13</a:t>
            </a:fld>
            <a:endParaRPr lang="sv-SE"/>
          </a:p>
        </p:txBody>
      </p:sp>
      <p:pic>
        <p:nvPicPr>
          <p:cNvPr id="10" name="Bildobjekt 9">
            <a:extLst>
              <a:ext uri="{FF2B5EF4-FFF2-40B4-BE49-F238E27FC236}">
                <a16:creationId xmlns:a16="http://schemas.microsoft.com/office/drawing/2014/main" id="{4758EF80-B01A-F688-A61A-EED06F7E85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66424" y="620911"/>
            <a:ext cx="2962023" cy="3972109"/>
          </a:xfrm>
          <a:prstGeom prst="rect">
            <a:avLst/>
          </a:prstGeom>
        </p:spPr>
      </p:pic>
    </p:spTree>
    <p:extLst>
      <p:ext uri="{BB962C8B-B14F-4D97-AF65-F5344CB8AC3E}">
        <p14:creationId xmlns:p14="http://schemas.microsoft.com/office/powerpoint/2010/main" val="851146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4494F-C9CA-1711-BE61-631D10A777B7}"/>
              </a:ext>
            </a:extLst>
          </p:cNvPr>
          <p:cNvSpPr>
            <a:spLocks noGrp="1"/>
          </p:cNvSpPr>
          <p:nvPr>
            <p:ph type="title"/>
          </p:nvPr>
        </p:nvSpPr>
        <p:spPr/>
        <p:txBody>
          <a:bodyPr/>
          <a:lstStyle/>
          <a:p>
            <a:r>
              <a:rPr lang="en-US" dirty="0"/>
              <a:t>Funds that enable the activities of the GPH</a:t>
            </a:r>
            <a:endParaRPr lang="sv-SE" dirty="0"/>
          </a:p>
        </p:txBody>
      </p:sp>
      <p:graphicFrame>
        <p:nvGraphicFramePr>
          <p:cNvPr id="9" name="Platshållare för innehåll 8">
            <a:extLst>
              <a:ext uri="{FF2B5EF4-FFF2-40B4-BE49-F238E27FC236}">
                <a16:creationId xmlns:a16="http://schemas.microsoft.com/office/drawing/2014/main" id="{D44204CA-B237-8508-64FB-9ABDC80BBCE8}"/>
              </a:ext>
            </a:extLst>
          </p:cNvPr>
          <p:cNvGraphicFramePr>
            <a:graphicFrameLocks noGrp="1"/>
          </p:cNvGraphicFramePr>
          <p:nvPr>
            <p:ph idx="1"/>
            <p:extLst>
              <p:ext uri="{D42A27DB-BD31-4B8C-83A1-F6EECF244321}">
                <p14:modId xmlns:p14="http://schemas.microsoft.com/office/powerpoint/2010/main" val="4272976896"/>
              </p:ext>
            </p:extLst>
          </p:nvPr>
        </p:nvGraphicFramePr>
        <p:xfrm>
          <a:off x="232728" y="1396790"/>
          <a:ext cx="8631238" cy="318928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sidfot 3">
            <a:extLst>
              <a:ext uri="{FF2B5EF4-FFF2-40B4-BE49-F238E27FC236}">
                <a16:creationId xmlns:a16="http://schemas.microsoft.com/office/drawing/2014/main" id="{4BB34DB0-806E-D18C-5144-9A51ABD3D515}"/>
              </a:ext>
            </a:extLst>
          </p:cNvPr>
          <p:cNvSpPr>
            <a:spLocks noGrp="1"/>
          </p:cNvSpPr>
          <p:nvPr>
            <p:ph type="ftr" sz="quarter" idx="3"/>
          </p:nvPr>
        </p:nvSpPr>
        <p:spPr/>
        <p:txBody>
          <a:bodyPr/>
          <a:lstStyle/>
          <a:p>
            <a:r>
              <a:rPr lang="sv-SE"/>
              <a:t>Karolinska Institutet – a medical university</a:t>
            </a:r>
          </a:p>
        </p:txBody>
      </p:sp>
      <p:sp>
        <p:nvSpPr>
          <p:cNvPr id="5" name="Platshållare för datum 4">
            <a:extLst>
              <a:ext uri="{FF2B5EF4-FFF2-40B4-BE49-F238E27FC236}">
                <a16:creationId xmlns:a16="http://schemas.microsoft.com/office/drawing/2014/main" id="{1759FD6A-7099-C7F5-C45F-42C8162CD72C}"/>
              </a:ext>
            </a:extLst>
          </p:cNvPr>
          <p:cNvSpPr>
            <a:spLocks noGrp="1"/>
          </p:cNvSpPr>
          <p:nvPr>
            <p:ph type="dt" sz="half" idx="10"/>
          </p:nvPr>
        </p:nvSpPr>
        <p:spPr/>
        <p:txBody>
          <a:bodyPr/>
          <a:lstStyle/>
          <a:p>
            <a:fld id="{8DDF17B9-D80B-40F0-A2D4-281A97CADCF5}" type="datetime4">
              <a:rPr lang="sv-SE" smtClean="0"/>
              <a:t>28 juni 2024</a:t>
            </a:fld>
            <a:endParaRPr lang="sv-SE"/>
          </a:p>
        </p:txBody>
      </p:sp>
      <p:sp>
        <p:nvSpPr>
          <p:cNvPr id="6" name="Platshållare för bildnummer 5">
            <a:extLst>
              <a:ext uri="{FF2B5EF4-FFF2-40B4-BE49-F238E27FC236}">
                <a16:creationId xmlns:a16="http://schemas.microsoft.com/office/drawing/2014/main" id="{11E888BA-B39F-CDC2-96D0-D8399A62A742}"/>
              </a:ext>
            </a:extLst>
          </p:cNvPr>
          <p:cNvSpPr>
            <a:spLocks noGrp="1"/>
          </p:cNvSpPr>
          <p:nvPr>
            <p:ph type="sldNum" sz="quarter" idx="12"/>
          </p:nvPr>
        </p:nvSpPr>
        <p:spPr/>
        <p:txBody>
          <a:bodyPr/>
          <a:lstStyle/>
          <a:p>
            <a:fld id="{15859C56-CB7E-413F-8971-4226A1EF6823}" type="slidenum">
              <a:rPr lang="sv-SE" smtClean="0"/>
              <a:pPr/>
              <a:t>14</a:t>
            </a:fld>
            <a:endParaRPr lang="sv-SE"/>
          </a:p>
        </p:txBody>
      </p:sp>
      <p:sp>
        <p:nvSpPr>
          <p:cNvPr id="11" name="textruta 10">
            <a:extLst>
              <a:ext uri="{FF2B5EF4-FFF2-40B4-BE49-F238E27FC236}">
                <a16:creationId xmlns:a16="http://schemas.microsoft.com/office/drawing/2014/main" id="{468D4F32-570F-CE01-3621-8F7042350062}"/>
              </a:ext>
            </a:extLst>
          </p:cNvPr>
          <p:cNvSpPr txBox="1"/>
          <p:nvPr/>
        </p:nvSpPr>
        <p:spPr>
          <a:xfrm>
            <a:off x="4716016" y="1059669"/>
            <a:ext cx="1943161" cy="523220"/>
          </a:xfrm>
          <a:prstGeom prst="rect">
            <a:avLst/>
          </a:prstGeom>
          <a:noFill/>
        </p:spPr>
        <p:txBody>
          <a:bodyPr wrap="none" rtlCol="0">
            <a:spAutoFit/>
          </a:bodyPr>
          <a:lstStyle/>
          <a:p>
            <a:pPr algn="l"/>
            <a:r>
              <a:rPr lang="sv-SE" sz="1400" dirty="0" err="1">
                <a:latin typeface="+mn-lt"/>
              </a:rPr>
              <a:t>Government</a:t>
            </a:r>
            <a:r>
              <a:rPr lang="sv-SE" sz="1400" dirty="0">
                <a:latin typeface="+mn-lt"/>
              </a:rPr>
              <a:t> </a:t>
            </a:r>
            <a:r>
              <a:rPr lang="sv-SE" sz="1400" dirty="0" err="1">
                <a:latin typeface="+mn-lt"/>
              </a:rPr>
              <a:t>funding</a:t>
            </a:r>
            <a:r>
              <a:rPr lang="sv-SE" sz="1400" dirty="0">
                <a:latin typeface="+mn-lt"/>
              </a:rPr>
              <a:t> </a:t>
            </a:r>
          </a:p>
          <a:p>
            <a:pPr algn="l"/>
            <a:r>
              <a:rPr lang="sv-SE" sz="1400" dirty="0" err="1">
                <a:latin typeface="+mn-lt"/>
              </a:rPr>
              <a:t>education</a:t>
            </a:r>
            <a:r>
              <a:rPr lang="sv-SE" sz="1400" dirty="0">
                <a:latin typeface="+mn-lt"/>
              </a:rPr>
              <a:t> 8%</a:t>
            </a:r>
          </a:p>
        </p:txBody>
      </p:sp>
      <p:sp>
        <p:nvSpPr>
          <p:cNvPr id="12" name="textruta 11">
            <a:extLst>
              <a:ext uri="{FF2B5EF4-FFF2-40B4-BE49-F238E27FC236}">
                <a16:creationId xmlns:a16="http://schemas.microsoft.com/office/drawing/2014/main" id="{9DF3C576-1CF5-2377-15D9-23E8B88516E4}"/>
              </a:ext>
            </a:extLst>
          </p:cNvPr>
          <p:cNvSpPr txBox="1"/>
          <p:nvPr/>
        </p:nvSpPr>
        <p:spPr>
          <a:xfrm>
            <a:off x="5868144" y="1949051"/>
            <a:ext cx="1895071" cy="523220"/>
          </a:xfrm>
          <a:prstGeom prst="rect">
            <a:avLst/>
          </a:prstGeom>
          <a:noFill/>
        </p:spPr>
        <p:txBody>
          <a:bodyPr wrap="none" rtlCol="0">
            <a:spAutoFit/>
          </a:bodyPr>
          <a:lstStyle/>
          <a:p>
            <a:pPr algn="l"/>
            <a:r>
              <a:rPr lang="sv-SE" sz="1400" dirty="0" err="1">
                <a:latin typeface="+mn-lt"/>
              </a:rPr>
              <a:t>Government</a:t>
            </a:r>
            <a:r>
              <a:rPr lang="sv-SE" sz="1400" dirty="0">
                <a:latin typeface="+mn-lt"/>
              </a:rPr>
              <a:t> </a:t>
            </a:r>
            <a:r>
              <a:rPr lang="sv-SE" sz="1400" dirty="0" err="1">
                <a:latin typeface="+mn-lt"/>
              </a:rPr>
              <a:t>funding</a:t>
            </a:r>
            <a:endParaRPr lang="sv-SE" sz="1400" dirty="0">
              <a:latin typeface="+mn-lt"/>
            </a:endParaRPr>
          </a:p>
          <a:p>
            <a:pPr algn="l"/>
            <a:r>
              <a:rPr lang="sv-SE" sz="1400" dirty="0">
                <a:latin typeface="+mn-lt"/>
              </a:rPr>
              <a:t>research 14%</a:t>
            </a:r>
          </a:p>
        </p:txBody>
      </p:sp>
      <p:sp>
        <p:nvSpPr>
          <p:cNvPr id="13" name="textruta 12">
            <a:extLst>
              <a:ext uri="{FF2B5EF4-FFF2-40B4-BE49-F238E27FC236}">
                <a16:creationId xmlns:a16="http://schemas.microsoft.com/office/drawing/2014/main" id="{AF494123-4289-680A-6422-99EE08BF2AE1}"/>
              </a:ext>
            </a:extLst>
          </p:cNvPr>
          <p:cNvSpPr txBox="1"/>
          <p:nvPr/>
        </p:nvSpPr>
        <p:spPr>
          <a:xfrm>
            <a:off x="3446946" y="2859782"/>
            <a:ext cx="853119" cy="738664"/>
          </a:xfrm>
          <a:prstGeom prst="rect">
            <a:avLst/>
          </a:prstGeom>
          <a:noFill/>
        </p:spPr>
        <p:txBody>
          <a:bodyPr wrap="none" rtlCol="0">
            <a:spAutoFit/>
          </a:bodyPr>
          <a:lstStyle/>
          <a:p>
            <a:pPr algn="l"/>
            <a:r>
              <a:rPr lang="sv-SE" sz="1400" dirty="0" err="1">
                <a:solidFill>
                  <a:schemeClr val="bg1"/>
                </a:solidFill>
                <a:latin typeface="+mn-lt"/>
              </a:rPr>
              <a:t>External</a:t>
            </a:r>
            <a:endParaRPr lang="sv-SE" sz="1400" dirty="0">
              <a:solidFill>
                <a:schemeClr val="bg1"/>
              </a:solidFill>
              <a:latin typeface="+mn-lt"/>
            </a:endParaRPr>
          </a:p>
          <a:p>
            <a:pPr algn="l"/>
            <a:r>
              <a:rPr lang="sv-SE" sz="1400" dirty="0" err="1">
                <a:solidFill>
                  <a:schemeClr val="bg1"/>
                </a:solidFill>
                <a:latin typeface="+mn-lt"/>
              </a:rPr>
              <a:t>funding</a:t>
            </a:r>
            <a:endParaRPr lang="sv-SE" sz="1400" dirty="0">
              <a:solidFill>
                <a:schemeClr val="bg1"/>
              </a:solidFill>
              <a:latin typeface="+mn-lt"/>
            </a:endParaRPr>
          </a:p>
          <a:p>
            <a:pPr algn="l"/>
            <a:r>
              <a:rPr lang="sv-SE" sz="1400" dirty="0">
                <a:solidFill>
                  <a:schemeClr val="bg1"/>
                </a:solidFill>
                <a:latin typeface="+mn-lt"/>
              </a:rPr>
              <a:t>78%</a:t>
            </a:r>
          </a:p>
        </p:txBody>
      </p:sp>
    </p:spTree>
    <p:extLst>
      <p:ext uri="{BB962C8B-B14F-4D97-AF65-F5344CB8AC3E}">
        <p14:creationId xmlns:p14="http://schemas.microsoft.com/office/powerpoint/2010/main" val="223964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D2AC6AB-8D32-42CC-ADFA-C8F59AAAA69D}"/>
              </a:ext>
              <a:ext uri="{C183D7F6-B498-43B3-948B-1728B52AA6E4}">
                <adec:decorative xmlns:adec="http://schemas.microsoft.com/office/drawing/2017/decorative" val="1"/>
              </a:ext>
            </a:extLst>
          </p:cNvPr>
          <p:cNvSpPr>
            <a:spLocks noGrp="1"/>
          </p:cNvSpPr>
          <p:nvPr>
            <p:ph type="dt" sz="half" idx="10"/>
          </p:nvPr>
        </p:nvSpPr>
        <p:spPr/>
        <p:txBody>
          <a:bodyPr/>
          <a:lstStyle/>
          <a:p>
            <a:fld id="{E8C4DCBB-DAB6-4CCA-9862-DBD43CBF4DCD}" type="datetime4">
              <a:rPr lang="sv-SE" smtClean="0"/>
              <a:t>28 juni 2024</a:t>
            </a:fld>
            <a:endParaRPr lang="sv-SE"/>
          </a:p>
        </p:txBody>
      </p:sp>
      <p:sp>
        <p:nvSpPr>
          <p:cNvPr id="4" name="Platshållare för bildnummer 3">
            <a:extLst>
              <a:ext uri="{FF2B5EF4-FFF2-40B4-BE49-F238E27FC236}">
                <a16:creationId xmlns:a16="http://schemas.microsoft.com/office/drawing/2014/main" id="{89F9DB62-AA20-4A57-B66C-CC417F7A9DF6}"/>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15</a:t>
            </a:fld>
            <a:endParaRPr lang="sv-SE"/>
          </a:p>
        </p:txBody>
      </p:sp>
      <p:sp>
        <p:nvSpPr>
          <p:cNvPr id="8" name="Rubrik 10">
            <a:extLst>
              <a:ext uri="{FF2B5EF4-FFF2-40B4-BE49-F238E27FC236}">
                <a16:creationId xmlns:a16="http://schemas.microsoft.com/office/drawing/2014/main" id="{4273B750-ACA8-1FAE-90DB-9ED0101642B5}"/>
              </a:ext>
            </a:extLst>
          </p:cNvPr>
          <p:cNvSpPr txBox="1">
            <a:spLocks noGrp="1"/>
          </p:cNvSpPr>
          <p:nvPr>
            <p:ph type="title" idx="4294967295"/>
          </p:nvPr>
        </p:nvSpPr>
        <p:spPr bwMode="auto">
          <a:xfrm>
            <a:off x="255971" y="339502"/>
            <a:ext cx="8632045" cy="857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sv-SE"/>
              <a:t>GPH Management</a:t>
            </a:r>
          </a:p>
        </p:txBody>
      </p:sp>
      <p:sp>
        <p:nvSpPr>
          <p:cNvPr id="9" name="Platshållare för sidfot 4">
            <a:extLst>
              <a:ext uri="{FF2B5EF4-FFF2-40B4-BE49-F238E27FC236}">
                <a16:creationId xmlns:a16="http://schemas.microsoft.com/office/drawing/2014/main" id="{7AC47804-7F9C-365C-2F54-AF044D370B9F}"/>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sv-SE" altLang="sv-SE" sz="600">
              <a:solidFill>
                <a:schemeClr val="tx1"/>
              </a:solidFill>
            </a:endParaRPr>
          </a:p>
        </p:txBody>
      </p:sp>
      <p:sp>
        <p:nvSpPr>
          <p:cNvPr id="3" name="Platshållare för sidfot 5">
            <a:extLst>
              <a:ext uri="{FF2B5EF4-FFF2-40B4-BE49-F238E27FC236}">
                <a16:creationId xmlns:a16="http://schemas.microsoft.com/office/drawing/2014/main" id="{61726D7D-91AA-63AB-4D56-ACACC74D9547}"/>
              </a:ext>
            </a:extLst>
          </p:cNvPr>
          <p:cNvSpPr>
            <a:spLocks noGrp="1"/>
          </p:cNvSpPr>
          <p:nvPr>
            <p:ph type="ftr" sz="quarter" idx="3"/>
          </p:nvPr>
        </p:nvSpPr>
        <p:spPr>
          <a:xfrm>
            <a:off x="255983" y="4790351"/>
            <a:ext cx="2803849" cy="171450"/>
          </a:xfrm>
        </p:spPr>
        <p:txBody>
          <a:bodyPr/>
          <a:lstStyle/>
          <a:p>
            <a:r>
              <a:rPr lang="sv-SE"/>
              <a:t>Karolinska Institutet – a medical university</a:t>
            </a:r>
          </a:p>
        </p:txBody>
      </p:sp>
      <p:grpSp>
        <p:nvGrpSpPr>
          <p:cNvPr id="5" name="Grupp 4">
            <a:extLst>
              <a:ext uri="{FF2B5EF4-FFF2-40B4-BE49-F238E27FC236}">
                <a16:creationId xmlns:a16="http://schemas.microsoft.com/office/drawing/2014/main" id="{C72929C7-9F6D-96F4-EBB8-57131158A687}"/>
              </a:ext>
            </a:extLst>
          </p:cNvPr>
          <p:cNvGrpSpPr/>
          <p:nvPr/>
        </p:nvGrpSpPr>
        <p:grpSpPr>
          <a:xfrm>
            <a:off x="634611" y="1563638"/>
            <a:ext cx="7571231" cy="2054564"/>
            <a:chOff x="1408001" y="1779662"/>
            <a:chExt cx="5995163" cy="1626875"/>
          </a:xfrm>
        </p:grpSpPr>
        <p:sp>
          <p:nvSpPr>
            <p:cNvPr id="16" name="textruta 15">
              <a:extLst>
                <a:ext uri="{FF2B5EF4-FFF2-40B4-BE49-F238E27FC236}">
                  <a16:creationId xmlns:a16="http://schemas.microsoft.com/office/drawing/2014/main" id="{CFECF3CB-6E87-4943-BD07-C27AB3209A2C}"/>
                </a:ext>
              </a:extLst>
            </p:cNvPr>
            <p:cNvSpPr txBox="1"/>
            <p:nvPr/>
          </p:nvSpPr>
          <p:spPr>
            <a:xfrm>
              <a:off x="1408001" y="2992232"/>
              <a:ext cx="1863356" cy="414304"/>
            </a:xfrm>
            <a:prstGeom prst="rect">
              <a:avLst/>
            </a:prstGeom>
            <a:noFill/>
          </p:spPr>
          <p:txBody>
            <a:bodyPr wrap="square" rtlCol="0">
              <a:spAutoFit/>
            </a:bodyPr>
            <a:lstStyle/>
            <a:p>
              <a:pPr algn="ctr"/>
              <a:r>
                <a:rPr lang="en-US" sz="1400">
                  <a:solidFill>
                    <a:schemeClr val="accent1"/>
                  </a:solidFill>
                  <a:latin typeface="+mn-lt"/>
                </a:rPr>
                <a:t>Marie Hasselberg,</a:t>
              </a:r>
              <a:br>
                <a:rPr lang="en-US" sz="1400">
                  <a:solidFill>
                    <a:schemeClr val="accent1"/>
                  </a:solidFill>
                  <a:latin typeface="+mn-lt"/>
                </a:rPr>
              </a:br>
              <a:r>
                <a:rPr lang="en-US" sz="1400">
                  <a:solidFill>
                    <a:schemeClr val="accent1"/>
                  </a:solidFill>
                  <a:latin typeface="+mn-lt"/>
                </a:rPr>
                <a:t>Head of Department</a:t>
              </a:r>
            </a:p>
          </p:txBody>
        </p:sp>
        <p:pic>
          <p:nvPicPr>
            <p:cNvPr id="32" name="Bildobjekt 31">
              <a:extLst>
                <a:ext uri="{FF2B5EF4-FFF2-40B4-BE49-F238E27FC236}">
                  <a16:creationId xmlns:a16="http://schemas.microsoft.com/office/drawing/2014/main" id="{C252C6DC-9A57-4FBE-9FBB-A334CB3329F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782733" y="1796595"/>
              <a:ext cx="1113893" cy="1113893"/>
            </a:xfrm>
            <a:prstGeom prst="ellipse">
              <a:avLst/>
            </a:prstGeom>
          </p:spPr>
        </p:pic>
        <p:sp>
          <p:nvSpPr>
            <p:cNvPr id="17" name="textruta 16">
              <a:extLst>
                <a:ext uri="{FF2B5EF4-FFF2-40B4-BE49-F238E27FC236}">
                  <a16:creationId xmlns:a16="http://schemas.microsoft.com/office/drawing/2014/main" id="{5551250B-D7D2-414A-9669-984FB7385379}"/>
                </a:ext>
              </a:extLst>
            </p:cNvPr>
            <p:cNvSpPr txBox="1"/>
            <p:nvPr/>
          </p:nvSpPr>
          <p:spPr>
            <a:xfrm>
              <a:off x="3417205" y="2992233"/>
              <a:ext cx="1983322" cy="414304"/>
            </a:xfrm>
            <a:prstGeom prst="rect">
              <a:avLst/>
            </a:prstGeom>
            <a:noFill/>
          </p:spPr>
          <p:txBody>
            <a:bodyPr wrap="square" rtlCol="0">
              <a:spAutoFit/>
            </a:bodyPr>
            <a:lstStyle/>
            <a:p>
              <a:pPr algn="ctr"/>
              <a:r>
                <a:rPr lang="en-US" sz="1400">
                  <a:solidFill>
                    <a:schemeClr val="accent1"/>
                  </a:solidFill>
                  <a:latin typeface="+mn-lt"/>
                </a:rPr>
                <a:t>Bo Burström,</a:t>
              </a:r>
            </a:p>
            <a:p>
              <a:pPr algn="ctr"/>
              <a:r>
                <a:rPr lang="en-US" sz="1400">
                  <a:solidFill>
                    <a:schemeClr val="accent1"/>
                  </a:solidFill>
                  <a:latin typeface="+mn-lt"/>
                </a:rPr>
                <a:t>Acting Head of Department</a:t>
              </a:r>
            </a:p>
          </p:txBody>
        </p:sp>
        <p:sp>
          <p:nvSpPr>
            <p:cNvPr id="18" name="textruta 17">
              <a:extLst>
                <a:ext uri="{FF2B5EF4-FFF2-40B4-BE49-F238E27FC236}">
                  <a16:creationId xmlns:a16="http://schemas.microsoft.com/office/drawing/2014/main" id="{F3A42A10-EE09-4CCF-9E21-58C3450B7D6E}"/>
                </a:ext>
              </a:extLst>
            </p:cNvPr>
            <p:cNvSpPr txBox="1"/>
            <p:nvPr/>
          </p:nvSpPr>
          <p:spPr>
            <a:xfrm>
              <a:off x="5613170" y="2992232"/>
              <a:ext cx="1789994" cy="414304"/>
            </a:xfrm>
            <a:prstGeom prst="rect">
              <a:avLst/>
            </a:prstGeom>
            <a:noFill/>
          </p:spPr>
          <p:txBody>
            <a:bodyPr wrap="square" rtlCol="0">
              <a:spAutoFit/>
            </a:bodyPr>
            <a:lstStyle/>
            <a:p>
              <a:pPr algn="ctr"/>
              <a:r>
                <a:rPr lang="en-US" sz="1400">
                  <a:solidFill>
                    <a:schemeClr val="accent1"/>
                  </a:solidFill>
                  <a:latin typeface="+mn-lt"/>
                </a:rPr>
                <a:t>Therese Lind,</a:t>
              </a:r>
            </a:p>
            <a:p>
              <a:pPr algn="ctr"/>
              <a:r>
                <a:rPr lang="en-US" sz="1400">
                  <a:solidFill>
                    <a:schemeClr val="accent1"/>
                  </a:solidFill>
                  <a:latin typeface="+mn-lt"/>
                </a:rPr>
                <a:t>Head of Administration</a:t>
              </a:r>
            </a:p>
          </p:txBody>
        </p:sp>
        <p:pic>
          <p:nvPicPr>
            <p:cNvPr id="55" name="Picture 2" descr="Therese Lind">
              <a:extLst>
                <a:ext uri="{FF2B5EF4-FFF2-40B4-BE49-F238E27FC236}">
                  <a16:creationId xmlns:a16="http://schemas.microsoft.com/office/drawing/2014/main" id="{5CE61FE2-5F0B-EA7A-4505-6257BDEA5E5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r="-8472"/>
            <a:stretch/>
          </p:blipFill>
          <p:spPr bwMode="auto">
            <a:xfrm>
              <a:off x="5951221" y="1779663"/>
              <a:ext cx="1113892" cy="1113892"/>
            </a:xfrm>
            <a:prstGeom prst="ellipse">
              <a:avLst/>
            </a:prstGeom>
            <a:noFill/>
            <a:extLst>
              <a:ext uri="{909E8E84-426E-40DD-AFC4-6F175D3DCCD1}">
                <a14:hiddenFill xmlns:a14="http://schemas.microsoft.com/office/drawing/2010/main">
                  <a:solidFill>
                    <a:srgbClr val="FFFFFF"/>
                  </a:solidFill>
                </a14:hiddenFill>
              </a:ext>
            </a:extLst>
          </p:spPr>
        </p:pic>
        <p:pic>
          <p:nvPicPr>
            <p:cNvPr id="59" name="Bildobjekt 58">
              <a:extLst>
                <a:ext uri="{FF2B5EF4-FFF2-40B4-BE49-F238E27FC236}">
                  <a16:creationId xmlns:a16="http://schemas.microsoft.com/office/drawing/2014/main" id="{FDF59B4B-0338-1AE1-BFFE-16BC4A5356E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51920" y="1779662"/>
              <a:ext cx="1113893" cy="1113893"/>
            </a:xfrm>
            <a:prstGeom prst="ellipse">
              <a:avLst/>
            </a:prstGeom>
          </p:spPr>
        </p:pic>
      </p:grpSp>
    </p:spTree>
    <p:extLst>
      <p:ext uri="{BB962C8B-B14F-4D97-AF65-F5344CB8AC3E}">
        <p14:creationId xmlns:p14="http://schemas.microsoft.com/office/powerpoint/2010/main" val="73841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dirty="0" err="1"/>
              <a:t>Welcome</a:t>
            </a:r>
            <a:r>
              <a:rPr lang="sv-SE" dirty="0"/>
              <a:t> to visit </a:t>
            </a:r>
            <a:r>
              <a:rPr lang="sv-SE" dirty="0" err="1"/>
              <a:t>us</a:t>
            </a:r>
            <a:r>
              <a:rPr lang="sv-SE" dirty="0"/>
              <a:t> at GPH!</a:t>
            </a:r>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629EF38B-00EB-4F94-B273-1251BB674BD9}" type="datetime4">
              <a:rPr lang="sv-SE" smtClean="0"/>
              <a:t>28 juni 2024</a:t>
            </a:fld>
            <a:endParaRPr lang="sv-SE"/>
          </a:p>
        </p:txBody>
      </p:sp>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16</a:t>
            </a:fld>
            <a:endParaRPr lang="sv-SE"/>
          </a:p>
        </p:txBody>
      </p:sp>
      <p:sp>
        <p:nvSpPr>
          <p:cNvPr id="3" name="Platshållare för sidfot 5">
            <a:extLst>
              <a:ext uri="{FF2B5EF4-FFF2-40B4-BE49-F238E27FC236}">
                <a16:creationId xmlns:a16="http://schemas.microsoft.com/office/drawing/2014/main" id="{09A0039A-D64F-B114-7CC4-522B53C73AFD}"/>
              </a:ext>
            </a:extLst>
          </p:cNvPr>
          <p:cNvSpPr>
            <a:spLocks noGrp="1"/>
          </p:cNvSpPr>
          <p:nvPr>
            <p:ph type="ftr" sz="quarter" idx="3"/>
          </p:nvPr>
        </p:nvSpPr>
        <p:spPr>
          <a:xfrm>
            <a:off x="255983" y="4790351"/>
            <a:ext cx="2803849" cy="171450"/>
          </a:xfrm>
        </p:spPr>
        <p:txBody>
          <a:bodyPr/>
          <a:lstStyle/>
          <a:p>
            <a:r>
              <a:rPr lang="sv-SE"/>
              <a:t>Karolinska Institutet – a medical university</a:t>
            </a:r>
          </a:p>
        </p:txBody>
      </p:sp>
      <p:pic>
        <p:nvPicPr>
          <p:cNvPr id="12" name="Bildobjekt 11" descr="En bild som visar utomhus, himmel, byggnad, Flera användningsområden&#10;&#10;Automatiskt genererad beskrivning">
            <a:extLst>
              <a:ext uri="{FF2B5EF4-FFF2-40B4-BE49-F238E27FC236}">
                <a16:creationId xmlns:a16="http://schemas.microsoft.com/office/drawing/2014/main" id="{7DAD884D-C840-F780-D3B8-2457B48065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47664" y="960340"/>
            <a:ext cx="2877542" cy="3651694"/>
          </a:xfrm>
          <a:prstGeom prst="rect">
            <a:avLst/>
          </a:prstGeom>
        </p:spPr>
      </p:pic>
      <p:pic>
        <p:nvPicPr>
          <p:cNvPr id="16" name="Bildobjekt 15" descr="En bild som visar utomhus, byggnad, moln, himmel&#10;&#10;Automatiskt genererad beskrivning">
            <a:extLst>
              <a:ext uri="{FF2B5EF4-FFF2-40B4-BE49-F238E27FC236}">
                <a16:creationId xmlns:a16="http://schemas.microsoft.com/office/drawing/2014/main" id="{F4239B3E-0670-2F13-1982-6C3EB16A92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9286" y="952175"/>
            <a:ext cx="2880528" cy="3659508"/>
          </a:xfrm>
          <a:prstGeom prst="rect">
            <a:avLst/>
          </a:prstGeom>
        </p:spPr>
      </p:pic>
      <p:sp>
        <p:nvSpPr>
          <p:cNvPr id="6" name="Platshållare för innehåll 2">
            <a:extLst>
              <a:ext uri="{FF2B5EF4-FFF2-40B4-BE49-F238E27FC236}">
                <a16:creationId xmlns:a16="http://schemas.microsoft.com/office/drawing/2014/main" id="{3938E857-07FA-C567-7F24-8F920B709F32}"/>
              </a:ext>
            </a:extLst>
          </p:cNvPr>
          <p:cNvSpPr txBox="1">
            <a:spLocks/>
          </p:cNvSpPr>
          <p:nvPr/>
        </p:nvSpPr>
        <p:spPr bwMode="auto">
          <a:xfrm>
            <a:off x="4859286" y="4270243"/>
            <a:ext cx="2880528" cy="349604"/>
          </a:xfrm>
          <a:prstGeom prst="rect">
            <a:avLst/>
          </a:prstGeom>
          <a:solidFill>
            <a:schemeClr val="accent1"/>
          </a:solidFill>
          <a:ln>
            <a:noFill/>
          </a:ln>
          <a:effectLst/>
        </p:spPr>
        <p:txBody>
          <a:bodyPr vert="horz" wrap="square" lIns="252000" tIns="216000" rIns="216000" bIns="216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lgn="ctr">
              <a:buNone/>
            </a:pPr>
            <a:r>
              <a:rPr lang="sv-SE" sz="1600" b="0" i="0" u="none" strike="noStrike" baseline="0" err="1">
                <a:solidFill>
                  <a:schemeClr val="bg1"/>
                </a:solidFill>
              </a:rPr>
              <a:t>Torsplan</a:t>
            </a:r>
            <a:endParaRPr lang="en-GB" sz="1600" kern="0">
              <a:solidFill>
                <a:schemeClr val="bg1"/>
              </a:solidFill>
            </a:endParaRPr>
          </a:p>
        </p:txBody>
      </p:sp>
      <p:sp>
        <p:nvSpPr>
          <p:cNvPr id="17" name="Platshållare för innehåll 2">
            <a:extLst>
              <a:ext uri="{FF2B5EF4-FFF2-40B4-BE49-F238E27FC236}">
                <a16:creationId xmlns:a16="http://schemas.microsoft.com/office/drawing/2014/main" id="{67CE924B-194A-A8FA-A9F5-FCBA7DB11655}"/>
              </a:ext>
            </a:extLst>
          </p:cNvPr>
          <p:cNvSpPr txBox="1">
            <a:spLocks/>
          </p:cNvSpPr>
          <p:nvPr/>
        </p:nvSpPr>
        <p:spPr bwMode="auto">
          <a:xfrm>
            <a:off x="1544678" y="4270243"/>
            <a:ext cx="2880528" cy="349604"/>
          </a:xfrm>
          <a:prstGeom prst="rect">
            <a:avLst/>
          </a:prstGeom>
          <a:solidFill>
            <a:schemeClr val="accent1"/>
          </a:solidFill>
          <a:ln>
            <a:noFill/>
          </a:ln>
          <a:effectLst/>
        </p:spPr>
        <p:txBody>
          <a:bodyPr vert="horz" wrap="square" lIns="252000" tIns="216000" rIns="216000" bIns="216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lgn="ctr">
              <a:buNone/>
            </a:pPr>
            <a:r>
              <a:rPr lang="sv-SE" sz="1600" b="0" i="0" u="none" strike="noStrike" baseline="0" dirty="0">
                <a:solidFill>
                  <a:schemeClr val="bg1"/>
                </a:solidFill>
              </a:rPr>
              <a:t>Widerström </a:t>
            </a:r>
            <a:r>
              <a:rPr lang="sv-SE" sz="1600" b="0" i="0" u="none" strike="noStrike" baseline="0" dirty="0" err="1">
                <a:solidFill>
                  <a:schemeClr val="bg1"/>
                </a:solidFill>
              </a:rPr>
              <a:t>building</a:t>
            </a:r>
            <a:endParaRPr lang="en-GB" sz="1600" kern="0" dirty="0">
              <a:solidFill>
                <a:schemeClr val="bg1"/>
              </a:solidFill>
            </a:endParaRPr>
          </a:p>
        </p:txBody>
      </p:sp>
    </p:spTree>
    <p:extLst>
      <p:ext uri="{BB962C8B-B14F-4D97-AF65-F5344CB8AC3E}">
        <p14:creationId xmlns:p14="http://schemas.microsoft.com/office/powerpoint/2010/main" val="388060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C50B467-EFC7-0593-59A9-D6AE02B3834B}"/>
              </a:ext>
            </a:extLst>
          </p:cNvPr>
          <p:cNvSpPr>
            <a:spLocks noGrp="1"/>
          </p:cNvSpPr>
          <p:nvPr>
            <p:ph type="title" idx="4294967295"/>
          </p:nvPr>
        </p:nvSpPr>
        <p:spPr bwMode="auto">
          <a:xfrm>
            <a:off x="255588" y="4300538"/>
            <a:ext cx="8564562" cy="5778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kumimoji="0" lang="sv-SE" sz="1600" b="0" i="0" u="none" strike="noStrike" kern="0" cap="none" spc="0" normalizeH="0" baseline="0" noProof="0">
                <a:ln>
                  <a:noFill/>
                </a:ln>
                <a:solidFill>
                  <a:schemeClr val="bg1"/>
                </a:solidFill>
                <a:effectLst/>
                <a:uLnTx/>
                <a:uFillTx/>
                <a:latin typeface="+mn-lt"/>
                <a:ea typeface="+mn-ea"/>
                <a:cs typeface="+mn-cs"/>
              </a:rPr>
              <a:t>ki.se</a:t>
            </a:r>
          </a:p>
        </p:txBody>
      </p:sp>
    </p:spTree>
    <p:extLst>
      <p:ext uri="{BB962C8B-B14F-4D97-AF65-F5344CB8AC3E}">
        <p14:creationId xmlns:p14="http://schemas.microsoft.com/office/powerpoint/2010/main" val="1990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person, klädsel, utomhus, Människoansikte&#10;&#10;Automatiskt genererad beskrivning">
            <a:extLst>
              <a:ext uri="{FF2B5EF4-FFF2-40B4-BE49-F238E27FC236}">
                <a16:creationId xmlns:a16="http://schemas.microsoft.com/office/drawing/2014/main" id="{E6225653-0D8B-293E-EEED-B951DE28E7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51920" y="969267"/>
            <a:ext cx="5292080" cy="3432570"/>
          </a:xfrm>
          <a:prstGeom prst="rect">
            <a:avLst/>
          </a:prstGeom>
        </p:spPr>
      </p:pic>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a:t>Global Public Health</a:t>
            </a:r>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D8A99E93-3597-469B-AEDF-82ACB383099E}" type="datetime4">
              <a:rPr lang="sv-SE" smtClean="0"/>
              <a:t>28 juni 2024</a:t>
            </a:fld>
            <a:endParaRPr lang="sv-SE"/>
          </a:p>
        </p:txBody>
      </p:sp>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a:t>
            </a:fld>
            <a:endParaRPr lang="sv-SE"/>
          </a:p>
        </p:txBody>
      </p:sp>
      <p:sp>
        <p:nvSpPr>
          <p:cNvPr id="8" name="Platshållare för innehåll 2">
            <a:extLst>
              <a:ext uri="{FF2B5EF4-FFF2-40B4-BE49-F238E27FC236}">
                <a16:creationId xmlns:a16="http://schemas.microsoft.com/office/drawing/2014/main" id="{4ECF187B-DCF7-4730-8D5B-F96E598660B7}"/>
              </a:ext>
            </a:extLst>
          </p:cNvPr>
          <p:cNvSpPr txBox="1">
            <a:spLocks/>
          </p:cNvSpPr>
          <p:nvPr/>
        </p:nvSpPr>
        <p:spPr bwMode="auto">
          <a:xfrm>
            <a:off x="359669" y="1543416"/>
            <a:ext cx="5652491" cy="2284273"/>
          </a:xfrm>
          <a:prstGeom prst="rect">
            <a:avLst/>
          </a:prstGeom>
          <a:solidFill>
            <a:schemeClr val="accent1"/>
          </a:solidFill>
          <a:ln>
            <a:noFill/>
          </a:ln>
          <a:effectLst/>
        </p:spPr>
        <p:txBody>
          <a:bodyPr vert="horz" wrap="square" lIns="252000" tIns="216000" rIns="216000" bIns="216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a:buClr>
                <a:schemeClr val="bg1"/>
              </a:buClr>
              <a:buFont typeface="Arial" panose="020B0604020202020204" pitchFamily="34" charset="0"/>
              <a:buChar char="•"/>
            </a:pPr>
            <a:r>
              <a:rPr lang="en-SE" sz="1800" kern="0" dirty="0">
                <a:solidFill>
                  <a:schemeClr val="bg1"/>
                </a:solidFill>
              </a:rPr>
              <a:t>Multidisciplinary</a:t>
            </a:r>
            <a:r>
              <a:rPr lang="sv-SE" sz="1800" kern="0" dirty="0">
                <a:solidFill>
                  <a:schemeClr val="bg1"/>
                </a:solidFill>
              </a:rPr>
              <a:t> </a:t>
            </a:r>
            <a:r>
              <a:rPr lang="sv-SE" sz="1800" kern="0" dirty="0" err="1">
                <a:solidFill>
                  <a:schemeClr val="bg1"/>
                </a:solidFill>
              </a:rPr>
              <a:t>department</a:t>
            </a:r>
            <a:endParaRPr lang="sv-SE" sz="1800" kern="0" dirty="0">
              <a:solidFill>
                <a:schemeClr val="bg1"/>
              </a:solidFill>
            </a:endParaRPr>
          </a:p>
          <a:p>
            <a:pPr>
              <a:buClr>
                <a:schemeClr val="bg1"/>
              </a:buClr>
              <a:buFont typeface="Arial" panose="020B0604020202020204" pitchFamily="34" charset="0"/>
              <a:buChar char="•"/>
            </a:pPr>
            <a:r>
              <a:rPr lang="sv-SE" sz="1800" kern="0" dirty="0">
                <a:solidFill>
                  <a:schemeClr val="bg1"/>
                </a:solidFill>
              </a:rPr>
              <a:t>Global and population </a:t>
            </a:r>
            <a:r>
              <a:rPr lang="sv-SE" sz="1800" kern="0" dirty="0" err="1">
                <a:solidFill>
                  <a:schemeClr val="bg1"/>
                </a:solidFill>
              </a:rPr>
              <a:t>perspective</a:t>
            </a:r>
            <a:endParaRPr lang="sv-SE" sz="1800" kern="0" dirty="0">
              <a:solidFill>
                <a:schemeClr val="bg1"/>
              </a:solidFill>
            </a:endParaRPr>
          </a:p>
          <a:p>
            <a:pPr>
              <a:buClr>
                <a:schemeClr val="bg1"/>
              </a:buClr>
              <a:buFont typeface="Arial" panose="020B0604020202020204" pitchFamily="34" charset="0"/>
              <a:buChar char="•"/>
            </a:pPr>
            <a:r>
              <a:rPr lang="en-GB" sz="1800" kern="0" dirty="0">
                <a:solidFill>
                  <a:schemeClr val="bg1"/>
                </a:solidFill>
              </a:rPr>
              <a:t>How societal phenomena affect public health and how to prevent them</a:t>
            </a:r>
          </a:p>
          <a:p>
            <a:pPr>
              <a:buClr>
                <a:srgbClr val="FFFFFF"/>
              </a:buClr>
              <a:buFont typeface="Arial" panose="020B0604020202020204" pitchFamily="34" charset="0"/>
              <a:buChar char="•"/>
            </a:pPr>
            <a:r>
              <a:rPr lang="en-GB" sz="1800" kern="0" dirty="0">
                <a:solidFill>
                  <a:schemeClr val="bg1"/>
                </a:solidFill>
                <a:ea typeface="+mn-lt"/>
                <a:cs typeface="+mn-lt"/>
              </a:rPr>
              <a:t>Focus on vulnerable groups and health equity</a:t>
            </a:r>
            <a:endParaRPr lang="en-GB" dirty="0"/>
          </a:p>
        </p:txBody>
      </p:sp>
      <p:sp>
        <p:nvSpPr>
          <p:cNvPr id="9" name="Platshållare för sidfot 4">
            <a:extLst>
              <a:ext uri="{FF2B5EF4-FFF2-40B4-BE49-F238E27FC236}">
                <a16:creationId xmlns:a16="http://schemas.microsoft.com/office/drawing/2014/main" id="{409E5803-D019-4395-9121-7344143A2F99}"/>
              </a:ext>
              <a:ext uri="{C183D7F6-B498-43B3-948B-1728B52AA6E4}">
                <adec:decorative xmlns:adec="http://schemas.microsoft.com/office/drawing/2017/decorative" val="1"/>
              </a:ext>
            </a:extLst>
          </p:cNvPr>
          <p:cNvSpPr txBox="1">
            <a:spLocks/>
          </p:cNvSpPr>
          <p:nvPr/>
        </p:nvSpPr>
        <p:spPr bwMode="auto">
          <a:xfrm>
            <a:off x="7596336" y="4383433"/>
            <a:ext cx="113555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a:solidFill>
                  <a:schemeClr val="tx1"/>
                </a:solidFill>
              </a:rPr>
              <a:t>Photo: Getty Images</a:t>
            </a:r>
          </a:p>
          <a:p>
            <a:pPr algn="r"/>
            <a:endParaRPr lang="sv-SE" altLang="sv-SE" sz="600">
              <a:solidFill>
                <a:schemeClr val="tx1"/>
              </a:solidFill>
            </a:endParaRPr>
          </a:p>
        </p:txBody>
      </p:sp>
      <p:sp>
        <p:nvSpPr>
          <p:cNvPr id="3" name="Platshållare för sidfot 5">
            <a:extLst>
              <a:ext uri="{FF2B5EF4-FFF2-40B4-BE49-F238E27FC236}">
                <a16:creationId xmlns:a16="http://schemas.microsoft.com/office/drawing/2014/main" id="{09A0039A-D64F-B114-7CC4-522B53C73AFD}"/>
              </a:ext>
            </a:extLst>
          </p:cNvPr>
          <p:cNvSpPr>
            <a:spLocks noGrp="1"/>
          </p:cNvSpPr>
          <p:nvPr>
            <p:ph type="ftr" sz="quarter" idx="3"/>
          </p:nvPr>
        </p:nvSpPr>
        <p:spPr>
          <a:xfrm>
            <a:off x="255983" y="4790351"/>
            <a:ext cx="2803849" cy="171450"/>
          </a:xfrm>
        </p:spPr>
        <p:txBody>
          <a:bodyPr/>
          <a:lstStyle/>
          <a:p>
            <a:r>
              <a:rPr lang="sv-SE"/>
              <a:t>Karolinska Institutet – a medical university</a:t>
            </a:r>
          </a:p>
        </p:txBody>
      </p:sp>
    </p:spTree>
    <p:extLst>
      <p:ext uri="{BB962C8B-B14F-4D97-AF65-F5344CB8AC3E}">
        <p14:creationId xmlns:p14="http://schemas.microsoft.com/office/powerpoint/2010/main" val="254268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3A5D8D7E-A220-4F24-9A64-1FB5E72597CF}"/>
              </a:ext>
            </a:extLst>
          </p:cNvPr>
          <p:cNvSpPr>
            <a:spLocks noGrp="1"/>
          </p:cNvSpPr>
          <p:nvPr>
            <p:ph type="ctrTitle"/>
          </p:nvPr>
        </p:nvSpPr>
        <p:spPr>
          <a:xfrm>
            <a:off x="971600" y="2067694"/>
            <a:ext cx="7772400" cy="857250"/>
          </a:xfrm>
        </p:spPr>
        <p:txBody>
          <a:bodyPr/>
          <a:lstStyle/>
          <a:p>
            <a:br>
              <a:rPr lang="sv-SE" sz="4000" dirty="0"/>
            </a:br>
            <a:br>
              <a:rPr lang="sv-SE" sz="4000" dirty="0"/>
            </a:br>
            <a:r>
              <a:rPr lang="en-US" sz="4000" dirty="0">
                <a:latin typeface="+mj-lt"/>
              </a:rPr>
              <a:t>"We </a:t>
            </a:r>
            <a:r>
              <a:rPr lang="en-US" sz="4000" dirty="0" err="1">
                <a:latin typeface="+mj-lt"/>
              </a:rPr>
              <a:t>emphasise</a:t>
            </a:r>
            <a:r>
              <a:rPr lang="en-US" sz="4000" dirty="0">
                <a:latin typeface="+mj-lt"/>
              </a:rPr>
              <a:t> the importance of global awareness" </a:t>
            </a:r>
            <a:br>
              <a:rPr lang="en-US" sz="3200" dirty="0">
                <a:latin typeface="+mj-lt"/>
              </a:rPr>
            </a:br>
            <a:br>
              <a:rPr lang="en-US" sz="3200" dirty="0">
                <a:latin typeface="+mj-lt"/>
              </a:rPr>
            </a:br>
            <a:br>
              <a:rPr lang="sv-SE" sz="3200" dirty="0"/>
            </a:br>
            <a:endParaRPr lang="sv-SE" sz="4000" dirty="0"/>
          </a:p>
        </p:txBody>
      </p:sp>
      <p:sp>
        <p:nvSpPr>
          <p:cNvPr id="2" name="textruta 1">
            <a:extLst>
              <a:ext uri="{FF2B5EF4-FFF2-40B4-BE49-F238E27FC236}">
                <a16:creationId xmlns:a16="http://schemas.microsoft.com/office/drawing/2014/main" id="{24CF8D8D-31D3-34C9-7CD8-1CEAA37EB1AB}"/>
              </a:ext>
            </a:extLst>
          </p:cNvPr>
          <p:cNvSpPr txBox="1"/>
          <p:nvPr/>
        </p:nvSpPr>
        <p:spPr>
          <a:xfrm>
            <a:off x="6565364" y="2924944"/>
            <a:ext cx="1957587" cy="461665"/>
          </a:xfrm>
          <a:prstGeom prst="rect">
            <a:avLst/>
          </a:prstGeom>
          <a:noFill/>
        </p:spPr>
        <p:txBody>
          <a:bodyPr wrap="none" rtlCol="0">
            <a:spAutoFit/>
          </a:bodyPr>
          <a:lstStyle/>
          <a:p>
            <a:pPr algn="r"/>
            <a:r>
              <a:rPr lang="en-US" sz="1200" dirty="0">
                <a:solidFill>
                  <a:schemeClr val="accent1"/>
                </a:solidFill>
                <a:latin typeface="+mj-lt"/>
              </a:rPr>
              <a:t>Marie Hasselberg, </a:t>
            </a:r>
            <a:br>
              <a:rPr lang="en-US" sz="1200" dirty="0">
                <a:solidFill>
                  <a:schemeClr val="accent1"/>
                </a:solidFill>
                <a:latin typeface="+mj-lt"/>
              </a:rPr>
            </a:br>
            <a:r>
              <a:rPr lang="en-US" sz="1200" dirty="0">
                <a:solidFill>
                  <a:schemeClr val="accent1"/>
                </a:solidFill>
                <a:latin typeface="+mj-lt"/>
              </a:rPr>
              <a:t>Head of the Department</a:t>
            </a:r>
            <a:endParaRPr lang="sv-SE" sz="1200" dirty="0">
              <a:solidFill>
                <a:schemeClr val="accent1"/>
              </a:solidFill>
              <a:latin typeface="+mn-lt"/>
            </a:endParaRPr>
          </a:p>
        </p:txBody>
      </p:sp>
    </p:spTree>
    <p:extLst>
      <p:ext uri="{BB962C8B-B14F-4D97-AF65-F5344CB8AC3E}">
        <p14:creationId xmlns:p14="http://schemas.microsoft.com/office/powerpoint/2010/main" val="205931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F1BB-210F-2091-E38F-F815E86BA7CB}"/>
            </a:ext>
          </a:extLst>
        </p:cNvPr>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46795E-EE04-EDFA-D053-B82EB3829DC1}"/>
              </a:ext>
              <a:ext uri="{C183D7F6-B498-43B3-948B-1728B52AA6E4}">
                <adec:decorative xmlns:adec="http://schemas.microsoft.com/office/drawing/2017/decorative" val="1"/>
              </a:ext>
            </a:extLst>
          </p:cNvPr>
          <p:cNvSpPr>
            <a:spLocks noGrp="1"/>
          </p:cNvSpPr>
          <p:nvPr>
            <p:ph type="dt" sz="half" idx="10"/>
          </p:nvPr>
        </p:nvSpPr>
        <p:spPr/>
        <p:txBody>
          <a:bodyPr/>
          <a:lstStyle/>
          <a:p>
            <a:fld id="{15A8EC36-0F3C-478A-8F9E-B1C31AB2E929}" type="datetime4">
              <a:rPr lang="sv-SE" smtClean="0"/>
              <a:t>28 juni 2024</a:t>
            </a:fld>
            <a:endParaRPr lang="sv-SE"/>
          </a:p>
        </p:txBody>
      </p:sp>
      <p:sp>
        <p:nvSpPr>
          <p:cNvPr id="4" name="Platshållare för bildnummer 3">
            <a:extLst>
              <a:ext uri="{FF2B5EF4-FFF2-40B4-BE49-F238E27FC236}">
                <a16:creationId xmlns:a16="http://schemas.microsoft.com/office/drawing/2014/main" id="{00AFD477-D691-9448-A7E2-05ED4682962F}"/>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4</a:t>
            </a:fld>
            <a:endParaRPr lang="sv-SE"/>
          </a:p>
        </p:txBody>
      </p:sp>
      <p:sp>
        <p:nvSpPr>
          <p:cNvPr id="19" name="textruta 18">
            <a:extLst>
              <a:ext uri="{FF2B5EF4-FFF2-40B4-BE49-F238E27FC236}">
                <a16:creationId xmlns:a16="http://schemas.microsoft.com/office/drawing/2014/main" id="{982556DA-CF45-E347-A8D1-E23E19D0354F}"/>
              </a:ext>
            </a:extLst>
          </p:cNvPr>
          <p:cNvSpPr txBox="1"/>
          <p:nvPr/>
        </p:nvSpPr>
        <p:spPr>
          <a:xfrm>
            <a:off x="485535" y="1420033"/>
            <a:ext cx="2732510" cy="1200329"/>
          </a:xfrm>
          <a:prstGeom prst="rect">
            <a:avLst/>
          </a:prstGeom>
          <a:noFill/>
        </p:spPr>
        <p:txBody>
          <a:bodyPr wrap="square" rtlCol="0">
            <a:spAutoFit/>
          </a:bodyPr>
          <a:lstStyle/>
          <a:p>
            <a:r>
              <a:rPr lang="sv-SE" sz="1400" err="1">
                <a:solidFill>
                  <a:schemeClr val="accent1"/>
                </a:solidFill>
                <a:latin typeface="+mj-lt"/>
                <a:cs typeface="Arial" panose="020B0604020202020204" pitchFamily="34" charset="0"/>
              </a:rPr>
              <a:t>Employees</a:t>
            </a:r>
            <a:endParaRPr lang="sv-SE" sz="1400">
              <a:solidFill>
                <a:schemeClr val="accent1"/>
              </a:solidFill>
              <a:latin typeface="+mj-lt"/>
            </a:endParaRPr>
          </a:p>
          <a:p>
            <a:r>
              <a:rPr lang="sv-SE" sz="4800">
                <a:solidFill>
                  <a:schemeClr val="accent1"/>
                </a:solidFill>
                <a:latin typeface="+mj-lt"/>
              </a:rPr>
              <a:t>140</a:t>
            </a:r>
          </a:p>
          <a:p>
            <a:endParaRPr lang="sv-SE" sz="1000" b="1">
              <a:solidFill>
                <a:schemeClr val="accent1"/>
              </a:solidFill>
              <a:latin typeface="Arial" panose="020B06040202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6D8F3FA3-5011-EC84-99D7-027019B23B77}"/>
              </a:ext>
              <a:ext uri="{C183D7F6-B498-43B3-948B-1728B52AA6E4}">
                <adec:decorative xmlns:adec="http://schemas.microsoft.com/office/drawing/2017/decorative" val="1"/>
              </a:ext>
            </a:extLst>
          </p:cNvPr>
          <p:cNvSpPr/>
          <p:nvPr/>
        </p:nvSpPr>
        <p:spPr bwMode="auto">
          <a:xfrm>
            <a:off x="354013" y="2469262"/>
            <a:ext cx="5226099" cy="114027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lumMod val="95000"/>
                </a:schemeClr>
              </a:solidFill>
              <a:effectLst/>
              <a:latin typeface="Times"/>
            </a:endParaRPr>
          </a:p>
        </p:txBody>
      </p:sp>
      <p:sp>
        <p:nvSpPr>
          <p:cNvPr id="21" name="textruta 20">
            <a:extLst>
              <a:ext uri="{FF2B5EF4-FFF2-40B4-BE49-F238E27FC236}">
                <a16:creationId xmlns:a16="http://schemas.microsoft.com/office/drawing/2014/main" id="{A72FDF3E-7E7E-092C-3460-BCEA32D27E1D}"/>
              </a:ext>
            </a:extLst>
          </p:cNvPr>
          <p:cNvSpPr txBox="1"/>
          <p:nvPr/>
        </p:nvSpPr>
        <p:spPr>
          <a:xfrm>
            <a:off x="505744" y="2567880"/>
            <a:ext cx="2732510" cy="1200329"/>
          </a:xfrm>
          <a:prstGeom prst="rect">
            <a:avLst/>
          </a:prstGeom>
          <a:noFill/>
        </p:spPr>
        <p:txBody>
          <a:bodyPr wrap="square" rtlCol="0">
            <a:spAutoFit/>
          </a:bodyPr>
          <a:lstStyle/>
          <a:p>
            <a:r>
              <a:rPr lang="sv-SE" sz="1400" dirty="0" err="1">
                <a:solidFill>
                  <a:schemeClr val="accent1"/>
                </a:solidFill>
                <a:latin typeface="+mj-lt"/>
                <a:cs typeface="Arial" panose="020B0604020202020204" pitchFamily="34" charset="0"/>
              </a:rPr>
              <a:t>Affiliated</a:t>
            </a:r>
            <a:r>
              <a:rPr lang="sv-SE" sz="1400" dirty="0">
                <a:solidFill>
                  <a:schemeClr val="accent1"/>
                </a:solidFill>
                <a:latin typeface="+mj-lt"/>
                <a:cs typeface="Arial" panose="020B0604020202020204" pitchFamily="34" charset="0"/>
              </a:rPr>
              <a:t> researchers</a:t>
            </a:r>
            <a:endParaRPr lang="sv-SE" sz="1400" dirty="0">
              <a:solidFill>
                <a:schemeClr val="accent1"/>
              </a:solidFill>
              <a:latin typeface="+mj-lt"/>
            </a:endParaRPr>
          </a:p>
          <a:p>
            <a:r>
              <a:rPr lang="sv-SE" sz="4800" dirty="0">
                <a:solidFill>
                  <a:schemeClr val="accent1"/>
                </a:solidFill>
                <a:latin typeface="+mj-lt"/>
              </a:rPr>
              <a:t>170</a:t>
            </a:r>
          </a:p>
          <a:p>
            <a:endParaRPr lang="sv-SE" sz="1000" b="1" dirty="0">
              <a:solidFill>
                <a:schemeClr val="accent1"/>
              </a:solidFill>
              <a:latin typeface="Arial" panose="020B0604020202020204" pitchFamily="34" charset="0"/>
              <a:cs typeface="Arial" panose="020B0604020202020204" pitchFamily="34" charset="0"/>
            </a:endParaRPr>
          </a:p>
        </p:txBody>
      </p:sp>
      <p:sp>
        <p:nvSpPr>
          <p:cNvPr id="23" name="textruta 22">
            <a:extLst>
              <a:ext uri="{FF2B5EF4-FFF2-40B4-BE49-F238E27FC236}">
                <a16:creationId xmlns:a16="http://schemas.microsoft.com/office/drawing/2014/main" id="{768CFCD0-11DB-662D-F8A1-8685211E4BE6}"/>
              </a:ext>
            </a:extLst>
          </p:cNvPr>
          <p:cNvSpPr txBox="1"/>
          <p:nvPr/>
        </p:nvSpPr>
        <p:spPr>
          <a:xfrm>
            <a:off x="467544" y="3723878"/>
            <a:ext cx="3014210" cy="1200329"/>
          </a:xfrm>
          <a:prstGeom prst="rect">
            <a:avLst/>
          </a:prstGeom>
          <a:noFill/>
        </p:spPr>
        <p:txBody>
          <a:bodyPr wrap="square" rtlCol="0">
            <a:spAutoFit/>
          </a:bodyPr>
          <a:lstStyle/>
          <a:p>
            <a:r>
              <a:rPr lang="sv-SE" sz="1400" dirty="0">
                <a:solidFill>
                  <a:schemeClr val="accent1"/>
                </a:solidFill>
                <a:latin typeface="+mj-lt"/>
                <a:cs typeface="Arial" panose="020B0604020202020204" pitchFamily="34" charset="0"/>
              </a:rPr>
              <a:t>PhD Students</a:t>
            </a:r>
            <a:endParaRPr lang="sv-SE" sz="1400" dirty="0">
              <a:solidFill>
                <a:schemeClr val="accent1"/>
              </a:solidFill>
              <a:latin typeface="+mj-lt"/>
            </a:endParaRPr>
          </a:p>
          <a:p>
            <a:r>
              <a:rPr lang="sv-SE" sz="4800" dirty="0">
                <a:solidFill>
                  <a:schemeClr val="accent1"/>
                </a:solidFill>
                <a:latin typeface="+mj-lt"/>
              </a:rPr>
              <a:t>119 </a:t>
            </a:r>
            <a:r>
              <a:rPr lang="sv-SE" sz="1600" dirty="0">
                <a:solidFill>
                  <a:schemeClr val="accent1"/>
                </a:solidFill>
                <a:latin typeface="+mj-lt"/>
              </a:rPr>
              <a:t>(60% </a:t>
            </a:r>
            <a:r>
              <a:rPr lang="sv-SE" sz="1600" dirty="0" err="1">
                <a:solidFill>
                  <a:schemeClr val="accent1"/>
                </a:solidFill>
                <a:latin typeface="+mj-lt"/>
              </a:rPr>
              <a:t>women</a:t>
            </a:r>
            <a:r>
              <a:rPr lang="sv-SE" sz="1600" dirty="0">
                <a:solidFill>
                  <a:schemeClr val="accent1"/>
                </a:solidFill>
                <a:latin typeface="+mj-lt"/>
              </a:rPr>
              <a:t>) </a:t>
            </a:r>
          </a:p>
          <a:p>
            <a:endParaRPr lang="sv-SE" sz="1000" b="1" dirty="0">
              <a:solidFill>
                <a:schemeClr val="accent1"/>
              </a:solidFill>
              <a:latin typeface="+mj-lt"/>
              <a:cs typeface="Arial" panose="020B0604020202020204" pitchFamily="34" charset="0"/>
            </a:endParaRPr>
          </a:p>
        </p:txBody>
      </p:sp>
      <p:grpSp>
        <p:nvGrpSpPr>
          <p:cNvPr id="8" name="Grupp 7">
            <a:extLst>
              <a:ext uri="{FF2B5EF4-FFF2-40B4-BE49-F238E27FC236}">
                <a16:creationId xmlns:a16="http://schemas.microsoft.com/office/drawing/2014/main" id="{077A65CD-40C3-7D06-0A78-EDBB78337E51}"/>
              </a:ext>
            </a:extLst>
          </p:cNvPr>
          <p:cNvGrpSpPr/>
          <p:nvPr/>
        </p:nvGrpSpPr>
        <p:grpSpPr>
          <a:xfrm>
            <a:off x="2555776" y="1419622"/>
            <a:ext cx="2836368" cy="3350696"/>
            <a:chOff x="5836294" y="1419622"/>
            <a:chExt cx="2836368" cy="3350696"/>
          </a:xfrm>
        </p:grpSpPr>
        <p:sp>
          <p:nvSpPr>
            <p:cNvPr id="20" name="textruta 19">
              <a:extLst>
                <a:ext uri="{FF2B5EF4-FFF2-40B4-BE49-F238E27FC236}">
                  <a16:creationId xmlns:a16="http://schemas.microsoft.com/office/drawing/2014/main" id="{BEC1D26B-2A4A-CD6F-7557-263E02A66BE5}"/>
                </a:ext>
              </a:extLst>
            </p:cNvPr>
            <p:cNvSpPr txBox="1"/>
            <p:nvPr/>
          </p:nvSpPr>
          <p:spPr>
            <a:xfrm>
              <a:off x="5940152" y="1419622"/>
              <a:ext cx="2732510" cy="1200329"/>
            </a:xfrm>
            <a:prstGeom prst="rect">
              <a:avLst/>
            </a:prstGeom>
            <a:noFill/>
          </p:spPr>
          <p:txBody>
            <a:bodyPr wrap="square" rtlCol="0">
              <a:spAutoFit/>
            </a:bodyPr>
            <a:lstStyle/>
            <a:p>
              <a:pPr algn="r"/>
              <a:r>
                <a:rPr lang="sv-SE" sz="1400" dirty="0">
                  <a:solidFill>
                    <a:schemeClr val="accent1"/>
                  </a:solidFill>
                  <a:latin typeface="+mj-lt"/>
                  <a:cs typeface="Arial" panose="020B0604020202020204" pitchFamily="34" charset="0"/>
                </a:rPr>
                <a:t>Professors</a:t>
              </a:r>
              <a:endParaRPr lang="sv-SE" sz="1400" dirty="0">
                <a:solidFill>
                  <a:schemeClr val="accent1"/>
                </a:solidFill>
                <a:latin typeface="+mj-lt"/>
              </a:endParaRPr>
            </a:p>
            <a:p>
              <a:pPr algn="r"/>
              <a:r>
                <a:rPr lang="sv-SE" sz="4800" dirty="0">
                  <a:solidFill>
                    <a:schemeClr val="accent1"/>
                  </a:solidFill>
                  <a:latin typeface="+mj-lt"/>
                </a:rPr>
                <a:t>16 </a:t>
              </a:r>
              <a:endParaRPr lang="sv-SE" sz="2000" dirty="0">
                <a:solidFill>
                  <a:schemeClr val="accent1"/>
                </a:solidFill>
                <a:latin typeface="+mj-lt"/>
              </a:endParaRPr>
            </a:p>
            <a:p>
              <a:pPr algn="r"/>
              <a:endParaRPr lang="sv-SE" sz="1000" b="1" dirty="0">
                <a:solidFill>
                  <a:schemeClr val="accent1"/>
                </a:solidFill>
                <a:latin typeface="+mj-lt"/>
                <a:cs typeface="Arial" panose="020B0604020202020204" pitchFamily="34" charset="0"/>
              </a:endParaRPr>
            </a:p>
          </p:txBody>
        </p:sp>
        <p:sp>
          <p:nvSpPr>
            <p:cNvPr id="22" name="textruta 21">
              <a:extLst>
                <a:ext uri="{FF2B5EF4-FFF2-40B4-BE49-F238E27FC236}">
                  <a16:creationId xmlns:a16="http://schemas.microsoft.com/office/drawing/2014/main" id="{58D9913F-C9CF-CA51-368F-1BC70B5D4AD7}"/>
                </a:ext>
              </a:extLst>
            </p:cNvPr>
            <p:cNvSpPr txBox="1"/>
            <p:nvPr/>
          </p:nvSpPr>
          <p:spPr>
            <a:xfrm>
              <a:off x="5940152" y="2575620"/>
              <a:ext cx="2732510" cy="1200329"/>
            </a:xfrm>
            <a:prstGeom prst="rect">
              <a:avLst/>
            </a:prstGeom>
            <a:noFill/>
          </p:spPr>
          <p:txBody>
            <a:bodyPr wrap="square" rtlCol="0">
              <a:spAutoFit/>
            </a:bodyPr>
            <a:lstStyle/>
            <a:p>
              <a:pPr algn="r"/>
              <a:r>
                <a:rPr lang="sv-SE" sz="1400" dirty="0">
                  <a:solidFill>
                    <a:schemeClr val="accent1"/>
                  </a:solidFill>
                  <a:latin typeface="+mj-lt"/>
                  <a:cs typeface="Arial" panose="020B0604020202020204" pitchFamily="34" charset="0"/>
                </a:rPr>
                <a:t>Assistant professors</a:t>
              </a:r>
              <a:endParaRPr lang="sv-SE" sz="1400" dirty="0">
                <a:solidFill>
                  <a:schemeClr val="accent1"/>
                </a:solidFill>
                <a:latin typeface="+mj-lt"/>
              </a:endParaRPr>
            </a:p>
            <a:p>
              <a:pPr algn="r">
                <a:tabLst>
                  <a:tab pos="2332038" algn="l"/>
                </a:tabLst>
              </a:pPr>
              <a:r>
                <a:rPr lang="sv-SE" sz="4800" dirty="0">
                  <a:solidFill>
                    <a:schemeClr val="accent1"/>
                  </a:solidFill>
                  <a:latin typeface="+mj-lt"/>
                  <a:cs typeface="Arial" panose="020B0604020202020204" pitchFamily="34" charset="0"/>
                </a:rPr>
                <a:t>7</a:t>
              </a:r>
              <a:endParaRPr lang="sv-SE" sz="4800" dirty="0">
                <a:solidFill>
                  <a:schemeClr val="accent1"/>
                </a:solidFill>
                <a:latin typeface="+mj-lt"/>
              </a:endParaRPr>
            </a:p>
            <a:p>
              <a:pPr algn="r"/>
              <a:endParaRPr lang="sv-SE" sz="1000" b="1" dirty="0">
                <a:solidFill>
                  <a:srgbClr val="D40963"/>
                </a:solidFill>
                <a:latin typeface="Arial" panose="020B0604020202020204" pitchFamily="34" charset="0"/>
                <a:cs typeface="Arial" panose="020B0604020202020204" pitchFamily="34" charset="0"/>
              </a:endParaRPr>
            </a:p>
          </p:txBody>
        </p:sp>
        <p:sp>
          <p:nvSpPr>
            <p:cNvPr id="24" name="textruta 23">
              <a:extLst>
                <a:ext uri="{FF2B5EF4-FFF2-40B4-BE49-F238E27FC236}">
                  <a16:creationId xmlns:a16="http://schemas.microsoft.com/office/drawing/2014/main" id="{C26F5D2E-1E62-0B2C-23E6-EE7C6DA1BDE1}"/>
                </a:ext>
                <a:ext uri="{C183D7F6-B498-43B3-948B-1728B52AA6E4}">
                  <adec:decorative xmlns:adec="http://schemas.microsoft.com/office/drawing/2017/decorative" val="0"/>
                </a:ext>
              </a:extLst>
            </p:cNvPr>
            <p:cNvSpPr txBox="1"/>
            <p:nvPr/>
          </p:nvSpPr>
          <p:spPr>
            <a:xfrm>
              <a:off x="5836294" y="3723878"/>
              <a:ext cx="2795950" cy="1046440"/>
            </a:xfrm>
            <a:prstGeom prst="rect">
              <a:avLst/>
            </a:prstGeom>
            <a:noFill/>
          </p:spPr>
          <p:txBody>
            <a:bodyPr wrap="square" rIns="72000" rtlCol="0">
              <a:spAutoFit/>
            </a:bodyPr>
            <a:lstStyle/>
            <a:p>
              <a:pPr algn="r"/>
              <a:r>
                <a:rPr lang="sv-SE" sz="1400" dirty="0">
                  <a:solidFill>
                    <a:schemeClr val="accent1"/>
                  </a:solidFill>
                  <a:latin typeface="+mj-lt"/>
                  <a:cs typeface="Arial" panose="020B0604020202020204" pitchFamily="34" charset="0"/>
                </a:rPr>
                <a:t>Senior </a:t>
              </a:r>
              <a:r>
                <a:rPr lang="sv-SE" sz="1400" dirty="0" err="1">
                  <a:solidFill>
                    <a:schemeClr val="accent1"/>
                  </a:solidFill>
                  <a:latin typeface="+mj-lt"/>
                  <a:cs typeface="Arial" panose="020B0604020202020204" pitchFamily="34" charset="0"/>
                </a:rPr>
                <a:t>Lecturers</a:t>
              </a:r>
              <a:endParaRPr lang="sv-SE" sz="1400" dirty="0">
                <a:solidFill>
                  <a:schemeClr val="accent1"/>
                </a:solidFill>
                <a:latin typeface="+mj-lt"/>
              </a:endParaRPr>
            </a:p>
            <a:p>
              <a:pPr algn="r"/>
              <a:r>
                <a:rPr lang="sv-SE" sz="4800" dirty="0">
                  <a:solidFill>
                    <a:srgbClr val="D40963"/>
                  </a:solidFill>
                  <a:latin typeface="Arial Black" panose="020B0A04020102020204" pitchFamily="34" charset="0"/>
                </a:rPr>
                <a:t>     </a:t>
              </a:r>
              <a:r>
                <a:rPr lang="sv-SE" sz="4800" dirty="0">
                  <a:solidFill>
                    <a:schemeClr val="accent1"/>
                  </a:solidFill>
                  <a:latin typeface="+mj-lt"/>
                </a:rPr>
                <a:t>3</a:t>
              </a:r>
              <a:endParaRPr lang="sv-SE" sz="1000" b="1" dirty="0">
                <a:solidFill>
                  <a:srgbClr val="D40963"/>
                </a:solidFill>
                <a:latin typeface="Arial" panose="020B0604020202020204" pitchFamily="34" charset="0"/>
                <a:cs typeface="Arial" panose="020B0604020202020204" pitchFamily="34" charset="0"/>
              </a:endParaRPr>
            </a:p>
          </p:txBody>
        </p:sp>
      </p:grpSp>
      <p:sp>
        <p:nvSpPr>
          <p:cNvPr id="25" name="Rektangel 24">
            <a:extLst>
              <a:ext uri="{FF2B5EF4-FFF2-40B4-BE49-F238E27FC236}">
                <a16:creationId xmlns:a16="http://schemas.microsoft.com/office/drawing/2014/main" id="{EBC3B803-53EF-267B-40F7-9BD21ABE68FC}"/>
              </a:ext>
              <a:ext uri="{C183D7F6-B498-43B3-948B-1728B52AA6E4}">
                <adec:decorative xmlns:adec="http://schemas.microsoft.com/office/drawing/2017/decorative" val="1"/>
              </a:ext>
            </a:extLst>
          </p:cNvPr>
          <p:cNvSpPr/>
          <p:nvPr/>
        </p:nvSpPr>
        <p:spPr>
          <a:xfrm>
            <a:off x="9396536" y="3816211"/>
            <a:ext cx="1728996" cy="430887"/>
          </a:xfrm>
          <a:prstGeom prst="rect">
            <a:avLst/>
          </a:prstGeom>
        </p:spPr>
        <p:txBody>
          <a:bodyPr wrap="square">
            <a:spAutoFit/>
          </a:bodyPr>
          <a:lstStyle/>
          <a:p>
            <a:endParaRPr lang="sv-SE" sz="2200">
              <a:solidFill>
                <a:schemeClr val="accent1"/>
              </a:solidFill>
              <a:latin typeface="+mj-lt"/>
            </a:endParaRPr>
          </a:p>
        </p:txBody>
      </p:sp>
      <p:sp>
        <p:nvSpPr>
          <p:cNvPr id="9" name="Rubrik 8">
            <a:extLst>
              <a:ext uri="{FF2B5EF4-FFF2-40B4-BE49-F238E27FC236}">
                <a16:creationId xmlns:a16="http://schemas.microsoft.com/office/drawing/2014/main" id="{8902D207-1F9F-EE7B-8301-8B29A4F73E76}"/>
              </a:ext>
            </a:extLst>
          </p:cNvPr>
          <p:cNvSpPr>
            <a:spLocks noGrp="1"/>
          </p:cNvSpPr>
          <p:nvPr>
            <p:ph type="title"/>
          </p:nvPr>
        </p:nvSpPr>
        <p:spPr>
          <a:xfrm>
            <a:off x="257539" y="181699"/>
            <a:ext cx="5682613" cy="894844"/>
          </a:xfrm>
        </p:spPr>
        <p:txBody>
          <a:bodyPr/>
          <a:lstStyle/>
          <a:p>
            <a:r>
              <a:rPr lang="sv-SE" dirty="0"/>
              <a:t>GPH staff </a:t>
            </a:r>
          </a:p>
        </p:txBody>
      </p:sp>
      <p:sp>
        <p:nvSpPr>
          <p:cNvPr id="3" name="Platshållare för sidfot 5">
            <a:extLst>
              <a:ext uri="{FF2B5EF4-FFF2-40B4-BE49-F238E27FC236}">
                <a16:creationId xmlns:a16="http://schemas.microsoft.com/office/drawing/2014/main" id="{3E62E836-898E-6F36-234D-556DDB934EA0}"/>
              </a:ext>
            </a:extLst>
          </p:cNvPr>
          <p:cNvSpPr>
            <a:spLocks noGrp="1"/>
          </p:cNvSpPr>
          <p:nvPr>
            <p:ph type="ftr" sz="quarter" idx="3"/>
          </p:nvPr>
        </p:nvSpPr>
        <p:spPr>
          <a:xfrm>
            <a:off x="255983" y="4790351"/>
            <a:ext cx="2803849" cy="171450"/>
          </a:xfrm>
        </p:spPr>
        <p:txBody>
          <a:bodyPr/>
          <a:lstStyle/>
          <a:p>
            <a:r>
              <a:rPr lang="sv-SE"/>
              <a:t>Karolinska Institutet – a medical university</a:t>
            </a:r>
            <a:endParaRPr lang="sv-SE" dirty="0"/>
          </a:p>
        </p:txBody>
      </p:sp>
      <p:pic>
        <p:nvPicPr>
          <p:cNvPr id="11" name="Bild 10" descr="Grupp med människor kontur">
            <a:extLst>
              <a:ext uri="{FF2B5EF4-FFF2-40B4-BE49-F238E27FC236}">
                <a16:creationId xmlns:a16="http://schemas.microsoft.com/office/drawing/2014/main" id="{692DC8BE-E196-8FCC-4165-AB5EEECA6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3461" y="1598314"/>
            <a:ext cx="2286526" cy="2125564"/>
          </a:xfrm>
          <a:prstGeom prst="rect">
            <a:avLst/>
          </a:prstGeom>
        </p:spPr>
      </p:pic>
      <p:sp>
        <p:nvSpPr>
          <p:cNvPr id="7" name="textruta 6">
            <a:extLst>
              <a:ext uri="{FF2B5EF4-FFF2-40B4-BE49-F238E27FC236}">
                <a16:creationId xmlns:a16="http://schemas.microsoft.com/office/drawing/2014/main" id="{B217E952-393B-45EF-D35F-7398B951741C}"/>
              </a:ext>
            </a:extLst>
          </p:cNvPr>
          <p:cNvSpPr txBox="1"/>
          <p:nvPr/>
        </p:nvSpPr>
        <p:spPr>
          <a:xfrm>
            <a:off x="5364088" y="1707654"/>
            <a:ext cx="1327341" cy="800219"/>
          </a:xfrm>
          <a:prstGeom prst="rect">
            <a:avLst/>
          </a:prstGeom>
          <a:noFill/>
        </p:spPr>
        <p:txBody>
          <a:bodyPr wrap="square" rtlCol="0">
            <a:spAutoFit/>
          </a:bodyPr>
          <a:lstStyle/>
          <a:p>
            <a:r>
              <a:rPr lang="sv-SE" sz="1600" dirty="0">
                <a:solidFill>
                  <a:schemeClr val="accent1"/>
                </a:solidFill>
                <a:latin typeface="+mj-lt"/>
              </a:rPr>
              <a:t>(53% </a:t>
            </a:r>
            <a:r>
              <a:rPr lang="sv-SE" sz="1600" dirty="0" err="1">
                <a:solidFill>
                  <a:schemeClr val="accent1"/>
                </a:solidFill>
                <a:latin typeface="+mj-lt"/>
              </a:rPr>
              <a:t>women</a:t>
            </a:r>
            <a:r>
              <a:rPr lang="sv-SE" sz="1600" dirty="0">
                <a:solidFill>
                  <a:schemeClr val="accent1"/>
                </a:solidFill>
                <a:latin typeface="+mj-lt"/>
              </a:rPr>
              <a:t>)</a:t>
            </a:r>
          </a:p>
          <a:p>
            <a:pPr algn="l"/>
            <a:endParaRPr lang="sv-SE" sz="1400" dirty="0">
              <a:latin typeface="+mn-lt"/>
            </a:endParaRPr>
          </a:p>
        </p:txBody>
      </p:sp>
    </p:spTree>
    <p:extLst>
      <p:ext uri="{BB962C8B-B14F-4D97-AF65-F5344CB8AC3E}">
        <p14:creationId xmlns:p14="http://schemas.microsoft.com/office/powerpoint/2010/main" val="385330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96040C-1840-412D-95E8-1D26C3A80C79}"/>
              </a:ext>
            </a:extLst>
          </p:cNvPr>
          <p:cNvSpPr>
            <a:spLocks noGrp="1"/>
          </p:cNvSpPr>
          <p:nvPr>
            <p:ph type="title"/>
          </p:nvPr>
        </p:nvSpPr>
        <p:spPr/>
        <p:txBody>
          <a:bodyPr/>
          <a:lstStyle/>
          <a:p>
            <a:r>
              <a:rPr lang="sv-SE" dirty="0" err="1"/>
              <a:t>Colleagues</a:t>
            </a:r>
            <a:r>
              <a:rPr lang="sv-SE" dirty="0"/>
              <a:t> and </a:t>
            </a:r>
            <a:r>
              <a:rPr lang="sv-SE" dirty="0" err="1"/>
              <a:t>collaborations</a:t>
            </a:r>
            <a:r>
              <a:rPr lang="sv-SE" dirty="0"/>
              <a:t> </a:t>
            </a:r>
            <a:r>
              <a:rPr lang="sv-SE" dirty="0" err="1"/>
              <a:t>around</a:t>
            </a:r>
            <a:r>
              <a:rPr lang="sv-SE" dirty="0"/>
              <a:t> the </a:t>
            </a:r>
            <a:r>
              <a:rPr lang="sv-SE" dirty="0" err="1"/>
              <a:t>world</a:t>
            </a:r>
            <a:endParaRPr lang="sv-SE" dirty="0"/>
          </a:p>
        </p:txBody>
      </p:sp>
      <p:sp>
        <p:nvSpPr>
          <p:cNvPr id="2" name="Platshållare för datum 1">
            <a:extLst>
              <a:ext uri="{FF2B5EF4-FFF2-40B4-BE49-F238E27FC236}">
                <a16:creationId xmlns:a16="http://schemas.microsoft.com/office/drawing/2014/main" id="{CB214BD2-4871-4552-B7F0-A3203E3A0CD5}"/>
              </a:ext>
              <a:ext uri="{C183D7F6-B498-43B3-948B-1728B52AA6E4}">
                <adec:decorative xmlns:adec="http://schemas.microsoft.com/office/drawing/2017/decorative" val="1"/>
              </a:ext>
            </a:extLst>
          </p:cNvPr>
          <p:cNvSpPr>
            <a:spLocks noGrp="1"/>
          </p:cNvSpPr>
          <p:nvPr>
            <p:ph type="dt" sz="half" idx="10"/>
          </p:nvPr>
        </p:nvSpPr>
        <p:spPr/>
        <p:txBody>
          <a:bodyPr/>
          <a:lstStyle/>
          <a:p>
            <a:fld id="{6205BB27-7F9A-4B55-B9E5-47C175F99417}" type="datetime4">
              <a:rPr lang="sv-SE" smtClean="0"/>
              <a:t>28 juni 2024</a:t>
            </a:fld>
            <a:endParaRPr lang="sv-SE"/>
          </a:p>
        </p:txBody>
      </p:sp>
      <p:sp>
        <p:nvSpPr>
          <p:cNvPr id="4" name="Platshållare för bildnummer 3">
            <a:extLst>
              <a:ext uri="{FF2B5EF4-FFF2-40B4-BE49-F238E27FC236}">
                <a16:creationId xmlns:a16="http://schemas.microsoft.com/office/drawing/2014/main" id="{DCB3F5EC-0C51-471E-8667-AA75C15595A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5</a:t>
            </a:fld>
            <a:endParaRPr lang="sv-SE"/>
          </a:p>
        </p:txBody>
      </p:sp>
      <p:sp>
        <p:nvSpPr>
          <p:cNvPr id="3" name="Platshållare för sidfot 5">
            <a:extLst>
              <a:ext uri="{FF2B5EF4-FFF2-40B4-BE49-F238E27FC236}">
                <a16:creationId xmlns:a16="http://schemas.microsoft.com/office/drawing/2014/main" id="{3B337DF7-1E3A-5C5D-3438-56FD2EAFAA79}"/>
              </a:ext>
            </a:extLst>
          </p:cNvPr>
          <p:cNvSpPr>
            <a:spLocks noGrp="1"/>
          </p:cNvSpPr>
          <p:nvPr>
            <p:ph type="ftr" sz="quarter" idx="3"/>
          </p:nvPr>
        </p:nvSpPr>
        <p:spPr>
          <a:xfrm>
            <a:off x="255983" y="4790351"/>
            <a:ext cx="2803849" cy="171450"/>
          </a:xfrm>
        </p:spPr>
        <p:txBody>
          <a:bodyPr/>
          <a:lstStyle/>
          <a:p>
            <a:r>
              <a:rPr lang="sv-SE"/>
              <a:t>Karolinska Institutet – a medical university</a:t>
            </a:r>
          </a:p>
        </p:txBody>
      </p:sp>
      <p:pic>
        <p:nvPicPr>
          <p:cNvPr id="7" name="Bildobjekt 6" descr="En bild som visar karta, konst&#10;&#10;Automatiskt genererad beskrivning">
            <a:extLst>
              <a:ext uri="{FF2B5EF4-FFF2-40B4-BE49-F238E27FC236}">
                <a16:creationId xmlns:a16="http://schemas.microsoft.com/office/drawing/2014/main" id="{E8B32CEE-94BF-FEC2-A9D7-5F5790B36E62}"/>
              </a:ext>
            </a:extLst>
          </p:cNvPr>
          <p:cNvPicPr>
            <a:picLocks noChangeAspect="1"/>
          </p:cNvPicPr>
          <p:nvPr/>
        </p:nvPicPr>
        <p:blipFill>
          <a:blip r:embed="rId3"/>
          <a:stretch>
            <a:fillRect/>
          </a:stretch>
        </p:blipFill>
        <p:spPr>
          <a:xfrm>
            <a:off x="673151" y="915566"/>
            <a:ext cx="8208912" cy="3684626"/>
          </a:xfrm>
          <a:prstGeom prst="rect">
            <a:avLst/>
          </a:prstGeom>
        </p:spPr>
      </p:pic>
    </p:spTree>
    <p:extLst>
      <p:ext uri="{BB962C8B-B14F-4D97-AF65-F5344CB8AC3E}">
        <p14:creationId xmlns:p14="http://schemas.microsoft.com/office/powerpoint/2010/main" val="27538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DF0C2-54E9-BFA9-8CE3-2184255A6D9C}"/>
              </a:ext>
            </a:extLst>
          </p:cNvPr>
          <p:cNvSpPr>
            <a:spLocks noGrp="1"/>
          </p:cNvSpPr>
          <p:nvPr>
            <p:ph type="title"/>
          </p:nvPr>
        </p:nvSpPr>
        <p:spPr/>
        <p:txBody>
          <a:bodyPr/>
          <a:lstStyle/>
          <a:p>
            <a:r>
              <a:rPr lang="sv-SE" dirty="0"/>
              <a:t>Our research</a:t>
            </a:r>
          </a:p>
        </p:txBody>
      </p:sp>
      <p:sp>
        <p:nvSpPr>
          <p:cNvPr id="3" name="Platshållare för innehåll 2">
            <a:extLst>
              <a:ext uri="{FF2B5EF4-FFF2-40B4-BE49-F238E27FC236}">
                <a16:creationId xmlns:a16="http://schemas.microsoft.com/office/drawing/2014/main" id="{964445A4-E405-271D-7908-2D9334C84553}"/>
              </a:ext>
            </a:extLst>
          </p:cNvPr>
          <p:cNvSpPr>
            <a:spLocks noGrp="1"/>
          </p:cNvSpPr>
          <p:nvPr>
            <p:ph idx="15"/>
          </p:nvPr>
        </p:nvSpPr>
        <p:spPr/>
        <p:txBody>
          <a:bodyPr/>
          <a:lstStyle/>
          <a:p>
            <a:endParaRPr lang="sv-SE" dirty="0"/>
          </a:p>
        </p:txBody>
      </p:sp>
      <p:sp>
        <p:nvSpPr>
          <p:cNvPr id="5" name="Platshållare för sidfot 4">
            <a:extLst>
              <a:ext uri="{FF2B5EF4-FFF2-40B4-BE49-F238E27FC236}">
                <a16:creationId xmlns:a16="http://schemas.microsoft.com/office/drawing/2014/main" id="{2B9256AA-A239-7C56-9F18-38A268EEF28A}"/>
              </a:ext>
            </a:extLst>
          </p:cNvPr>
          <p:cNvSpPr>
            <a:spLocks noGrp="1"/>
          </p:cNvSpPr>
          <p:nvPr>
            <p:ph type="ftr" sz="quarter" idx="3"/>
          </p:nvPr>
        </p:nvSpPr>
        <p:spPr>
          <a:xfrm>
            <a:off x="255983" y="4790351"/>
            <a:ext cx="2470592" cy="169332"/>
          </a:xfrm>
        </p:spPr>
        <p:txBody>
          <a:bodyPr/>
          <a:lstStyle/>
          <a:p>
            <a:r>
              <a:rPr lang="sv-SE"/>
              <a:t>Karolinska Institutet – a medical university</a:t>
            </a:r>
            <a:endParaRPr lang="sv-SE" dirty="0"/>
          </a:p>
        </p:txBody>
      </p:sp>
      <p:sp>
        <p:nvSpPr>
          <p:cNvPr id="6" name="Platshållare för datum 5">
            <a:extLst>
              <a:ext uri="{FF2B5EF4-FFF2-40B4-BE49-F238E27FC236}">
                <a16:creationId xmlns:a16="http://schemas.microsoft.com/office/drawing/2014/main" id="{9156C042-BE50-6719-47CE-00690491088E}"/>
              </a:ext>
            </a:extLst>
          </p:cNvPr>
          <p:cNvSpPr>
            <a:spLocks noGrp="1"/>
          </p:cNvSpPr>
          <p:nvPr>
            <p:ph type="dt" sz="half" idx="10"/>
          </p:nvPr>
        </p:nvSpPr>
        <p:spPr/>
        <p:txBody>
          <a:bodyPr/>
          <a:lstStyle/>
          <a:p>
            <a:fld id="{8B5D9076-3007-4121-8EAD-C45F02B265F2}" type="datetime4">
              <a:rPr lang="sv-SE" smtClean="0"/>
              <a:t>28 juni 2024</a:t>
            </a:fld>
            <a:endParaRPr lang="sv-SE"/>
          </a:p>
        </p:txBody>
      </p:sp>
      <p:sp>
        <p:nvSpPr>
          <p:cNvPr id="7" name="Platshållare för bildnummer 6">
            <a:extLst>
              <a:ext uri="{FF2B5EF4-FFF2-40B4-BE49-F238E27FC236}">
                <a16:creationId xmlns:a16="http://schemas.microsoft.com/office/drawing/2014/main" id="{D1320A4C-A073-D57B-0F93-30E47DD97838}"/>
              </a:ext>
            </a:extLst>
          </p:cNvPr>
          <p:cNvSpPr>
            <a:spLocks noGrp="1"/>
          </p:cNvSpPr>
          <p:nvPr>
            <p:ph type="sldNum" sz="quarter" idx="12"/>
          </p:nvPr>
        </p:nvSpPr>
        <p:spPr/>
        <p:txBody>
          <a:bodyPr/>
          <a:lstStyle/>
          <a:p>
            <a:fld id="{B5C8723E-5A40-4F9A-B83B-0F0B7FEF2706}" type="slidenum">
              <a:rPr lang="sv-SE" smtClean="0"/>
              <a:pPr/>
              <a:t>6</a:t>
            </a:fld>
            <a:endParaRPr lang="sv-SE"/>
          </a:p>
        </p:txBody>
      </p:sp>
      <p:grpSp>
        <p:nvGrpSpPr>
          <p:cNvPr id="9" name="Grupp 8">
            <a:extLst>
              <a:ext uri="{FF2B5EF4-FFF2-40B4-BE49-F238E27FC236}">
                <a16:creationId xmlns:a16="http://schemas.microsoft.com/office/drawing/2014/main" id="{F72551DE-A21E-C249-C63B-B280C0625B9D}"/>
              </a:ext>
            </a:extLst>
          </p:cNvPr>
          <p:cNvGrpSpPr/>
          <p:nvPr/>
        </p:nvGrpSpPr>
        <p:grpSpPr>
          <a:xfrm>
            <a:off x="255971" y="1216046"/>
            <a:ext cx="4381026" cy="3376974"/>
            <a:chOff x="0" y="240292"/>
            <a:chExt cx="2450268" cy="1470161"/>
          </a:xfrm>
        </p:grpSpPr>
        <p:sp>
          <p:nvSpPr>
            <p:cNvPr id="10" name="Rektangel 9">
              <a:extLst>
                <a:ext uri="{FF2B5EF4-FFF2-40B4-BE49-F238E27FC236}">
                  <a16:creationId xmlns:a16="http://schemas.microsoft.com/office/drawing/2014/main" id="{207184EA-54D6-2A89-405C-42051AC4C412}"/>
                </a:ext>
              </a:extLst>
            </p:cNvPr>
            <p:cNvSpPr/>
            <p:nvPr/>
          </p:nvSpPr>
          <p:spPr>
            <a:xfrm>
              <a:off x="0" y="240292"/>
              <a:ext cx="2450268" cy="14701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1" name="textruta 10">
              <a:extLst>
                <a:ext uri="{FF2B5EF4-FFF2-40B4-BE49-F238E27FC236}">
                  <a16:creationId xmlns:a16="http://schemas.microsoft.com/office/drawing/2014/main" id="{C9098A93-9305-93AB-DFB7-B26896FCFF75}"/>
                </a:ext>
              </a:extLst>
            </p:cNvPr>
            <p:cNvSpPr txBox="1"/>
            <p:nvPr/>
          </p:nvSpPr>
          <p:spPr>
            <a:xfrm>
              <a:off x="0" y="240292"/>
              <a:ext cx="2450268" cy="1470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538163" lvl="0" indent="-355600" defTabSz="933450">
                <a:lnSpc>
                  <a:spcPct val="90000"/>
                </a:lnSpc>
                <a:spcBef>
                  <a:spcPct val="0"/>
                </a:spcBef>
                <a:spcAft>
                  <a:spcPct val="35000"/>
                </a:spcAft>
                <a:buFont typeface="Arial" panose="020B0604020202020204" pitchFamily="34" charset="0"/>
                <a:buChar char="•"/>
              </a:pPr>
              <a:r>
                <a:rPr lang="sv-SE" sz="1800" dirty="0"/>
                <a:t>12 research </a:t>
              </a:r>
              <a:r>
                <a:rPr lang="sv-SE" sz="1800" dirty="0" err="1"/>
                <a:t>groups</a:t>
              </a:r>
              <a:endParaRPr lang="sv-SE" sz="1800" dirty="0"/>
            </a:p>
            <a:p>
              <a:pPr marL="538163" lvl="0" indent="-355600" defTabSz="933450">
                <a:lnSpc>
                  <a:spcPct val="90000"/>
                </a:lnSpc>
                <a:spcBef>
                  <a:spcPct val="0"/>
                </a:spcBef>
                <a:spcAft>
                  <a:spcPct val="35000"/>
                </a:spcAft>
                <a:buFont typeface="Arial" panose="020B0604020202020204" pitchFamily="34" charset="0"/>
                <a:buChar char="•"/>
              </a:pPr>
              <a:r>
                <a:rPr lang="sv-SE" sz="1800" kern="1200" dirty="0" err="1"/>
                <a:t>Local</a:t>
              </a:r>
              <a:r>
                <a:rPr lang="sv-SE" sz="1800" kern="1200" dirty="0"/>
                <a:t> to Global</a:t>
              </a:r>
              <a:r>
                <a:rPr lang="sv-SE" sz="1800" dirty="0"/>
                <a:t>, from Region Stockholm to WHO</a:t>
              </a:r>
              <a:endParaRPr lang="sv-SE" sz="1800" kern="1200" dirty="0"/>
            </a:p>
            <a:p>
              <a:pPr marL="538163" indent="-355600" defTabSz="933450">
                <a:lnSpc>
                  <a:spcPct val="90000"/>
                </a:lnSpc>
                <a:spcAft>
                  <a:spcPct val="35000"/>
                </a:spcAft>
                <a:buFont typeface="Arial" panose="020B0604020202020204" pitchFamily="34" charset="0"/>
                <a:buChar char="•"/>
              </a:pPr>
              <a:r>
                <a:rPr lang="en-US" sz="1800" dirty="0"/>
                <a:t>Interrelated disciplines</a:t>
              </a:r>
              <a:endParaRPr lang="sv-SE" sz="1800" dirty="0"/>
            </a:p>
            <a:p>
              <a:pPr marL="538163" indent="-355600" defTabSz="933450">
                <a:lnSpc>
                  <a:spcPct val="90000"/>
                </a:lnSpc>
                <a:spcAft>
                  <a:spcPct val="35000"/>
                </a:spcAft>
                <a:buFont typeface="Arial" panose="020B0604020202020204" pitchFamily="34" charset="0"/>
                <a:buChar char="•"/>
              </a:pPr>
              <a:r>
                <a:rPr lang="en-US" sz="1800" dirty="0"/>
                <a:t>Global Health</a:t>
              </a:r>
            </a:p>
            <a:p>
              <a:pPr marL="538163" indent="-355600" defTabSz="933450">
                <a:lnSpc>
                  <a:spcPct val="90000"/>
                </a:lnSpc>
                <a:spcAft>
                  <a:spcPct val="35000"/>
                </a:spcAft>
                <a:buFont typeface="Arial" panose="020B0604020202020204" pitchFamily="34" charset="0"/>
                <a:buChar char="•"/>
              </a:pPr>
              <a:r>
                <a:rPr lang="en-US" sz="1800" dirty="0"/>
                <a:t>Social Medicine</a:t>
              </a:r>
            </a:p>
            <a:p>
              <a:pPr marL="538163" indent="-355600" defTabSz="933450">
                <a:lnSpc>
                  <a:spcPct val="90000"/>
                </a:lnSpc>
                <a:spcAft>
                  <a:spcPct val="35000"/>
                </a:spcAft>
                <a:buFont typeface="Arial" panose="020B0604020202020204" pitchFamily="34" charset="0"/>
                <a:buChar char="•"/>
              </a:pPr>
              <a:r>
                <a:rPr lang="en-US" sz="1800" dirty="0"/>
                <a:t>Public Health Epidemiology</a:t>
              </a:r>
            </a:p>
            <a:p>
              <a:pPr marL="538163" indent="-355600" defTabSz="933450">
                <a:lnSpc>
                  <a:spcPct val="90000"/>
                </a:lnSpc>
                <a:spcAft>
                  <a:spcPct val="35000"/>
                </a:spcAft>
                <a:buFont typeface="Arial" panose="020B0604020202020204" pitchFamily="34" charset="0"/>
                <a:buChar char="•"/>
              </a:pPr>
              <a:r>
                <a:rPr lang="sv-SE" sz="1800" dirty="0" err="1"/>
                <a:t>Improvement</a:t>
              </a:r>
              <a:r>
                <a:rPr lang="sv-SE" sz="1800" dirty="0"/>
                <a:t> </a:t>
              </a:r>
              <a:r>
                <a:rPr lang="sv-SE" sz="1800" dirty="0" err="1"/>
                <a:t>of</a:t>
              </a:r>
              <a:r>
                <a:rPr lang="sv-SE" sz="1800" dirty="0"/>
                <a:t> population </a:t>
              </a:r>
              <a:br>
                <a:rPr lang="sv-SE" sz="1800" dirty="0"/>
              </a:br>
              <a:r>
                <a:rPr lang="sv-SE" sz="1800" dirty="0" err="1"/>
                <a:t>health</a:t>
              </a:r>
              <a:endParaRPr lang="sv-SE" sz="1800" dirty="0"/>
            </a:p>
          </p:txBody>
        </p:sp>
      </p:grpSp>
      <p:pic>
        <p:nvPicPr>
          <p:cNvPr id="15" name="Platshållare för bild 14" descr="An image showing the 17 Global Goals.">
            <a:extLst>
              <a:ext uri="{FF2B5EF4-FFF2-40B4-BE49-F238E27FC236}">
                <a16:creationId xmlns:a16="http://schemas.microsoft.com/office/drawing/2014/main" id="{93D742DB-CDA3-402E-BBFF-E1A977EB189F}"/>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939924" y="1216046"/>
            <a:ext cx="3811261" cy="2914069"/>
          </a:xfrm>
          <a:prstGeom prst="rect">
            <a:avLst/>
          </a:prstGeom>
        </p:spPr>
      </p:pic>
    </p:spTree>
    <p:extLst>
      <p:ext uri="{BB962C8B-B14F-4D97-AF65-F5344CB8AC3E}">
        <p14:creationId xmlns:p14="http://schemas.microsoft.com/office/powerpoint/2010/main" val="9167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2D538285-4D0A-7A49-3BC0-84AB77A59945}"/>
              </a:ext>
            </a:extLst>
          </p:cNvPr>
          <p:cNvSpPr>
            <a:spLocks noGrp="1"/>
          </p:cNvSpPr>
          <p:nvPr>
            <p:ph type="dt" sz="half" idx="10"/>
          </p:nvPr>
        </p:nvSpPr>
        <p:spPr/>
        <p:txBody>
          <a:bodyPr/>
          <a:lstStyle/>
          <a:p>
            <a:fld id="{6A95F775-BDEC-425A-8972-326A48017517}" type="datetime4">
              <a:rPr lang="sv-SE" smtClean="0"/>
              <a:t>28 juni 2024</a:t>
            </a:fld>
            <a:endParaRPr lang="sv-SE"/>
          </a:p>
        </p:txBody>
      </p:sp>
      <p:sp>
        <p:nvSpPr>
          <p:cNvPr id="4" name="Platshållare för bildnummer 3">
            <a:extLst>
              <a:ext uri="{FF2B5EF4-FFF2-40B4-BE49-F238E27FC236}">
                <a16:creationId xmlns:a16="http://schemas.microsoft.com/office/drawing/2014/main" id="{48BB5C9A-75DF-0ACB-5117-15F1EA12B40B}"/>
              </a:ext>
            </a:extLst>
          </p:cNvPr>
          <p:cNvSpPr>
            <a:spLocks noGrp="1"/>
          </p:cNvSpPr>
          <p:nvPr>
            <p:ph type="sldNum" sz="quarter" idx="12"/>
          </p:nvPr>
        </p:nvSpPr>
        <p:spPr/>
        <p:txBody>
          <a:bodyPr/>
          <a:lstStyle/>
          <a:p>
            <a:fld id="{F62672A2-7A6E-4D96-9253-F8CDFE0E8C67}" type="slidenum">
              <a:rPr lang="sv-SE" smtClean="0"/>
              <a:pPr/>
              <a:t>7</a:t>
            </a:fld>
            <a:endParaRPr lang="sv-SE"/>
          </a:p>
        </p:txBody>
      </p:sp>
      <p:pic>
        <p:nvPicPr>
          <p:cNvPr id="7" name="Platshållare för bild 6" descr="En bild som visar text, Människoansikte, serie&#10;&#10;Automatiskt genererad beskrivning">
            <a:extLst>
              <a:ext uri="{FF2B5EF4-FFF2-40B4-BE49-F238E27FC236}">
                <a16:creationId xmlns:a16="http://schemas.microsoft.com/office/drawing/2014/main" id="{F7350A6F-1EB8-F84D-87C0-176DC72C0FD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p:pic>
      <p:sp>
        <p:nvSpPr>
          <p:cNvPr id="11" name="Flödesschema: Process 10">
            <a:extLst>
              <a:ext uri="{FF2B5EF4-FFF2-40B4-BE49-F238E27FC236}">
                <a16:creationId xmlns:a16="http://schemas.microsoft.com/office/drawing/2014/main" id="{6852A73E-8B27-B76F-EC16-077FF954E3AE}"/>
              </a:ext>
            </a:extLst>
          </p:cNvPr>
          <p:cNvSpPr/>
          <p:nvPr/>
        </p:nvSpPr>
        <p:spPr bwMode="auto">
          <a:xfrm>
            <a:off x="8070440" y="4723590"/>
            <a:ext cx="685800" cy="171450"/>
          </a:xfrm>
          <a:prstGeom prst="flowChartProcess">
            <a:avLst/>
          </a:prstGeom>
          <a:solidFill>
            <a:srgbClr val="EEF4F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01129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D8A4-AB88-7AA0-F010-BAECBC274E2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6E78A08-2F21-1BD2-5E47-0C284000864F}"/>
              </a:ext>
            </a:extLst>
          </p:cNvPr>
          <p:cNvSpPr>
            <a:spLocks noGrp="1"/>
          </p:cNvSpPr>
          <p:nvPr>
            <p:ph type="title"/>
          </p:nvPr>
        </p:nvSpPr>
        <p:spPr/>
        <p:txBody>
          <a:bodyPr/>
          <a:lstStyle/>
          <a:p>
            <a:r>
              <a:rPr lang="sv-SE" dirty="0"/>
              <a:t>International co-</a:t>
            </a:r>
            <a:r>
              <a:rPr lang="sv-SE" dirty="0" err="1"/>
              <a:t>publications</a:t>
            </a:r>
            <a:endParaRPr lang="sv-SE" dirty="0"/>
          </a:p>
        </p:txBody>
      </p:sp>
      <p:graphicFrame>
        <p:nvGraphicFramePr>
          <p:cNvPr id="9" name="Platshållare för innehåll 8">
            <a:extLst>
              <a:ext uri="{FF2B5EF4-FFF2-40B4-BE49-F238E27FC236}">
                <a16:creationId xmlns:a16="http://schemas.microsoft.com/office/drawing/2014/main" id="{054BB996-3316-CA29-002F-16D8758963A2}"/>
              </a:ext>
            </a:extLst>
          </p:cNvPr>
          <p:cNvGraphicFramePr>
            <a:graphicFrameLocks noGrp="1"/>
          </p:cNvGraphicFramePr>
          <p:nvPr>
            <p:ph idx="1"/>
          </p:nvPr>
        </p:nvGraphicFramePr>
        <p:xfrm>
          <a:off x="257175" y="1403350"/>
          <a:ext cx="8631238" cy="3189288"/>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datum 4">
            <a:extLst>
              <a:ext uri="{FF2B5EF4-FFF2-40B4-BE49-F238E27FC236}">
                <a16:creationId xmlns:a16="http://schemas.microsoft.com/office/drawing/2014/main" id="{75EBE9DC-089A-069A-0622-B7175929C99A}"/>
              </a:ext>
            </a:extLst>
          </p:cNvPr>
          <p:cNvSpPr>
            <a:spLocks noGrp="1"/>
          </p:cNvSpPr>
          <p:nvPr>
            <p:ph type="dt" sz="half" idx="10"/>
          </p:nvPr>
        </p:nvSpPr>
        <p:spPr/>
        <p:txBody>
          <a:bodyPr/>
          <a:lstStyle/>
          <a:p>
            <a:fld id="{333593D8-80CE-46FA-9AF8-C8B18619D10F}" type="datetime4">
              <a:rPr lang="sv-SE" smtClean="0"/>
              <a:t>28 juni 2024</a:t>
            </a:fld>
            <a:endParaRPr lang="sv-SE"/>
          </a:p>
        </p:txBody>
      </p:sp>
      <p:sp>
        <p:nvSpPr>
          <p:cNvPr id="3" name="Platshållare för sidfot 2">
            <a:extLst>
              <a:ext uri="{FF2B5EF4-FFF2-40B4-BE49-F238E27FC236}">
                <a16:creationId xmlns:a16="http://schemas.microsoft.com/office/drawing/2014/main" id="{7CAF329D-4CB4-E563-3065-EE4941972404}"/>
              </a:ext>
            </a:extLst>
          </p:cNvPr>
          <p:cNvSpPr>
            <a:spLocks noGrp="1"/>
          </p:cNvSpPr>
          <p:nvPr>
            <p:ph type="ftr" sz="quarter" idx="3"/>
          </p:nvPr>
        </p:nvSpPr>
        <p:spPr>
          <a:xfrm>
            <a:off x="323528" y="4799236"/>
            <a:ext cx="2664296" cy="171450"/>
          </a:xfrm>
        </p:spPr>
        <p:txBody>
          <a:bodyPr/>
          <a:lstStyle/>
          <a:p>
            <a:r>
              <a:rPr lang="sv-SE"/>
              <a:t>Karolinska Institutet – a medical university</a:t>
            </a:r>
          </a:p>
        </p:txBody>
      </p:sp>
      <p:sp>
        <p:nvSpPr>
          <p:cNvPr id="4" name="Platshållare för bildnummer 3">
            <a:extLst>
              <a:ext uri="{FF2B5EF4-FFF2-40B4-BE49-F238E27FC236}">
                <a16:creationId xmlns:a16="http://schemas.microsoft.com/office/drawing/2014/main" id="{CC554FA8-718C-CCD5-ECF3-A6B32E424F8C}"/>
              </a:ext>
            </a:extLst>
          </p:cNvPr>
          <p:cNvSpPr>
            <a:spLocks noGrp="1"/>
          </p:cNvSpPr>
          <p:nvPr>
            <p:ph type="sldNum" sz="quarter" idx="12"/>
          </p:nvPr>
        </p:nvSpPr>
        <p:spPr/>
        <p:txBody>
          <a:bodyPr/>
          <a:lstStyle/>
          <a:p>
            <a:fld id="{15859C56-CB7E-413F-8971-4226A1EF6823}" type="slidenum">
              <a:rPr lang="sv-SE" smtClean="0"/>
              <a:pPr/>
              <a:t>8</a:t>
            </a:fld>
            <a:endParaRPr lang="sv-SE"/>
          </a:p>
        </p:txBody>
      </p:sp>
    </p:spTree>
    <p:extLst>
      <p:ext uri="{BB962C8B-B14F-4D97-AF65-F5344CB8AC3E}">
        <p14:creationId xmlns:p14="http://schemas.microsoft.com/office/powerpoint/2010/main" val="177429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4861103-B878-4155-A7A6-12A3087C9276}"/>
              </a:ext>
              <a:ext uri="{C183D7F6-B498-43B3-948B-1728B52AA6E4}">
                <adec:decorative xmlns:adec="http://schemas.microsoft.com/office/drawing/2017/decorative" val="1"/>
              </a:ext>
            </a:extLst>
          </p:cNvPr>
          <p:cNvSpPr>
            <a:spLocks noGrp="1"/>
          </p:cNvSpPr>
          <p:nvPr>
            <p:ph type="dt" sz="half" idx="10"/>
          </p:nvPr>
        </p:nvSpPr>
        <p:spPr/>
        <p:txBody>
          <a:bodyPr/>
          <a:lstStyle/>
          <a:p>
            <a:pPr defTabSz="914378"/>
            <a:fld id="{A7EA47D1-C62B-4857-BC0B-B95283441319}" type="datetime4">
              <a:rPr lang="sv-SE" smtClean="0">
                <a:solidFill>
                  <a:srgbClr val="4F0433"/>
                </a:solidFill>
                <a:latin typeface="DM Sans"/>
              </a:rPr>
              <a:t>28 juni 2024</a:t>
            </a:fld>
            <a:endParaRPr lang="sv-SE">
              <a:solidFill>
                <a:srgbClr val="4F0433"/>
              </a:solidFill>
              <a:latin typeface="DM Sans"/>
            </a:endParaRPr>
          </a:p>
        </p:txBody>
      </p:sp>
      <p:sp>
        <p:nvSpPr>
          <p:cNvPr id="4" name="Platshållare för bildnummer 3">
            <a:extLst>
              <a:ext uri="{FF2B5EF4-FFF2-40B4-BE49-F238E27FC236}">
                <a16:creationId xmlns:a16="http://schemas.microsoft.com/office/drawing/2014/main" id="{A25C5F2E-03FD-4932-B7DE-1D47C1202C04}"/>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914378"/>
            <a:fld id="{15859C56-CB7E-413F-8971-4226A1EF6823}" type="slidenum">
              <a:rPr lang="sv-SE">
                <a:solidFill>
                  <a:srgbClr val="4F0433"/>
                </a:solidFill>
                <a:latin typeface="DM Sans"/>
              </a:rPr>
              <a:pPr defTabSz="914378"/>
              <a:t>9</a:t>
            </a:fld>
            <a:endParaRPr lang="sv-SE">
              <a:solidFill>
                <a:srgbClr val="4F0433"/>
              </a:solidFill>
              <a:latin typeface="DM Sans"/>
            </a:endParaRPr>
          </a:p>
        </p:txBody>
      </p:sp>
      <p:sp>
        <p:nvSpPr>
          <p:cNvPr id="6" name="Rubrik 4">
            <a:extLst>
              <a:ext uri="{FF2B5EF4-FFF2-40B4-BE49-F238E27FC236}">
                <a16:creationId xmlns:a16="http://schemas.microsoft.com/office/drawing/2014/main" id="{0F8A185C-E02E-487B-B15A-787BD6AB314F}"/>
              </a:ext>
            </a:extLst>
          </p:cNvPr>
          <p:cNvSpPr txBox="1">
            <a:spLocks noGrp="1"/>
          </p:cNvSpPr>
          <p:nvPr>
            <p:ph type="title" idx="4294967295"/>
          </p:nvPr>
        </p:nvSpPr>
        <p:spPr bwMode="auto">
          <a:xfrm>
            <a:off x="255972" y="339502"/>
            <a:ext cx="8632045" cy="857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defTabSz="914378">
              <a:defRPr/>
            </a:pPr>
            <a:r>
              <a:rPr lang="sv-SE" err="1"/>
              <a:t>Education</a:t>
            </a:r>
            <a:endParaRPr lang="sv-SE" sz="2200"/>
          </a:p>
        </p:txBody>
      </p:sp>
      <p:sp>
        <p:nvSpPr>
          <p:cNvPr id="5" name="Platshållare för sidfot 5">
            <a:extLst>
              <a:ext uri="{FF2B5EF4-FFF2-40B4-BE49-F238E27FC236}">
                <a16:creationId xmlns:a16="http://schemas.microsoft.com/office/drawing/2014/main" id="{6726EB2C-A2AA-288F-2738-7871E6D1A2EC}"/>
              </a:ext>
            </a:extLst>
          </p:cNvPr>
          <p:cNvSpPr>
            <a:spLocks noGrp="1"/>
          </p:cNvSpPr>
          <p:nvPr>
            <p:ph type="ftr" sz="quarter" idx="3"/>
          </p:nvPr>
        </p:nvSpPr>
        <p:spPr>
          <a:xfrm>
            <a:off x="255984" y="4790351"/>
            <a:ext cx="2803849" cy="171450"/>
          </a:xfrm>
        </p:spPr>
        <p:txBody>
          <a:bodyPr/>
          <a:lstStyle/>
          <a:p>
            <a:pPr defTabSz="914378"/>
            <a:r>
              <a:rPr lang="sv-SE">
                <a:latin typeface="DM Sans"/>
              </a:rPr>
              <a:t>Karolinska Institutet – a medical university</a:t>
            </a:r>
          </a:p>
        </p:txBody>
      </p:sp>
      <p:grpSp>
        <p:nvGrpSpPr>
          <p:cNvPr id="18" name="Grupp 17">
            <a:extLst>
              <a:ext uri="{FF2B5EF4-FFF2-40B4-BE49-F238E27FC236}">
                <a16:creationId xmlns:a16="http://schemas.microsoft.com/office/drawing/2014/main" id="{7FF906FE-F07F-FCBB-D082-E8A58C219B7F}"/>
              </a:ext>
            </a:extLst>
          </p:cNvPr>
          <p:cNvGrpSpPr/>
          <p:nvPr/>
        </p:nvGrpSpPr>
        <p:grpSpPr>
          <a:xfrm>
            <a:off x="384527" y="1179702"/>
            <a:ext cx="8258219" cy="3350719"/>
            <a:chOff x="971600" y="1461395"/>
            <a:chExt cx="7632848" cy="3326837"/>
          </a:xfrm>
        </p:grpSpPr>
        <p:sp>
          <p:nvSpPr>
            <p:cNvPr id="10" name="Rektangel 9">
              <a:extLst>
                <a:ext uri="{FF2B5EF4-FFF2-40B4-BE49-F238E27FC236}">
                  <a16:creationId xmlns:a16="http://schemas.microsoft.com/office/drawing/2014/main" id="{A551DA77-DA79-6540-4D9C-8D47829B5B53}"/>
                </a:ext>
                <a:ext uri="{C183D7F6-B498-43B3-948B-1728B52AA6E4}">
                  <adec:decorative xmlns:adec="http://schemas.microsoft.com/office/drawing/2017/decorative" val="1"/>
                </a:ext>
              </a:extLst>
            </p:cNvPr>
            <p:cNvSpPr/>
            <p:nvPr/>
          </p:nvSpPr>
          <p:spPr bwMode="auto">
            <a:xfrm>
              <a:off x="971600" y="1461395"/>
              <a:ext cx="4386294" cy="332683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sv-SE" dirty="0">
                <a:solidFill>
                  <a:prstClr val="white"/>
                </a:solidFill>
              </a:endParaRPr>
            </a:p>
          </p:txBody>
        </p:sp>
        <p:sp>
          <p:nvSpPr>
            <p:cNvPr id="7" name="Platshållare för innehåll 2">
              <a:extLst>
                <a:ext uri="{FF2B5EF4-FFF2-40B4-BE49-F238E27FC236}">
                  <a16:creationId xmlns:a16="http://schemas.microsoft.com/office/drawing/2014/main" id="{086A7D33-07EE-4CC4-9633-6134CBAD0079}"/>
                </a:ext>
              </a:extLst>
            </p:cNvPr>
            <p:cNvSpPr txBox="1">
              <a:spLocks/>
            </p:cNvSpPr>
            <p:nvPr/>
          </p:nvSpPr>
          <p:spPr bwMode="auto">
            <a:xfrm>
              <a:off x="1115618" y="1609489"/>
              <a:ext cx="7488831" cy="30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36000"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Font typeface="Wingdings" charset="2"/>
                <a:buNone/>
              </a:pPr>
              <a:r>
                <a:rPr lang="en-GB" sz="1300" b="1" kern="0" dirty="0">
                  <a:solidFill>
                    <a:schemeClr val="bg1"/>
                  </a:solidFill>
                </a:rPr>
                <a:t>Master’s programme</a:t>
              </a:r>
              <a:endParaRPr lang="en-GB" sz="1300" kern="0" dirty="0">
                <a:solidFill>
                  <a:schemeClr val="bg1"/>
                </a:solidFill>
              </a:endParaRPr>
            </a:p>
            <a:p>
              <a:pPr marL="0" indent="0">
                <a:spcBef>
                  <a:spcPts val="0"/>
                </a:spcBef>
                <a:buNone/>
              </a:pPr>
              <a:r>
                <a:rPr lang="sv-SE" sz="1300" dirty="0">
                  <a:solidFill>
                    <a:schemeClr val="bg1"/>
                  </a:solidFill>
                </a:rPr>
                <a:t>Global Health, 1 </a:t>
              </a:r>
              <a:r>
                <a:rPr lang="sv-SE" sz="1300" dirty="0" err="1">
                  <a:solidFill>
                    <a:schemeClr val="bg1"/>
                  </a:solidFill>
                </a:rPr>
                <a:t>year</a:t>
              </a:r>
              <a:endParaRPr lang="sv-SE" sz="1300" dirty="0">
                <a:solidFill>
                  <a:schemeClr val="bg1"/>
                </a:solidFill>
              </a:endParaRPr>
            </a:p>
            <a:p>
              <a:pPr marL="0" indent="0">
                <a:spcBef>
                  <a:spcPts val="0"/>
                </a:spcBef>
                <a:buNone/>
              </a:pPr>
              <a:r>
                <a:rPr lang="sv-SE" sz="1300" dirty="0">
                  <a:solidFill>
                    <a:schemeClr val="bg1"/>
                  </a:solidFill>
                </a:rPr>
                <a:t>Public Health Sciences 2 </a:t>
              </a:r>
              <a:r>
                <a:rPr lang="sv-SE" sz="1300" dirty="0" err="1">
                  <a:solidFill>
                    <a:schemeClr val="bg1"/>
                  </a:solidFill>
                </a:rPr>
                <a:t>years</a:t>
              </a:r>
              <a:endParaRPr lang="sv-SE" sz="1300" dirty="0">
                <a:solidFill>
                  <a:schemeClr val="bg1"/>
                </a:solidFill>
              </a:endParaRPr>
            </a:p>
            <a:p>
              <a:pPr marL="179388" indent="-179388">
                <a:spcBef>
                  <a:spcPts val="0"/>
                </a:spcBef>
                <a:buFont typeface="Arial" panose="020B0604020202020204" pitchFamily="34" charset="0"/>
                <a:buChar char="•"/>
              </a:pPr>
              <a:endParaRPr lang="en-US" sz="1300" dirty="0">
                <a:solidFill>
                  <a:schemeClr val="bg1"/>
                </a:solidFill>
              </a:endParaRPr>
            </a:p>
            <a:p>
              <a:pPr marL="0" indent="0">
                <a:spcBef>
                  <a:spcPts val="0"/>
                </a:spcBef>
                <a:buNone/>
              </a:pPr>
              <a:r>
                <a:rPr lang="en-US" sz="1300" b="1" dirty="0">
                  <a:solidFill>
                    <a:schemeClr val="bg1"/>
                  </a:solidFill>
                </a:rPr>
                <a:t>Erasmus Mundus Master course, </a:t>
              </a:r>
              <a:br>
                <a:rPr lang="en-US" sz="1300" b="1" dirty="0">
                  <a:solidFill>
                    <a:schemeClr val="bg1"/>
                  </a:solidFill>
                </a:rPr>
              </a:br>
              <a:r>
                <a:rPr lang="en-US" sz="1300" dirty="0">
                  <a:solidFill>
                    <a:schemeClr val="bg1"/>
                  </a:solidFill>
                </a:rPr>
                <a:t>Public Health in Disasters</a:t>
              </a:r>
            </a:p>
            <a:p>
              <a:pPr marL="0" indent="0">
                <a:spcBef>
                  <a:spcPts val="0"/>
                </a:spcBef>
                <a:buNone/>
              </a:pPr>
              <a:endParaRPr lang="sv-SE" sz="1300" b="1" kern="0" dirty="0">
                <a:solidFill>
                  <a:schemeClr val="bg1"/>
                </a:solidFill>
              </a:endParaRPr>
            </a:p>
            <a:p>
              <a:pPr marL="0" indent="0">
                <a:spcBef>
                  <a:spcPts val="0"/>
                </a:spcBef>
                <a:buNone/>
              </a:pPr>
              <a:r>
                <a:rPr lang="sv-SE" sz="1300" b="1" kern="0" dirty="0">
                  <a:solidFill>
                    <a:schemeClr val="bg1"/>
                  </a:solidFill>
                </a:rPr>
                <a:t>Medical program</a:t>
              </a:r>
            </a:p>
            <a:p>
              <a:pPr marL="0" indent="0">
                <a:spcBef>
                  <a:spcPts val="0"/>
                </a:spcBef>
                <a:buNone/>
              </a:pPr>
              <a:r>
                <a:rPr lang="sv-SE" sz="1300" dirty="0">
                  <a:solidFill>
                    <a:schemeClr val="bg1"/>
                  </a:solidFill>
                </a:rPr>
                <a:t>Health, </a:t>
              </a:r>
              <a:r>
                <a:rPr lang="sv-SE" sz="1300" dirty="0" err="1">
                  <a:solidFill>
                    <a:schemeClr val="bg1"/>
                  </a:solidFill>
                </a:rPr>
                <a:t>society</a:t>
              </a:r>
              <a:r>
                <a:rPr lang="sv-SE" sz="1300" dirty="0">
                  <a:solidFill>
                    <a:schemeClr val="bg1"/>
                  </a:solidFill>
                </a:rPr>
                <a:t> and </a:t>
              </a:r>
              <a:r>
                <a:rPr lang="sv-SE" sz="1300" dirty="0" err="1">
                  <a:solidFill>
                    <a:schemeClr val="bg1"/>
                  </a:solidFill>
                </a:rPr>
                <a:t>environment</a:t>
              </a:r>
              <a:endParaRPr lang="sv-SE" sz="1300" dirty="0">
                <a:solidFill>
                  <a:schemeClr val="bg1"/>
                </a:solidFill>
              </a:endParaRPr>
            </a:p>
            <a:p>
              <a:pPr marL="0" indent="0" eaLnBrk="1" hangingPunct="1">
                <a:spcBef>
                  <a:spcPts val="0"/>
                </a:spcBef>
                <a:buClr>
                  <a:schemeClr val="accent1"/>
                </a:buClr>
                <a:buNone/>
              </a:pPr>
              <a:endParaRPr lang="sv-SE" sz="1300" b="1" kern="0" dirty="0">
                <a:solidFill>
                  <a:schemeClr val="bg1"/>
                </a:solidFill>
                <a:latin typeface="+mn-lt"/>
              </a:endParaRPr>
            </a:p>
            <a:p>
              <a:pPr marL="0" indent="0" eaLnBrk="1" hangingPunct="1">
                <a:spcBef>
                  <a:spcPts val="0"/>
                </a:spcBef>
                <a:buClr>
                  <a:schemeClr val="accent1"/>
                </a:buClr>
                <a:buNone/>
              </a:pPr>
              <a:r>
                <a:rPr lang="sv-SE" sz="1300" b="1" kern="0" dirty="0" err="1">
                  <a:solidFill>
                    <a:schemeClr val="bg1"/>
                  </a:solidFill>
                  <a:latin typeface="+mn-lt"/>
                </a:rPr>
                <a:t>Elective</a:t>
              </a:r>
              <a:r>
                <a:rPr lang="sv-SE" sz="1300" b="1" kern="0" dirty="0">
                  <a:solidFill>
                    <a:schemeClr val="bg1"/>
                  </a:solidFill>
                  <a:latin typeface="+mn-lt"/>
                </a:rPr>
                <a:t> </a:t>
              </a:r>
              <a:r>
                <a:rPr lang="sv-SE" sz="1300" b="1" kern="0" dirty="0" err="1">
                  <a:solidFill>
                    <a:schemeClr val="bg1"/>
                  </a:solidFill>
                  <a:latin typeface="+mn-lt"/>
                </a:rPr>
                <a:t>courses</a:t>
              </a:r>
              <a:r>
                <a:rPr lang="sv-SE" sz="1300" b="1" kern="0" dirty="0">
                  <a:solidFill>
                    <a:schemeClr val="bg1"/>
                  </a:solidFill>
                  <a:latin typeface="+mn-lt"/>
                </a:rPr>
                <a:t> </a:t>
              </a:r>
            </a:p>
            <a:p>
              <a:pPr marL="0" indent="0">
                <a:spcBef>
                  <a:spcPts val="0"/>
                </a:spcBef>
                <a:buNone/>
              </a:pPr>
              <a:r>
                <a:rPr lang="en-US" sz="1300" kern="0" dirty="0">
                  <a:solidFill>
                    <a:schemeClr val="bg1"/>
                  </a:solidFill>
                  <a:latin typeface="+mn-lt"/>
                </a:rPr>
                <a:t>Global health</a:t>
              </a:r>
            </a:p>
            <a:p>
              <a:pPr marL="0" indent="0">
                <a:spcBef>
                  <a:spcPts val="0"/>
                </a:spcBef>
                <a:buNone/>
              </a:pPr>
              <a:r>
                <a:rPr lang="en-US" sz="1300" kern="0" dirty="0">
                  <a:solidFill>
                    <a:schemeClr val="bg1"/>
                  </a:solidFill>
                  <a:latin typeface="+mn-lt"/>
                </a:rPr>
                <a:t>Disaster medicine</a:t>
              </a:r>
            </a:p>
            <a:p>
              <a:pPr marL="0" indent="0">
                <a:spcBef>
                  <a:spcPts val="0"/>
                </a:spcBef>
                <a:buNone/>
              </a:pPr>
              <a:r>
                <a:rPr lang="en-US" sz="1300" kern="0" dirty="0">
                  <a:solidFill>
                    <a:schemeClr val="bg1"/>
                  </a:solidFill>
                  <a:latin typeface="+mn-lt"/>
                </a:rPr>
                <a:t>Sustainable development </a:t>
              </a:r>
            </a:p>
            <a:p>
              <a:pPr marL="0" indent="0">
                <a:spcBef>
                  <a:spcPts val="0"/>
                </a:spcBef>
                <a:buNone/>
              </a:pPr>
              <a:r>
                <a:rPr lang="en-US" sz="1300" kern="0" dirty="0">
                  <a:solidFill>
                    <a:schemeClr val="bg1"/>
                  </a:solidFill>
                  <a:latin typeface="+mn-lt"/>
                </a:rPr>
                <a:t>Human rights</a:t>
              </a:r>
            </a:p>
            <a:p>
              <a:pPr marL="0" indent="0">
                <a:spcBef>
                  <a:spcPts val="0"/>
                </a:spcBef>
                <a:buNone/>
              </a:pPr>
              <a:endParaRPr lang="sv-SE" sz="1400" dirty="0">
                <a:solidFill>
                  <a:schemeClr val="bg1"/>
                </a:solidFill>
              </a:endParaRPr>
            </a:p>
            <a:p>
              <a:pPr marL="266693" indent="-266693" defTabSz="914378">
                <a:spcBef>
                  <a:spcPts val="600"/>
                </a:spcBef>
                <a:buClr>
                  <a:srgbClr val="4F0433"/>
                </a:buClr>
                <a:buNone/>
              </a:pPr>
              <a:endParaRPr lang="sv-SE" sz="1600" b="1" kern="0" dirty="0">
                <a:solidFill>
                  <a:prstClr val="white"/>
                </a:solidFill>
                <a:latin typeface="DM Sans"/>
              </a:endParaRPr>
            </a:p>
            <a:p>
              <a:pPr marL="0" indent="0" defTabSz="914378">
                <a:spcBef>
                  <a:spcPts val="0"/>
                </a:spcBef>
                <a:buClr>
                  <a:srgbClr val="4F0433"/>
                </a:buClr>
                <a:buNone/>
              </a:pPr>
              <a:endParaRPr lang="sv-SE" sz="1600" b="1" kern="0" dirty="0">
                <a:solidFill>
                  <a:prstClr val="white"/>
                </a:solidFill>
                <a:latin typeface="DM Sans"/>
              </a:endParaRPr>
            </a:p>
            <a:p>
              <a:pPr marL="0" indent="0" defTabSz="914378">
                <a:spcBef>
                  <a:spcPts val="0"/>
                </a:spcBef>
                <a:buClr>
                  <a:srgbClr val="4F0433"/>
                </a:buClr>
                <a:buNone/>
              </a:pPr>
              <a:endParaRPr lang="en-US" sz="1400" dirty="0">
                <a:solidFill>
                  <a:prstClr val="black"/>
                </a:solidFill>
                <a:latin typeface="DM Sans"/>
              </a:endParaRPr>
            </a:p>
          </p:txBody>
        </p:sp>
      </p:grpSp>
      <p:pic>
        <p:nvPicPr>
          <p:cNvPr id="13" name="Bildobjekt 12" descr="En bild som visar klädsel, person, bärbar dator, dator&#10;&#10;Automatiskt genererad beskrivning">
            <a:extLst>
              <a:ext uri="{FF2B5EF4-FFF2-40B4-BE49-F238E27FC236}">
                <a16:creationId xmlns:a16="http://schemas.microsoft.com/office/drawing/2014/main" id="{AED0B856-5475-8468-257B-A6E076A6B7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0369" y="1704108"/>
            <a:ext cx="4139478" cy="2359807"/>
          </a:xfrm>
          <a:prstGeom prst="rect">
            <a:avLst/>
          </a:prstGeom>
        </p:spPr>
      </p:pic>
    </p:spTree>
    <p:extLst>
      <p:ext uri="{BB962C8B-B14F-4D97-AF65-F5344CB8AC3E}">
        <p14:creationId xmlns:p14="http://schemas.microsoft.com/office/powerpoint/2010/main" val="1697750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PPT KI">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txDef>
      <a:spPr>
        <a:noFill/>
      </a:spPr>
      <a:bodyPr wrap="square" rtlCol="0">
        <a:spAutoFit/>
      </a:bodyPr>
      <a:lstStyle>
        <a:defPPr algn="l">
          <a:defRPr sz="1400" dirty="0">
            <a:latin typeface="+mn-lt"/>
          </a:defRPr>
        </a:defPPr>
      </a:lstStyle>
    </a:tx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KI" id="{31EC3C5C-F7AC-4B38-94AE-557C6ABA514C}" vid="{CD81541E-0F71-4F35-BE8B-9C384D35E95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61D69F0EF24F4A8B37D3CFA99A9084" ma:contentTypeVersion="15" ma:contentTypeDescription="Skapa ett nytt dokument." ma:contentTypeScope="" ma:versionID="1ddab91519fb27a17cb1f1fd9d2bab4d">
  <xsd:schema xmlns:xsd="http://www.w3.org/2001/XMLSchema" xmlns:xs="http://www.w3.org/2001/XMLSchema" xmlns:p="http://schemas.microsoft.com/office/2006/metadata/properties" xmlns:ns2="361958a5-a333-4c17-aa1c-890c06872ab2" xmlns:ns3="2931af8e-f2eb-40bf-8e60-4f7dd4eb8dcd" targetNamespace="http://schemas.microsoft.com/office/2006/metadata/properties" ma:root="true" ma:fieldsID="ac49111f453836d35a00b70b03d33fdf" ns2:_="" ns3:_="">
    <xsd:import namespace="361958a5-a333-4c17-aa1c-890c06872ab2"/>
    <xsd:import namespace="2931af8e-f2eb-40bf-8e60-4f7dd4eb8d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Komplettmateria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958a5-a333-4c17-aa1c-890c06872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d34d398b-60ba-4ad0-a6da-da1ce693b88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Komplettmaterial" ma:index="21" nillable="true" ma:displayName="Komplett material" ma:default="1" ma:format="Dropdown" ma:internalName="Komplettmaterial">
      <xsd:simpleType>
        <xsd:restriction base="dms:Boolea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31af8e-f2eb-40bf-8e60-4f7dd4eb8dc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a3b7406-0317-454e-b3ac-105f94cafaf6}" ma:internalName="TaxCatchAll" ma:showField="CatchAllData" ma:web="2931af8e-f2eb-40bf-8e60-4f7dd4eb8dc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1958a5-a333-4c17-aa1c-890c06872ab2">
      <Terms xmlns="http://schemas.microsoft.com/office/infopath/2007/PartnerControls"/>
    </lcf76f155ced4ddcb4097134ff3c332f>
    <TaxCatchAll xmlns="2931af8e-f2eb-40bf-8e60-4f7dd4eb8dcd" xsi:nil="true"/>
    <SharedWithUsers xmlns="2931af8e-f2eb-40bf-8e60-4f7dd4eb8dcd">
      <UserInfo>
        <DisplayName>Marie Hasselberg</DisplayName>
        <AccountId>29</AccountId>
        <AccountType/>
      </UserInfo>
      <UserInfo>
        <DisplayName>Anna-Lee Cöster Jansén</DisplayName>
        <AccountId>13</AccountId>
        <AccountType/>
      </UserInfo>
    </SharedWithUsers>
    <Komplettmaterial xmlns="361958a5-a333-4c17-aa1c-890c06872ab2">true</Komplettmaterial>
  </documentManagement>
</p:properties>
</file>

<file path=customXml/itemProps1.xml><?xml version="1.0" encoding="utf-8"?>
<ds:datastoreItem xmlns:ds="http://schemas.openxmlformats.org/officeDocument/2006/customXml" ds:itemID="{96D7D5B1-E231-4E1F-8A91-FA6A01377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958a5-a333-4c17-aa1c-890c06872ab2"/>
    <ds:schemaRef ds:uri="2931af8e-f2eb-40bf-8e60-4f7dd4eb8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C73492-3DA7-49A8-9472-4D8AF0A484E8}">
  <ds:schemaRefs>
    <ds:schemaRef ds:uri="http://schemas.microsoft.com/sharepoint/v3/contenttype/forms"/>
  </ds:schemaRefs>
</ds:datastoreItem>
</file>

<file path=customXml/itemProps3.xml><?xml version="1.0" encoding="utf-8"?>
<ds:datastoreItem xmlns:ds="http://schemas.openxmlformats.org/officeDocument/2006/customXml" ds:itemID="{85441931-A137-488F-9B92-C222E07914EA}">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2931af8e-f2eb-40bf-8e60-4f7dd4eb8dcd"/>
    <ds:schemaRef ds:uri="361958a5-a333-4c17-aa1c-890c06872ab2"/>
    <ds:schemaRef ds:uri="http://www.w3.org/XML/1998/namespace"/>
    <ds:schemaRef ds:uri="http://purl.org/dc/dcmitype/"/>
    <ds:schemaRef ds:uri="47d2337f-1451-47ad-9ca9-aee32be5c377"/>
    <ds:schemaRef ds:uri="91f6c603-5c8b-47ec-8125-02a136a290a3"/>
  </ds:schemaRefs>
</ds:datastoreItem>
</file>

<file path=docProps/app.xml><?xml version="1.0" encoding="utf-8"?>
<Properties xmlns="http://schemas.openxmlformats.org/officeDocument/2006/extended-properties" xmlns:vt="http://schemas.openxmlformats.org/officeDocument/2006/docPropsVTypes">
  <Template>PPT KI</Template>
  <TotalTime>10226</TotalTime>
  <Words>1912</Words>
  <Application>Microsoft Office PowerPoint</Application>
  <PresentationFormat>Bildspel på skärmen (16:9)</PresentationFormat>
  <Paragraphs>257</Paragraphs>
  <Slides>17</Slides>
  <Notes>16</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17</vt:i4>
      </vt:variant>
    </vt:vector>
  </HeadingPairs>
  <TitlesOfParts>
    <vt:vector size="27" baseType="lpstr">
      <vt:lpstr>Arial</vt:lpstr>
      <vt:lpstr>Arial Black</vt:lpstr>
      <vt:lpstr>Calibri</vt:lpstr>
      <vt:lpstr>Courier New</vt:lpstr>
      <vt:lpstr>DM Sans</vt:lpstr>
      <vt:lpstr>DM Sans Medium</vt:lpstr>
      <vt:lpstr>Symbol</vt:lpstr>
      <vt:lpstr>Times</vt:lpstr>
      <vt:lpstr>Wingdings</vt:lpstr>
      <vt:lpstr>PPT KI</vt:lpstr>
      <vt:lpstr>Department of Global Public Health</vt:lpstr>
      <vt:lpstr>Global Public Health</vt:lpstr>
      <vt:lpstr>  "We emphasise the importance of global awareness"    </vt:lpstr>
      <vt:lpstr>GPH staff </vt:lpstr>
      <vt:lpstr>Colleagues and collaborations around the world</vt:lpstr>
      <vt:lpstr>Our research</vt:lpstr>
      <vt:lpstr>PowerPoint-presentation</vt:lpstr>
      <vt:lpstr>International co-publications</vt:lpstr>
      <vt:lpstr>Education</vt:lpstr>
      <vt:lpstr>Doctoral Education at GPH</vt:lpstr>
      <vt:lpstr>Doctoral programs at GPH</vt:lpstr>
      <vt:lpstr>Research and education support</vt:lpstr>
      <vt:lpstr>Network and centers</vt:lpstr>
      <vt:lpstr>Funds that enable the activities of the GPH</vt:lpstr>
      <vt:lpstr>GPH Management</vt:lpstr>
      <vt:lpstr>Welcome to visit us at GPH!</vt:lpstr>
      <vt:lpstr>ki.se</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Sofia Lindberg</dc:creator>
  <cp:lastModifiedBy>Maja Rudolphson</cp:lastModifiedBy>
  <cp:revision>2</cp:revision>
  <cp:lastPrinted>2005-09-23T14:22:03Z</cp:lastPrinted>
  <dcterms:created xsi:type="dcterms:W3CDTF">2018-02-12T08:19:50Z</dcterms:created>
  <dcterms:modified xsi:type="dcterms:W3CDTF">2024-06-28T11:02:17Z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BANK_DOCINFO">
    <vt:lpwstr>2</vt:lpwstr>
  </property>
  <property fmtid="{D5CDD505-2E9C-101B-9397-08002B2CF9AE}" pid="3" name="QBANK_DOCINFO_0">
    <vt:lpwstr>eyJEb2NJZCI6ImU5OWViNmEwY2EwZDRmZWQ5ZWViZDYyZGNkMzRkYTVmIiwiTmFtZSI6InBwdC1vbS1raS0yMDIwLXN2LTE2XzkucHB0eCIsIlVzZXIiOiJVU0VSXFxzYXJlamQiLCJBdXRob3IiOiJTb2ZpYSBMaW5kYmVyZyIsIlVzZXJBZ2VudCI6Ik9mZmljZSBQb3dlclBvaW50IiwiTWVkaWFzSW5Eb2N1bWVudCI6W3siTWVkaWFJZCI</vt:lpwstr>
  </property>
  <property fmtid="{D5CDD505-2E9C-101B-9397-08002B2CF9AE}" pid="4" name="QBANK_DOCINFO_1">
    <vt:lpwstr>6NTYyNywiVXNhZ2VJZCI6MTU4OTIwLCJEYXRlIjoiMjAyMC0wMi0yNCJ9LHsiTWVkaWFJZCI6NTYzNSwiVXNhZ2VJZCI6MTU4OTIxLCJEYXRlIjoiMjAyMC0wMi0yNCJ9XX0=</vt:lpwstr>
  </property>
  <property fmtid="{D5CDD505-2E9C-101B-9397-08002B2CF9AE}" pid="5" name="ContentTypeId">
    <vt:lpwstr>0x010100BC61D69F0EF24F4A8B37D3CFA99A9084</vt:lpwstr>
  </property>
  <property fmtid="{D5CDD505-2E9C-101B-9397-08002B2CF9AE}" pid="6" name="MediaServiceImageTags">
    <vt:lpwstr/>
  </property>
</Properties>
</file>