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147472479" r:id="rId5"/>
    <p:sldId id="2147472547" r:id="rId6"/>
    <p:sldId id="2147472542" r:id="rId7"/>
    <p:sldId id="2147472548" r:id="rId8"/>
    <p:sldId id="2147472549" r:id="rId9"/>
    <p:sldId id="2147472550" r:id="rId10"/>
    <p:sldId id="2147472551" r:id="rId11"/>
    <p:sldId id="2147472546" r:id="rId12"/>
    <p:sldId id="2147472536" r:id="rId13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43" userDrawn="1">
          <p15:clr>
            <a:srgbClr val="A4A3A4"/>
          </p15:clr>
        </p15:guide>
        <p15:guide id="2" pos="2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D6"/>
    <a:srgbClr val="4F0433"/>
    <a:srgbClr val="F3FFD3"/>
    <a:srgbClr val="BAEEFE"/>
    <a:srgbClr val="B4D2FF"/>
    <a:srgbClr val="CCEBED"/>
    <a:srgbClr val="EDF4F4"/>
    <a:srgbClr val="C7ECDC"/>
    <a:srgbClr val="666666"/>
    <a:srgbClr val="DDD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81DD6B-5FE6-4425-AD5A-A7B23C00BB16}" v="47" dt="2026-06-17T09:45:51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6"/>
    <p:restoredTop sz="93647"/>
  </p:normalViewPr>
  <p:slideViewPr>
    <p:cSldViewPr snapToGrid="0">
      <p:cViewPr varScale="1">
        <p:scale>
          <a:sx n="62" d="100"/>
          <a:sy n="62" d="100"/>
        </p:scale>
        <p:origin x="210" y="66"/>
      </p:cViewPr>
      <p:guideLst>
        <p:guide orient="horz" pos="443"/>
        <p:guide pos="23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9" d="100"/>
        <a:sy n="99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2026-06-23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E932089-4B60-997F-1556-AFC32E41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625DCC80-084E-4AB6-9121-2894F903773A}" type="datetime4">
              <a:rPr lang="sv-SE" smtClean="0"/>
              <a:pPr/>
              <a:t>23 juni 2026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E61809-D4AE-3513-8292-B4E6C292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5310172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5A8F9B-CA64-77A4-A2D1-92138346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DD7F2B-4D4B-452C-8366-967232B9551F}" type="datetime4">
              <a:rPr lang="sv-SE" smtClean="0"/>
              <a:t>23 juni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A99858-5981-43EC-9938-BED63F28F62D}" type="datetime4">
              <a:rPr lang="sv-SE" smtClean="0"/>
              <a:t>23 juni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/>
              <a:t>Klicka på första eller andra ikonen i den andra raden av ikoner för att infoga en bild.</a:t>
            </a:r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625DCC80-084E-4AB6-9121-2894F903773A}" type="datetime4">
              <a:rPr lang="sv-SE" smtClean="0"/>
              <a:pPr/>
              <a:t>23 juni 2026</a:t>
            </a:fld>
            <a:endParaRPr lang="sv-SE"/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23604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</a:t>
            </a:r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</a:t>
            </a:r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D5F58E-AAB0-413F-8AAB-C3EC46A63657}" type="datetime4">
              <a:rPr lang="sv-SE" smtClean="0"/>
              <a:t>23 juni 2026</a:t>
            </a:fld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b="0" i="0" u="none" strike="noStrike" baseline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412174-C007-4F10-9AE9-98503DE23BF0}" type="datetime4">
              <a:rPr lang="sv-SE" smtClean="0"/>
              <a:t>23 juni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/>
              <a:t>Klicka på första eller andra ikonen i den andra raden av ikoner för att infoga en bild.</a:t>
            </a:r>
            <a:endParaRPr lang="en-GB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/>
              <a:t>Klicka på första eller andra ikonen i den andra raden av ikoner för att infoga en bild.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3DD2E-EA12-46D7-A9EE-CEEB1AFF2C18}" type="datetime4">
              <a:rPr lang="sv-SE" smtClean="0"/>
              <a:t>23 juni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/>
              <a:t>Klicka på första eller andra ikonen i den andra raden av ikoner för att infoga en bild.</a:t>
            </a:r>
            <a:endParaRPr lang="en-GB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/>
              <a:t>Klicka på första eller andra ikonen i den andra raden av ikoner för att infoga en bild.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155777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625DCC80-084E-4AB6-9121-2894F903773A}" type="datetime4">
              <a:rPr lang="sv-SE" smtClean="0"/>
              <a:pPr/>
              <a:t>23 juni 2026</a:t>
            </a:fld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59" r:id="rId9"/>
    <p:sldLayoutId id="2147483662" r:id="rId10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19893"/>
            <a:ext cx="7772400" cy="857250"/>
          </a:xfrm>
        </p:spPr>
        <p:txBody>
          <a:bodyPr/>
          <a:lstStyle/>
          <a:p>
            <a:r>
              <a:rPr lang="en-US" dirty="0"/>
              <a:t>Seed Funding for Local WISE Groups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4D2C54-6FB1-D0FC-01BE-847D5965E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3094982"/>
            <a:ext cx="7772400" cy="1314450"/>
          </a:xfrm>
        </p:spPr>
        <p:txBody>
          <a:bodyPr/>
          <a:lstStyle/>
          <a:p>
            <a:r>
              <a:rPr lang="sv-SE" dirty="0"/>
              <a:t>Dhifaf Sarhan, Senior </a:t>
            </a:r>
            <a:r>
              <a:rPr lang="sv-SE" dirty="0" err="1"/>
              <a:t>Lecturer</a:t>
            </a:r>
            <a:r>
              <a:rPr lang="sv-SE" dirty="0"/>
              <a:t>/</a:t>
            </a:r>
            <a:r>
              <a:rPr lang="sv-SE" dirty="0" err="1"/>
              <a:t>Associate</a:t>
            </a:r>
            <a:r>
              <a:rPr lang="sv-SE" dirty="0"/>
              <a:t> Professor</a:t>
            </a:r>
          </a:p>
          <a:p>
            <a:r>
              <a:rPr lang="sv-SE" dirty="0" err="1"/>
              <a:t>Head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Division, LABMED, Division </a:t>
            </a:r>
            <a:r>
              <a:rPr lang="sv-SE" dirty="0" err="1"/>
              <a:t>of</a:t>
            </a:r>
            <a:r>
              <a:rPr lang="sv-SE" dirty="0"/>
              <a:t> </a:t>
            </a:r>
            <a:r>
              <a:rPr lang="sv-SE" dirty="0" err="1"/>
              <a:t>Pathology</a:t>
            </a:r>
            <a:endParaRPr lang="sv-SE" dirty="0"/>
          </a:p>
          <a:p>
            <a:r>
              <a:rPr lang="sv-SE" dirty="0"/>
              <a:t>WISE- Senior </a:t>
            </a:r>
            <a:r>
              <a:rPr lang="sv-SE" dirty="0" err="1"/>
              <a:t>leader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8559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B7DC8-E6FA-9D45-D8A8-30529CEBF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3DCDAF69-827C-F1B7-FA8A-2A676E9D4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200"/>
            </a:lvl1pPr>
          </a:lstStyle>
          <a:p>
            <a:pPr>
              <a:spcAft>
                <a:spcPts val="600"/>
              </a:spcAft>
              <a:defRPr/>
            </a:pPr>
            <a:r>
              <a:rPr lang="sv-SE" sz="2800" b="0" kern="0" spc="-50" baseline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Purpose</a:t>
            </a:r>
          </a:p>
        </p:txBody>
      </p:sp>
      <p:sp>
        <p:nvSpPr>
          <p:cNvPr id="33" name="Footer Placeholder 2">
            <a:extLst>
              <a:ext uri="{FF2B5EF4-FFF2-40B4-BE49-F238E27FC236}">
                <a16:creationId xmlns:a16="http://schemas.microsoft.com/office/drawing/2014/main" id="{A5112C8C-5D3A-7933-0598-96537EC43A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9630" y="4808547"/>
            <a:ext cx="2155777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/>
              <a:t>Karolinska Institutet</a:t>
            </a:r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9A0A55A6-522A-31E3-C2B1-B95D1C123B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4788233"/>
            <a:ext cx="19050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BB412174-C007-4F10-9AE9-98503DE23BF0}" type="datetime4">
              <a:rPr lang="sv-SE" smtClean="0"/>
              <a:pPr>
                <a:spcAft>
                  <a:spcPts val="600"/>
                </a:spcAft>
              </a:pPr>
              <a:t>23 juni 2026</a:t>
            </a:fld>
            <a:endParaRPr lang="sv-SE"/>
          </a:p>
        </p:txBody>
      </p:sp>
      <p:sp>
        <p:nvSpPr>
          <p:cNvPr id="37" name="Slide Number Placeholder 4">
            <a:extLst>
              <a:ext uri="{FF2B5EF4-FFF2-40B4-BE49-F238E27FC236}">
                <a16:creationId xmlns:a16="http://schemas.microsoft.com/office/drawing/2014/main" id="{A60F14C5-AB6F-BC93-D184-4FFB0A901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4788233"/>
            <a:ext cx="685800" cy="171450"/>
          </a:xfrm>
        </p:spPr>
        <p:txBody>
          <a:bodyPr/>
          <a:lstStyle/>
          <a:p>
            <a:pPr>
              <a:spcAft>
                <a:spcPts val="600"/>
              </a:spcAft>
            </a:pPr>
            <a:fld id="{73E6EECC-44D8-4442-87AA-D47F74CC81A2}" type="slidenum">
              <a:rPr lang="sv-SE" smtClean="0"/>
              <a:pPr>
                <a:spcAft>
                  <a:spcPts val="600"/>
                </a:spcAft>
              </a:pPr>
              <a:t>2</a:t>
            </a:fld>
            <a:endParaRPr lang="sv-S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6D8C11-D1A3-EBDA-2F38-2CC470A78C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09" r="66359" b="52927"/>
          <a:stretch>
            <a:fillRect/>
          </a:stretch>
        </p:blipFill>
        <p:spPr>
          <a:xfrm>
            <a:off x="4572000" y="768127"/>
            <a:ext cx="4413647" cy="3718753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7B107F-8586-FEDF-9C67-ED92B0085176}"/>
              </a:ext>
            </a:extLst>
          </p:cNvPr>
          <p:cNvSpPr txBox="1"/>
          <p:nvPr/>
        </p:nvSpPr>
        <p:spPr bwMode="auto">
          <a:xfrm>
            <a:off x="255971" y="1401312"/>
            <a:ext cx="4170038" cy="3193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20000"/>
              </a:spcBef>
              <a:buClr>
                <a:schemeClr val="accent1"/>
              </a:buClr>
            </a:pPr>
            <a:r>
              <a:rPr lang="en-US" sz="1400">
                <a:latin typeface="+mn-lt"/>
              </a:rPr>
              <a:t>WISE aims to support local initiatives that strengthen gender equality and women’s career development at departmental level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</a:pPr>
            <a:endParaRPr lang="en-US" sz="1400">
              <a:latin typeface="+mn-lt"/>
            </a:endParaRP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</a:pPr>
            <a:r>
              <a:rPr lang="en-US" sz="1400">
                <a:latin typeface="+mn-lt"/>
              </a:rPr>
              <a:t>The purpose of this funding is to enable concrete activities, strategic development, and follow-up of local initiatives</a:t>
            </a:r>
          </a:p>
        </p:txBody>
      </p:sp>
    </p:spTree>
    <p:extLst>
      <p:ext uri="{BB962C8B-B14F-4D97-AF65-F5344CB8AC3E}">
        <p14:creationId xmlns:p14="http://schemas.microsoft.com/office/powerpoint/2010/main" val="872028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61C81-D02E-4B89-3CC5-C7404AE54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B592442E-F4BD-D937-E9C0-C7B7A79F7634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7577"/>
            <a:ext cx="6408267" cy="360731"/>
          </a:xfrm>
          <a:prstGeom prst="rect">
            <a:avLst/>
          </a:prstGeom>
        </p:spPr>
        <p:txBody>
          <a:bodyPr anchor="ctr"/>
          <a:lstStyle>
            <a:lvl1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200"/>
            </a:lvl1pPr>
          </a:lstStyle>
          <a:p>
            <a:pPr>
              <a:defRPr/>
            </a:pPr>
            <a:r>
              <a:rPr lang="en-US" kern="0" dirty="0">
                <a:solidFill>
                  <a:schemeClr val="bg1"/>
                </a:solidFill>
                <a:latin typeface="Chalkboard" panose="03050602040202020205" pitchFamily="66" charset="77"/>
                <a:ea typeface="+mj-ea"/>
                <a:cs typeface="+mj-cs"/>
              </a:rPr>
              <a:t>What can the funding support?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DEF14-0EEF-A530-5741-136B24DCAE6A}"/>
              </a:ext>
            </a:extLst>
          </p:cNvPr>
          <p:cNvSpPr txBox="1"/>
          <p:nvPr/>
        </p:nvSpPr>
        <p:spPr>
          <a:xfrm>
            <a:off x="0" y="1017431"/>
            <a:ext cx="4682437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Inviting experts or external speakers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Organising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workshops seminars, or networking events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development of local initiatives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Follow-up analysis, and reporting of outcomes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 new models for mentoring, peer support, or career development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919C90-04D6-5087-31E1-82863BCDB6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474" t="5286" r="33641" b="53678"/>
          <a:stretch>
            <a:fillRect/>
          </a:stretch>
        </p:blipFill>
        <p:spPr>
          <a:xfrm>
            <a:off x="4881864" y="1180311"/>
            <a:ext cx="4044881" cy="336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24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703D0-609C-0680-7273-BB305A576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1FF0BAB1-70A0-785E-E3C7-01E4965B79E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7577"/>
            <a:ext cx="6408267" cy="360731"/>
          </a:xfrm>
          <a:prstGeom prst="rect">
            <a:avLst/>
          </a:prstGeom>
        </p:spPr>
        <p:txBody>
          <a:bodyPr anchor="ctr"/>
          <a:lstStyle>
            <a:lvl1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200"/>
            </a:lvl1pPr>
          </a:lstStyle>
          <a:p>
            <a:pPr>
              <a:defRPr/>
            </a:pPr>
            <a:r>
              <a:rPr lang="en-US" kern="0" dirty="0">
                <a:solidFill>
                  <a:schemeClr val="bg1"/>
                </a:solidFill>
                <a:latin typeface="Chalkboard" panose="03050602040202020205" pitchFamily="66" charset="77"/>
                <a:ea typeface="+mj-ea"/>
                <a:cs typeface="+mj-cs"/>
              </a:rPr>
              <a:t>Who can apply?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5DC2B5-0085-8D84-CED9-7D213B32FEC0}"/>
              </a:ext>
            </a:extLst>
          </p:cNvPr>
          <p:cNvSpPr txBox="1"/>
          <p:nvPr/>
        </p:nvSpPr>
        <p:spPr>
          <a:xfrm>
            <a:off x="0" y="893229"/>
            <a:ext cx="4682437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WISE groups at departmental level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of existing local initiatives include: </a:t>
            </a:r>
          </a:p>
          <a:p>
            <a:pPr>
              <a:lnSpc>
                <a:spcPct val="150000"/>
              </a:lnSpc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MEB Women Researcher Network</a:t>
            </a:r>
          </a:p>
          <a:p>
            <a:pPr>
              <a:lnSpc>
                <a:spcPct val="150000"/>
              </a:lnSpc>
            </a:pP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Widerströmska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Equal Rights Network</a:t>
            </a:r>
          </a:p>
          <a:p>
            <a:pPr>
              <a:lnSpc>
                <a:spcPct val="150000"/>
              </a:lnSpc>
            </a:pP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Onkpat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Ladies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funding can support both new initiatives and the further development of already existing networks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4F5178-780E-A0A8-3314-D28DBDC1CD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860" t="4728" b="53678"/>
          <a:stretch>
            <a:fillRect/>
          </a:stretch>
        </p:blipFill>
        <p:spPr>
          <a:xfrm>
            <a:off x="4682437" y="1017431"/>
            <a:ext cx="4369769" cy="365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745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FD763-B02D-A0CA-9FF6-EDA45B063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01E4A227-1FCA-C032-1A8E-10A1DDA8BC8C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7577"/>
            <a:ext cx="6408267" cy="360731"/>
          </a:xfrm>
          <a:prstGeom prst="rect">
            <a:avLst/>
          </a:prstGeom>
        </p:spPr>
        <p:txBody>
          <a:bodyPr anchor="ctr"/>
          <a:lstStyle>
            <a:lvl1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200"/>
            </a:lvl1pPr>
          </a:lstStyle>
          <a:p>
            <a:pPr>
              <a:defRPr/>
            </a:pPr>
            <a:r>
              <a:rPr lang="en-US" kern="0" dirty="0">
                <a:solidFill>
                  <a:schemeClr val="bg1"/>
                </a:solidFill>
                <a:latin typeface="Chalkboard" panose="03050602040202020205" pitchFamily="66" charset="77"/>
                <a:ea typeface="+mj-ea"/>
                <a:cs typeface="+mj-cs"/>
              </a:rPr>
              <a:t>Budget and framework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41E797-1024-7285-B6D3-03A45F183BF6}"/>
              </a:ext>
            </a:extLst>
          </p:cNvPr>
          <p:cNvSpPr txBox="1"/>
          <p:nvPr/>
        </p:nvSpPr>
        <p:spPr>
          <a:xfrm>
            <a:off x="60325" y="1096987"/>
            <a:ext cx="4682437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budget: SEK 100,000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funding should be used for activities clearly linked to: </a:t>
            </a:r>
          </a:p>
          <a:p>
            <a:pPr>
              <a:lnSpc>
                <a:spcPct val="150000"/>
              </a:lnSpc>
            </a:pP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gender equality career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developmentnet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working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impact follow-up and learning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8E387D-A111-D6AF-A359-755B8CF54A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658" r="66852" b="8335"/>
          <a:stretch>
            <a:fillRect/>
          </a:stretch>
        </p:blipFill>
        <p:spPr>
          <a:xfrm>
            <a:off x="4957823" y="979989"/>
            <a:ext cx="4000031" cy="313807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C09915-DFD7-FEE5-425F-56E6C2A03288}"/>
              </a:ext>
            </a:extLst>
          </p:cNvPr>
          <p:cNvSpPr/>
          <p:nvPr/>
        </p:nvSpPr>
        <p:spPr bwMode="auto">
          <a:xfrm>
            <a:off x="5127585" y="1774785"/>
            <a:ext cx="1006997" cy="277792"/>
          </a:xfrm>
          <a:prstGeom prst="rect">
            <a:avLst/>
          </a:prstGeom>
          <a:solidFill>
            <a:srgbClr val="FFDDD6"/>
          </a:solidFill>
          <a:ln w="6350" cap="flat" cmpd="sng" algn="ctr">
            <a:solidFill>
              <a:srgbClr val="FFDDD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9848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F153F-956F-A8BA-2118-300BCC6A0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A3059008-E0CC-23E7-472E-0A19911A5EB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7577"/>
            <a:ext cx="6408267" cy="360731"/>
          </a:xfrm>
          <a:prstGeom prst="rect">
            <a:avLst/>
          </a:prstGeom>
        </p:spPr>
        <p:txBody>
          <a:bodyPr anchor="ctr"/>
          <a:lstStyle>
            <a:lvl1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200"/>
            </a:lvl1pPr>
          </a:lstStyle>
          <a:p>
            <a:pPr>
              <a:defRPr/>
            </a:pPr>
            <a:r>
              <a:rPr lang="en-US" kern="0" dirty="0">
                <a:solidFill>
                  <a:schemeClr val="bg1"/>
                </a:solidFill>
                <a:latin typeface="Chalkboard" panose="03050602040202020205" pitchFamily="66" charset="77"/>
                <a:ea typeface="+mj-ea"/>
                <a:cs typeface="+mj-cs"/>
              </a:rPr>
              <a:t>What do we want to achieve?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890F68-BD63-ABE5-32E0-F87359EF07EB}"/>
              </a:ext>
            </a:extLst>
          </p:cNvPr>
          <p:cNvSpPr txBox="1"/>
          <p:nvPr/>
        </p:nvSpPr>
        <p:spPr>
          <a:xfrm>
            <a:off x="0" y="1088622"/>
            <a:ext cx="4975225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aim is to enable local groups to create activities that lead to: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stronger networks for women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visibility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better support during career transitions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concrete improvements at departmental level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exchange of experience between local WISE initiatives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4EE6E0-886B-5D49-3804-DEAFF8F604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548" t="53633" r="33297" b="8485"/>
          <a:stretch>
            <a:fillRect/>
          </a:stretch>
        </p:blipFill>
        <p:spPr>
          <a:xfrm>
            <a:off x="4737141" y="1096987"/>
            <a:ext cx="4406859" cy="335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713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A5CAF-AC89-931C-4D2E-A40CB25C4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>
            <a:extLst>
              <a:ext uri="{FF2B5EF4-FFF2-40B4-BE49-F238E27FC236}">
                <a16:creationId xmlns:a16="http://schemas.microsoft.com/office/drawing/2014/main" id="{E1C1936C-45F1-D940-4BB3-7AE46663B665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67625"/>
            <a:ext cx="6408267" cy="360731"/>
          </a:xfrm>
          <a:prstGeom prst="rect">
            <a:avLst/>
          </a:prstGeom>
        </p:spPr>
        <p:txBody>
          <a:bodyPr anchor="ctr"/>
          <a:lstStyle>
            <a:lvl1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sz="3200"/>
            </a:lvl1pPr>
          </a:lstStyle>
          <a:p>
            <a:pPr>
              <a:defRPr/>
            </a:pPr>
            <a:r>
              <a:rPr lang="en-US" kern="0" dirty="0">
                <a:solidFill>
                  <a:schemeClr val="bg1"/>
                </a:solidFill>
                <a:latin typeface="Chalkboard" panose="03050602040202020205" pitchFamily="66" charset="77"/>
                <a:ea typeface="+mj-ea"/>
                <a:cs typeface="+mj-cs"/>
              </a:rPr>
              <a:t>Discussion questions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9E7D3A-437E-275C-D3CA-7C46613BA8AD}"/>
              </a:ext>
            </a:extLst>
          </p:cNvPr>
          <p:cNvSpPr txBox="1"/>
          <p:nvPr/>
        </p:nvSpPr>
        <p:spPr>
          <a:xfrm>
            <a:off x="-63500" y="834622"/>
            <a:ext cx="4975225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most important local needs?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activities would have the greatest impact?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the funding </a:t>
            </a:r>
            <a:r>
              <a:rPr lang="en-US" sz="1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prioritise</a:t>
            </a: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 initiatives or strengthen existing ones?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we follow up outcomes without creating too much administration?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can we share experiences between local WISE groups?</a:t>
            </a:r>
            <a:endParaRPr lang="en-GB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905D08-EC14-6AD2-0E27-0E79B7F5A6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953" t="52658" b="8636"/>
          <a:stretch>
            <a:fillRect/>
          </a:stretch>
        </p:blipFill>
        <p:spPr>
          <a:xfrm>
            <a:off x="4813300" y="1079734"/>
            <a:ext cx="4213900" cy="329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54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B7044-E9F2-A5A4-213C-B5825369A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BA1F32-E4DB-E702-41FE-2F1E3AE3E6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56BA7-0030-5D67-9DDD-0DA39CDCB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CC80-084E-4AB6-9121-2894F903773A}" type="datetime4">
              <a:rPr lang="sv-SE" smtClean="0"/>
              <a:pPr/>
              <a:t>23 juni 2026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43753-E939-F8BC-A244-CEE9D107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Karolinska Institutet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C25FB-E4E4-9D92-7022-3DE65D2E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8</a:t>
            </a:fld>
            <a:endParaRPr lang="sv-S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E2E4CE-2C1D-2F30-ACEE-FA77727FC9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9C54A0-E0CB-361C-C2CE-462567BAB1C8}"/>
              </a:ext>
            </a:extLst>
          </p:cNvPr>
          <p:cNvSpPr/>
          <p:nvPr/>
        </p:nvSpPr>
        <p:spPr bwMode="auto">
          <a:xfrm>
            <a:off x="793750" y="3228974"/>
            <a:ext cx="692150" cy="155576"/>
          </a:xfrm>
          <a:prstGeom prst="rect">
            <a:avLst/>
          </a:prstGeom>
          <a:solidFill>
            <a:srgbClr val="FFDDD6"/>
          </a:solidFill>
          <a:ln w="6350" cap="flat" cmpd="sng" algn="ctr">
            <a:solidFill>
              <a:srgbClr val="FFDDD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SE" sz="14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17825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3B945BE0-EE85-09C4-1EE7-44EBC8E667E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v-SE">
                <a:solidFill>
                  <a:schemeClr val="bg1"/>
                </a:solidFill>
              </a:rPr>
              <a:t>Avslutningsbild med Karolinska Institutets logotyp</a:t>
            </a:r>
          </a:p>
        </p:txBody>
      </p:sp>
    </p:spTree>
    <p:extLst>
      <p:ext uri="{BB962C8B-B14F-4D97-AF65-F5344CB8AC3E}">
        <p14:creationId xmlns:p14="http://schemas.microsoft.com/office/powerpoint/2010/main" val="3725208358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LG aug 2024" id="{26C678C9-2DB2-5347-9F4F-4C590138DD26}" vid="{DF74B4BA-160F-DD43-95DA-3E55DB506F28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2" ma:contentTypeDescription="Skapa ett nytt dokument." ma:contentTypeScope="" ma:versionID="d667059fad6dae1f63e9797092a95b8a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5d1e914f83464b7ec701aba093d4bb6f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2F339E5-2F84-461C-8537-1DE8503495E4}">
  <ds:schemaRefs>
    <ds:schemaRef ds:uri="6843b716-3f6d-4983-a753-faa1afd2f44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9D801A6-03DF-447D-BC63-C200DF75D7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F79469-2F05-42F0-ADD1-5263841AE7B9}">
  <ds:schemaRefs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6843b716-3f6d-4983-a753-faa1afd2f446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28672</TotalTime>
  <Words>285</Words>
  <Application>Microsoft Office PowerPoint</Application>
  <PresentationFormat>Bildspel på skärmen (16:9)</PresentationFormat>
  <Paragraphs>47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Arial</vt:lpstr>
      <vt:lpstr>Chalkboard</vt:lpstr>
      <vt:lpstr>DM Sans</vt:lpstr>
      <vt:lpstr>DM Sans Medium</vt:lpstr>
      <vt:lpstr>Times</vt:lpstr>
      <vt:lpstr>Wingdings</vt:lpstr>
      <vt:lpstr>16_9_powerpointmall_ki_plommon_SVE</vt:lpstr>
      <vt:lpstr>Seed Funding for Local WISE Groups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Avslutningsbild med Karolinska Institutets logotyp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Mingle with Jonas Fuxe</dc:title>
  <dc:creator>Christina Sundqvist</dc:creator>
  <cp:lastModifiedBy>Christina Sundqvist</cp:lastModifiedBy>
  <cp:revision>60</cp:revision>
  <cp:lastPrinted>2005-09-23T14:22:03Z</cp:lastPrinted>
  <dcterms:created xsi:type="dcterms:W3CDTF">2023-02-15T14:52:37Z</dcterms:created>
  <dcterms:modified xsi:type="dcterms:W3CDTF">2026-06-23T10:30:20Z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