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147472479" r:id="rId5"/>
    <p:sldId id="2147472547" r:id="rId6"/>
    <p:sldId id="2147472542" r:id="rId7"/>
    <p:sldId id="2147472548" r:id="rId8"/>
    <p:sldId id="2147472549" r:id="rId9"/>
    <p:sldId id="2147472550" r:id="rId10"/>
    <p:sldId id="2147472551" r:id="rId11"/>
    <p:sldId id="2147472546" r:id="rId12"/>
    <p:sldId id="2147472536" r:id="rId13"/>
  </p:sldIdLst>
  <p:sldSz cx="9144000" cy="5143500" type="screen16x9"/>
  <p:notesSz cx="6858000" cy="9144000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3" userDrawn="1">
          <p15:clr>
            <a:srgbClr val="A4A3A4"/>
          </p15:clr>
        </p15:guide>
        <p15:guide id="2" pos="23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DD6"/>
    <a:srgbClr val="4F0433"/>
    <a:srgbClr val="F3FFD3"/>
    <a:srgbClr val="BAEEFE"/>
    <a:srgbClr val="B4D2FF"/>
    <a:srgbClr val="CCEBED"/>
    <a:srgbClr val="EDF4F4"/>
    <a:srgbClr val="C7ECDC"/>
    <a:srgbClr val="666666"/>
    <a:srgbClr val="DDD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81DD6B-5FE6-4425-AD5A-A7B23C00BB16}" v="47" dt="2026-06-17T09:45:51.6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96"/>
    <p:restoredTop sz="93647"/>
  </p:normalViewPr>
  <p:slideViewPr>
    <p:cSldViewPr snapToGrid="0">
      <p:cViewPr varScale="1">
        <p:scale>
          <a:sx n="62" d="100"/>
          <a:sy n="62" d="100"/>
        </p:scale>
        <p:origin x="210" y="66"/>
      </p:cViewPr>
      <p:guideLst>
        <p:guide orient="horz" pos="443"/>
        <p:guide pos="23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9" d="100"/>
        <a:sy n="99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6818A54A-96AB-47F2-9FE3-5AA7C5EE68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77C3AE1-DBA2-4DA9-A7CE-D2A621C810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5F06C-14D9-45DF-81A5-F25F8ECA9886}" type="datetimeFigureOut">
              <a:rPr lang="sv-SE" smtClean="0"/>
              <a:t>2026-06-23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FB76FC6-F54A-4120-9B8F-E28E2A08E5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D9B89EF-3F47-4486-BAA9-AF9A8BE096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CC5D8-C806-4BBF-A442-91371CDD1B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2378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sv-SE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4F6DBA7-38D3-4FF9-B176-AA5B07999DDF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39290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Logotyp Karolinska Institutet.">
            <a:extLst>
              <a:ext uri="{FF2B5EF4-FFF2-40B4-BE49-F238E27FC236}">
                <a16:creationId xmlns:a16="http://schemas.microsoft.com/office/drawing/2014/main" id="{5C58A32B-CE37-00A7-BB2A-05D502F7394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181478" y="262850"/>
            <a:ext cx="1691680" cy="704867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45332"/>
            <a:ext cx="7772400" cy="857250"/>
          </a:xfrm>
        </p:spPr>
        <p:txBody>
          <a:bodyPr anchor="ctr"/>
          <a:lstStyle>
            <a:lvl1pPr>
              <a:defRPr sz="3200" kern="1200" spc="-8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sv-SE" noProof="0"/>
              <a:t>Klicka här för att ändra mall för rubrikformat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553444"/>
            <a:ext cx="7772400" cy="1314450"/>
          </a:xfrm>
        </p:spPr>
        <p:txBody>
          <a:bodyPr/>
          <a:lstStyle>
            <a:lvl1pPr marL="0" indent="0">
              <a:buFont typeface="Wingdings" charset="2"/>
              <a:buNone/>
              <a:defRPr sz="1800" spc="-2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sv-SE" noProof="0"/>
              <a:t>Klicka här för att ändra mall för underrubrikformat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lutande bild med tex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9">
            <a:extLst>
              <a:ext uri="{FF2B5EF4-FFF2-40B4-BE49-F238E27FC236}">
                <a16:creationId xmlns:a16="http://schemas.microsoft.com/office/drawing/2014/main" id="{28D153B6-736E-604E-CC38-30ABDB6346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5971" y="4299942"/>
            <a:ext cx="8564501" cy="578499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4" name="Bild 3" descr="Logotyp Karolinska Institutet.">
            <a:extLst>
              <a:ext uri="{FF2B5EF4-FFF2-40B4-BE49-F238E27FC236}">
                <a16:creationId xmlns:a16="http://schemas.microsoft.com/office/drawing/2014/main" id="{1A2DD4E6-57FC-99BA-083F-4F5711AA371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996951" y="1915479"/>
            <a:ext cx="3150096" cy="131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686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vsnittsbild">
    <p:bg>
      <p:bgPr>
        <a:solidFill>
          <a:srgbClr val="ED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45332"/>
            <a:ext cx="7772400" cy="857250"/>
          </a:xfrm>
        </p:spPr>
        <p:txBody>
          <a:bodyPr anchor="ctr"/>
          <a:lstStyle>
            <a:lvl1pPr>
              <a:defRPr sz="3200" spc="-50" baseline="0">
                <a:solidFill>
                  <a:srgbClr val="4F0433"/>
                </a:solidFill>
              </a:defRPr>
            </a:lvl1pPr>
          </a:lstStyle>
          <a:p>
            <a:pPr lvl="0"/>
            <a:r>
              <a:rPr lang="sv-SE" noProof="0"/>
              <a:t>Klicka här för att ändra mall för rubrikformat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553444"/>
            <a:ext cx="7772400" cy="1314450"/>
          </a:xfrm>
        </p:spPr>
        <p:txBody>
          <a:bodyPr/>
          <a:lstStyle>
            <a:lvl1pPr marL="0" indent="0">
              <a:buFont typeface="Wingdings" charset="2"/>
              <a:buNone/>
              <a:defRPr sz="1800" spc="-20" baseline="0">
                <a:solidFill>
                  <a:srgbClr val="4F0433"/>
                </a:solidFill>
              </a:defRPr>
            </a:lvl1pPr>
          </a:lstStyle>
          <a:p>
            <a:pPr lvl="0"/>
            <a:r>
              <a:rPr lang="sv-SE" noProof="0"/>
              <a:t>Klicka här för att ändra mall för underrubrikformat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E932089-4B60-997F-1556-AFC32E4159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23447" y="5308054"/>
            <a:ext cx="36000" cy="171450"/>
          </a:xfrm>
        </p:spPr>
        <p:txBody>
          <a:bodyPr/>
          <a:lstStyle>
            <a:lvl1pPr>
              <a:defRPr sz="100"/>
            </a:lvl1pPr>
          </a:lstStyle>
          <a:p>
            <a:fld id="{625DCC80-084E-4AB6-9121-2894F903773A}" type="datetime4">
              <a:rPr lang="sv-SE" smtClean="0"/>
              <a:pPr/>
              <a:t>23 juni 2026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06E61809-D4AE-3513-8292-B4E6C292E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5983" y="5310172"/>
            <a:ext cx="36000" cy="171450"/>
          </a:xfrm>
        </p:spPr>
        <p:txBody>
          <a:bodyPr/>
          <a:lstStyle>
            <a:lvl1pPr>
              <a:defRPr sz="100"/>
            </a:lvl1pPr>
          </a:lstStyle>
          <a:p>
            <a:r>
              <a:rPr lang="sv-SE"/>
              <a:t>Karolinska Institutet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65A8F9B-CA64-77A4-A2D1-921383468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9847" y="5308054"/>
            <a:ext cx="36000" cy="171450"/>
          </a:xfrm>
        </p:spPr>
        <p:txBody>
          <a:bodyPr/>
          <a:lstStyle>
            <a:lvl1pPr>
              <a:defRPr sz="100"/>
            </a:lvl1pPr>
          </a:lstStyle>
          <a:p>
            <a:fld id="{B5C8723E-5A40-4F9A-B83B-0F0B7FEF270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3792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5971" y="339502"/>
            <a:ext cx="863204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aseline="0"/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56774" y="1402829"/>
            <a:ext cx="8631243" cy="3190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2" name="Platshållare för sidfot 2">
            <a:extLst>
              <a:ext uri="{FF2B5EF4-FFF2-40B4-BE49-F238E27FC236}">
                <a16:creationId xmlns:a16="http://schemas.microsoft.com/office/drawing/2014/main" id="{009749DF-7E5C-713A-D45D-D9653C97CE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9630" y="4808547"/>
            <a:ext cx="2155777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tabLst/>
              <a:defRPr sz="800">
                <a:solidFill>
                  <a:srgbClr val="4F0433"/>
                </a:solidFill>
                <a:latin typeface="+mn-lt"/>
              </a:defRPr>
            </a:lvl1pPr>
          </a:lstStyle>
          <a:p>
            <a:r>
              <a:rPr lang="sv-SE"/>
              <a:t>Karolinska Institutet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DD7F2B-4D4B-452C-8366-967232B9551F}" type="datetime4">
              <a:rPr lang="sv-SE" smtClean="0"/>
              <a:t>23 juni 2026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859C56-CB7E-413F-8971-4226A1EF6823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2632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+ 2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ED75CC17-B226-9EC7-7062-ECD0FA0657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55971" y="339502"/>
            <a:ext cx="863204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B73CEA02-8FD8-B27D-7351-D598B5116632}"/>
              </a:ext>
            </a:extLst>
          </p:cNvPr>
          <p:cNvSpPr>
            <a:spLocks noGrp="1" noChangeArrowheads="1"/>
          </p:cNvSpPr>
          <p:nvPr>
            <p:ph idx="13"/>
          </p:nvPr>
        </p:nvSpPr>
        <p:spPr bwMode="auto">
          <a:xfrm>
            <a:off x="256774" y="1402829"/>
            <a:ext cx="4170039" cy="3190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711200" y="1403857"/>
            <a:ext cx="4170040" cy="31891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2" name="Platshållare för sidfot 2">
            <a:extLst>
              <a:ext uri="{FF2B5EF4-FFF2-40B4-BE49-F238E27FC236}">
                <a16:creationId xmlns:a16="http://schemas.microsoft.com/office/drawing/2014/main" id="{BBC55AFF-EEAC-CC84-7EDE-436AC101B9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9630" y="4808547"/>
            <a:ext cx="2155777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tabLst/>
              <a:defRPr sz="800">
                <a:solidFill>
                  <a:srgbClr val="4F0433"/>
                </a:solidFill>
                <a:latin typeface="+mn-lt"/>
              </a:defRPr>
            </a:lvl1pPr>
          </a:lstStyle>
          <a:p>
            <a:r>
              <a:rPr lang="sv-SE"/>
              <a:t>Karolinska Institutet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A99858-5981-43EC-9938-BED63F28F62D}" type="datetime4">
              <a:rPr lang="sv-SE" smtClean="0"/>
              <a:t>23 juni 2026</a:t>
            </a:fld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C98C6-00F0-4387-A9BA-FB521E0564CA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84858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2E2751E-29B4-AE75-0730-6CFFB5936B8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sv-SE"/>
              <a:t>Klicka på första eller andra ikonen i den andra raden av ikoner för att infoga en bild.</a:t>
            </a:r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AA906207-79B5-98E0-34C3-171784B570D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7581" y="5213161"/>
            <a:ext cx="94998" cy="171450"/>
          </a:xfrm>
        </p:spPr>
        <p:txBody>
          <a:bodyPr/>
          <a:lstStyle>
            <a:lvl1pPr>
              <a:defRPr sz="100"/>
            </a:lvl1pPr>
          </a:lstStyle>
          <a:p>
            <a:fld id="{625DCC80-084E-4AB6-9121-2894F903773A}" type="datetime4">
              <a:rPr lang="sv-SE" smtClean="0"/>
              <a:pPr/>
              <a:t>23 juni 2026</a:t>
            </a:fld>
            <a:endParaRPr lang="sv-SE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DD1BCA6E-C8FD-891D-4F83-66CC4277CA7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" y="5236046"/>
            <a:ext cx="107504" cy="171450"/>
          </a:xfrm>
        </p:spPr>
        <p:txBody>
          <a:bodyPr/>
          <a:lstStyle>
            <a:lvl1pPr>
              <a:defRPr sz="100"/>
            </a:lvl1pPr>
          </a:lstStyle>
          <a:p>
            <a:r>
              <a:rPr lang="sv-SE"/>
              <a:t>Karolinska Institutet</a:t>
            </a:r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5358C040-7B29-520B-66D6-03AF9B5F547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463981" y="5213161"/>
            <a:ext cx="45719" cy="171450"/>
          </a:xfrm>
        </p:spPr>
        <p:txBody>
          <a:bodyPr/>
          <a:lstStyle>
            <a:lvl1pPr>
              <a:defRPr sz="100"/>
            </a:lvl1pPr>
          </a:lstStyle>
          <a:p>
            <a:fld id="{B5C8723E-5A40-4F9A-B83B-0F0B7FEF270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0383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1 innehåll och 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6C309769-9796-3F4C-16EC-30D95F7272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55971" y="339502"/>
            <a:ext cx="863204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0AA63C4E-0A70-530E-97DF-2D2B5352F878}"/>
              </a:ext>
            </a:extLst>
          </p:cNvPr>
          <p:cNvSpPr>
            <a:spLocks noGrp="1" noChangeArrowheads="1"/>
          </p:cNvSpPr>
          <p:nvPr>
            <p:ph idx="15"/>
          </p:nvPr>
        </p:nvSpPr>
        <p:spPr bwMode="auto">
          <a:xfrm>
            <a:off x="256774" y="1402829"/>
            <a:ext cx="4170039" cy="3190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1D2BA1C-0344-BC2E-84D4-95E7F2FD76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9630" y="4808547"/>
            <a:ext cx="2155777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tabLst/>
              <a:defRPr sz="800">
                <a:solidFill>
                  <a:srgbClr val="4F0433"/>
                </a:solidFill>
                <a:latin typeface="+mn-lt"/>
              </a:defRPr>
            </a:lvl1pPr>
          </a:lstStyle>
          <a:p>
            <a:r>
              <a:rPr lang="sv-SE"/>
              <a:t>Karolinska Institutet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D5F58E-AAB0-413F-8AAB-C3EC46A63657}" type="datetime4">
              <a:rPr lang="sv-SE" smtClean="0"/>
              <a:t>23 juni 2026</a:t>
            </a:fld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B570BB-7289-4069-9D4A-2FAE4107D42A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E5A0135-F7D5-EC17-C577-4234FB38314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711200" y="1404631"/>
            <a:ext cx="4170040" cy="318838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sv-SE" b="0" i="0" u="none" strike="noStrike" baseline="0">
                <a:solidFill>
                  <a:srgbClr val="000000"/>
                </a:solidFill>
                <a:latin typeface="DM Sans" pitchFamily="2" charset="0"/>
              </a:rPr>
              <a:t>Klicka på första eller andra ikonen i den andra raden av ikoner för att infoga en bild.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2384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6AB09F81-3DF8-1100-91E4-2C19199093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55971" y="339502"/>
            <a:ext cx="863204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sidfot 2">
            <a:extLst>
              <a:ext uri="{FF2B5EF4-FFF2-40B4-BE49-F238E27FC236}">
                <a16:creationId xmlns:a16="http://schemas.microsoft.com/office/drawing/2014/main" id="{372DAC4F-41A4-C8F3-1E26-84893299D9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9630" y="4808547"/>
            <a:ext cx="2155777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tabLst/>
              <a:defRPr sz="800">
                <a:solidFill>
                  <a:srgbClr val="4F0433"/>
                </a:solidFill>
                <a:latin typeface="+mn-lt"/>
              </a:defRPr>
            </a:lvl1pPr>
          </a:lstStyle>
          <a:p>
            <a:r>
              <a:rPr lang="sv-SE"/>
              <a:t>Karolinska Institutet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412174-C007-4F10-9AE9-98503DE23BF0}" type="datetime4">
              <a:rPr lang="sv-SE" smtClean="0"/>
              <a:t>23 juni 2026</a:t>
            </a:fld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E6EECC-44D8-4442-87AA-D47F74CC81A2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A96EA6F-41F1-0969-DF45-AEBBDEDF0D9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711200" y="1404631"/>
            <a:ext cx="4170040" cy="31883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sv-SE"/>
              <a:t>Klicka på första eller andra ikonen i den andra raden av ikoner för att infoga en bild.</a:t>
            </a:r>
            <a:endParaRPr lang="en-GB"/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C02F024F-96B7-5411-16AF-D7BE9A4ACEA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55971" y="1401312"/>
            <a:ext cx="4170038" cy="3193712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sv-SE"/>
              <a:t>Klicka på första eller andra ikonen i den andra raden av ikoner för att infoga en bild.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994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2 bilder m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5"/>
          </p:nvPr>
        </p:nvSpPr>
        <p:spPr>
          <a:xfrm>
            <a:off x="255971" y="4016459"/>
            <a:ext cx="4170039" cy="578499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text 9"/>
          <p:cNvSpPr>
            <a:spLocks noGrp="1"/>
          </p:cNvSpPr>
          <p:nvPr>
            <p:ph type="body" sz="quarter" idx="16"/>
          </p:nvPr>
        </p:nvSpPr>
        <p:spPr>
          <a:xfrm>
            <a:off x="4711200" y="4016459"/>
            <a:ext cx="4170039" cy="57467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sidfot 2">
            <a:extLst>
              <a:ext uri="{FF2B5EF4-FFF2-40B4-BE49-F238E27FC236}">
                <a16:creationId xmlns:a16="http://schemas.microsoft.com/office/drawing/2014/main" id="{D069920A-1206-9BEB-B428-2FE026E7B3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9630" y="4808547"/>
            <a:ext cx="2155777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tabLst/>
              <a:defRPr sz="800">
                <a:solidFill>
                  <a:srgbClr val="4F0433"/>
                </a:solidFill>
                <a:latin typeface="+mn-lt"/>
              </a:defRPr>
            </a:lvl1pPr>
          </a:lstStyle>
          <a:p>
            <a:r>
              <a:rPr lang="sv-SE"/>
              <a:t>Karolinska Institutet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3DD2E-EA12-46D7-A9EE-CEEB1AFF2C18}" type="datetime4">
              <a:rPr lang="sv-SE" smtClean="0"/>
              <a:t>23 juni 2026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723E-5A40-4F9A-B83B-0F0B7FEF270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6F7332DF-CAE5-41F2-AEFA-52F537B3AA4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711199" y="1404632"/>
            <a:ext cx="4170040" cy="2516826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sv-SE"/>
              <a:t>Klicka på första eller andra ikonen i den andra raden av ikoner för att infoga en bild.</a:t>
            </a:r>
            <a:endParaRPr lang="en-GB"/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C4794E74-271C-9E5F-FE9E-7420C39ABEC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55971" y="1401312"/>
            <a:ext cx="4170038" cy="2520145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sv-SE"/>
              <a:t>Klicka på första eller andra ikonen i den andra raden av ikoner för att infoga en bild.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580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lutande 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Logotyp Karolinska Institutet.">
            <a:extLst>
              <a:ext uri="{FF2B5EF4-FFF2-40B4-BE49-F238E27FC236}">
                <a16:creationId xmlns:a16="http://schemas.microsoft.com/office/drawing/2014/main" id="{7AC1AD67-1AF6-B109-ABEC-31FF3DEF09C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996951" y="1915479"/>
            <a:ext cx="3150096" cy="131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946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5983" y="339502"/>
            <a:ext cx="8625257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bakgrundsrubriken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5983" y="1402830"/>
            <a:ext cx="8630513" cy="318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2080A6F-57B1-B9B7-BFFB-9C38D4F13F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9630" y="4808547"/>
            <a:ext cx="2155777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tabLst/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v-SE"/>
              <a:t>Karolinska Institutet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3447" y="4788233"/>
            <a:ext cx="19050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fld id="{625DCC80-084E-4AB6-9121-2894F903773A}" type="datetime4">
              <a:rPr lang="sv-SE" smtClean="0"/>
              <a:pPr/>
              <a:t>23 juni 2026</a:t>
            </a:fld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99847" y="4788233"/>
            <a:ext cx="6858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0">
                <a:solidFill>
                  <a:schemeClr val="accent1"/>
                </a:solidFill>
                <a:latin typeface="+mn-lt"/>
              </a:defRPr>
            </a:lvl1pPr>
          </a:lstStyle>
          <a:p>
            <a:fld id="{B5C8723E-5A40-4F9A-B83B-0F0B7FEF2706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2" r:id="rId4"/>
    <p:sldLayoutId id="2147483654" r:id="rId5"/>
    <p:sldLayoutId id="2147483655" r:id="rId6"/>
    <p:sldLayoutId id="2147483657" r:id="rId7"/>
    <p:sldLayoutId id="2147483658" r:id="rId8"/>
    <p:sldLayoutId id="2147483659" r:id="rId9"/>
    <p:sldLayoutId id="2147483662" r:id="rId10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0" spc="-50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à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à"/>
        <a:defRPr sz="1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defRPr sz="1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50195B-8A87-0659-1403-6E7233781A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19893"/>
            <a:ext cx="7772400" cy="857250"/>
          </a:xfrm>
        </p:spPr>
        <p:txBody>
          <a:bodyPr/>
          <a:lstStyle/>
          <a:p>
            <a:r>
              <a:rPr lang="en-US" dirty="0"/>
              <a:t>Seed Funding for Local WISE Groups</a:t>
            </a:r>
            <a:br>
              <a:rPr lang="sv-SE" dirty="0"/>
            </a:b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B4D2C54-6FB1-D0FC-01BE-847D5965E8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3094982"/>
            <a:ext cx="7772400" cy="1314450"/>
          </a:xfrm>
        </p:spPr>
        <p:txBody>
          <a:bodyPr/>
          <a:lstStyle/>
          <a:p>
            <a:r>
              <a:rPr lang="sv-SE" dirty="0"/>
              <a:t>Dhifaf Sarhan, Senior </a:t>
            </a:r>
            <a:r>
              <a:rPr lang="sv-SE" dirty="0" err="1"/>
              <a:t>Lecturer</a:t>
            </a:r>
            <a:r>
              <a:rPr lang="sv-SE" dirty="0"/>
              <a:t>/</a:t>
            </a:r>
            <a:r>
              <a:rPr lang="sv-SE" dirty="0" err="1"/>
              <a:t>Associate</a:t>
            </a:r>
            <a:r>
              <a:rPr lang="sv-SE" dirty="0"/>
              <a:t> Professor</a:t>
            </a:r>
          </a:p>
          <a:p>
            <a:r>
              <a:rPr lang="sv-SE" dirty="0" err="1"/>
              <a:t>Head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Division, LABMED, Division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Pathology</a:t>
            </a:r>
            <a:endParaRPr lang="sv-SE" dirty="0"/>
          </a:p>
          <a:p>
            <a:r>
              <a:rPr lang="sv-SE" dirty="0"/>
              <a:t>WISE- Senior </a:t>
            </a:r>
            <a:r>
              <a:rPr lang="sv-SE" dirty="0" err="1"/>
              <a:t>leader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08559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AB7DC8-E6FA-9D45-D8A8-30529CEBF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>
            <a:extLst>
              <a:ext uri="{FF2B5EF4-FFF2-40B4-BE49-F238E27FC236}">
                <a16:creationId xmlns:a16="http://schemas.microsoft.com/office/drawing/2014/main" id="{3DCDAF69-827C-F1B7-FA8A-2A676E9D4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971" y="339502"/>
            <a:ext cx="8632045" cy="857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3200"/>
            </a:lvl1pPr>
          </a:lstStyle>
          <a:p>
            <a:pPr>
              <a:spcAft>
                <a:spcPts val="600"/>
              </a:spcAft>
              <a:defRPr/>
            </a:pPr>
            <a:r>
              <a:rPr lang="sv-SE" sz="2800" b="0" kern="0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Purpose</a:t>
            </a:r>
          </a:p>
        </p:txBody>
      </p:sp>
      <p:sp>
        <p:nvSpPr>
          <p:cNvPr id="33" name="Footer Placeholder 2">
            <a:extLst>
              <a:ext uri="{FF2B5EF4-FFF2-40B4-BE49-F238E27FC236}">
                <a16:creationId xmlns:a16="http://schemas.microsoft.com/office/drawing/2014/main" id="{A5112C8C-5D3A-7933-0598-96537EC43A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9630" y="4808547"/>
            <a:ext cx="2155777" cy="17145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sv-SE"/>
              <a:t>Karolinska Institutet</a:t>
            </a:r>
          </a:p>
        </p:txBody>
      </p:sp>
      <p:sp>
        <p:nvSpPr>
          <p:cNvPr id="35" name="Date Placeholder 3">
            <a:extLst>
              <a:ext uri="{FF2B5EF4-FFF2-40B4-BE49-F238E27FC236}">
                <a16:creationId xmlns:a16="http://schemas.microsoft.com/office/drawing/2014/main" id="{9A0A55A6-522A-31E3-C2B1-B95D1C12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23447" y="4788233"/>
            <a:ext cx="1905000" cy="171450"/>
          </a:xfrm>
        </p:spPr>
        <p:txBody>
          <a:bodyPr/>
          <a:lstStyle/>
          <a:p>
            <a:pPr>
              <a:spcAft>
                <a:spcPts val="600"/>
              </a:spcAft>
            </a:pPr>
            <a:fld id="{BB412174-C007-4F10-9AE9-98503DE23BF0}" type="datetime4">
              <a:rPr lang="sv-SE" smtClean="0"/>
              <a:pPr>
                <a:spcAft>
                  <a:spcPts val="600"/>
                </a:spcAft>
              </a:pPr>
              <a:t>23 juni 2026</a:t>
            </a:fld>
            <a:endParaRPr lang="sv-SE"/>
          </a:p>
        </p:txBody>
      </p:sp>
      <p:sp>
        <p:nvSpPr>
          <p:cNvPr id="37" name="Slide Number Placeholder 4">
            <a:extLst>
              <a:ext uri="{FF2B5EF4-FFF2-40B4-BE49-F238E27FC236}">
                <a16:creationId xmlns:a16="http://schemas.microsoft.com/office/drawing/2014/main" id="{A60F14C5-AB6F-BC93-D184-4FFB0A901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9847" y="4788233"/>
            <a:ext cx="685800" cy="171450"/>
          </a:xfrm>
        </p:spPr>
        <p:txBody>
          <a:bodyPr/>
          <a:lstStyle/>
          <a:p>
            <a:pPr>
              <a:spcAft>
                <a:spcPts val="600"/>
              </a:spcAft>
            </a:pPr>
            <a:fld id="{73E6EECC-44D8-4442-87AA-D47F74CC81A2}" type="slidenum">
              <a:rPr lang="sv-SE" smtClean="0"/>
              <a:pPr>
                <a:spcAft>
                  <a:spcPts val="600"/>
                </a:spcAft>
              </a:pPr>
              <a:t>2</a:t>
            </a:fld>
            <a:endParaRPr lang="sv-SE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6D8C11-D1A3-EBDA-2F38-2CC470A78C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609" r="66359" b="52927"/>
          <a:stretch>
            <a:fillRect/>
          </a:stretch>
        </p:blipFill>
        <p:spPr>
          <a:xfrm>
            <a:off x="4572000" y="768127"/>
            <a:ext cx="4413647" cy="3718753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7B107F-8586-FEDF-9C67-ED92B0085176}"/>
              </a:ext>
            </a:extLst>
          </p:cNvPr>
          <p:cNvSpPr txBox="1"/>
          <p:nvPr/>
        </p:nvSpPr>
        <p:spPr bwMode="auto">
          <a:xfrm>
            <a:off x="255971" y="1401312"/>
            <a:ext cx="4170038" cy="31937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20000"/>
              </a:spcBef>
              <a:buClr>
                <a:schemeClr val="accent1"/>
              </a:buClr>
            </a:pPr>
            <a:r>
              <a:rPr lang="en-US" sz="1400">
                <a:latin typeface="+mn-lt"/>
              </a:rPr>
              <a:t>WISE aims to support local initiatives that strengthen gender equality and women’s career development at departmental level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</a:pPr>
            <a:endParaRPr lang="en-US" sz="1400">
              <a:latin typeface="+mn-lt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</a:pPr>
            <a:r>
              <a:rPr lang="en-US" sz="1400">
                <a:latin typeface="+mn-lt"/>
              </a:rPr>
              <a:t>The purpose of this funding is to enable concrete activities, strategic development, and follow-up of local initiatives</a:t>
            </a:r>
          </a:p>
        </p:txBody>
      </p:sp>
    </p:spTree>
    <p:extLst>
      <p:ext uri="{BB962C8B-B14F-4D97-AF65-F5344CB8AC3E}">
        <p14:creationId xmlns:p14="http://schemas.microsoft.com/office/powerpoint/2010/main" val="872028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C61C81-D02E-4B89-3CC5-C7404AE544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>
            <a:extLst>
              <a:ext uri="{FF2B5EF4-FFF2-40B4-BE49-F238E27FC236}">
                <a16:creationId xmlns:a16="http://schemas.microsoft.com/office/drawing/2014/main" id="{B592442E-F4BD-D937-E9C0-C7B7A79F763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27577"/>
            <a:ext cx="6408267" cy="360731"/>
          </a:xfrm>
          <a:prstGeom prst="rect">
            <a:avLst/>
          </a:prstGeom>
        </p:spPr>
        <p:txBody>
          <a:bodyPr anchor="ctr"/>
          <a:lstStyle>
            <a:lvl1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3200"/>
            </a:lvl1pPr>
          </a:lstStyle>
          <a:p>
            <a:pPr>
              <a:defRPr/>
            </a:pPr>
            <a:r>
              <a:rPr lang="en-US" kern="0" dirty="0">
                <a:solidFill>
                  <a:schemeClr val="bg1"/>
                </a:solidFill>
                <a:latin typeface="Chalkboard" panose="03050602040202020205" pitchFamily="66" charset="77"/>
                <a:ea typeface="+mj-ea"/>
                <a:cs typeface="+mj-cs"/>
              </a:rPr>
              <a:t>What can the funding support?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DDEF14-0EEF-A530-5741-136B24DCAE6A}"/>
              </a:ext>
            </a:extLst>
          </p:cNvPr>
          <p:cNvSpPr txBox="1"/>
          <p:nvPr/>
        </p:nvSpPr>
        <p:spPr>
          <a:xfrm>
            <a:off x="0" y="1017431"/>
            <a:ext cx="4682437" cy="3365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Inviting experts or external speakers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Organising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workshops seminars, or networking events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development of local initiatives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Follow-up analysis, and reporting of outcomes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Testing new models for mentoring, peer support, or career development</a:t>
            </a:r>
            <a:endParaRPr lang="en-GB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919C90-04D6-5087-31E1-82863BCDB6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474" t="5286" r="33641" b="53678"/>
          <a:stretch>
            <a:fillRect/>
          </a:stretch>
        </p:blipFill>
        <p:spPr>
          <a:xfrm>
            <a:off x="4881864" y="1180311"/>
            <a:ext cx="4044881" cy="336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624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1703D0-609C-0680-7273-BB305A576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>
            <a:extLst>
              <a:ext uri="{FF2B5EF4-FFF2-40B4-BE49-F238E27FC236}">
                <a16:creationId xmlns:a16="http://schemas.microsoft.com/office/drawing/2014/main" id="{1FF0BAB1-70A0-785E-E3C7-01E4965B79EC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27577"/>
            <a:ext cx="6408267" cy="360731"/>
          </a:xfrm>
          <a:prstGeom prst="rect">
            <a:avLst/>
          </a:prstGeom>
        </p:spPr>
        <p:txBody>
          <a:bodyPr anchor="ctr"/>
          <a:lstStyle>
            <a:lvl1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3200"/>
            </a:lvl1pPr>
          </a:lstStyle>
          <a:p>
            <a:pPr>
              <a:defRPr/>
            </a:pPr>
            <a:r>
              <a:rPr lang="en-US" kern="0" dirty="0">
                <a:solidFill>
                  <a:schemeClr val="bg1"/>
                </a:solidFill>
                <a:latin typeface="Chalkboard" panose="03050602040202020205" pitchFamily="66" charset="77"/>
                <a:ea typeface="+mj-ea"/>
                <a:cs typeface="+mj-cs"/>
              </a:rPr>
              <a:t>Who can apply?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5DC2B5-0085-8D84-CED9-7D213B32FEC0}"/>
              </a:ext>
            </a:extLst>
          </p:cNvPr>
          <p:cNvSpPr txBox="1"/>
          <p:nvPr/>
        </p:nvSpPr>
        <p:spPr>
          <a:xfrm>
            <a:off x="0" y="893229"/>
            <a:ext cx="4682437" cy="3780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WISE groups at departmental level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 of existing local initiatives include: 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MEB Women Researcher Network</a:t>
            </a:r>
          </a:p>
          <a:p>
            <a:pPr>
              <a:lnSpc>
                <a:spcPct val="150000"/>
              </a:lnSpc>
            </a:pPr>
            <a:r>
              <a:rPr lang="en-US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Widerströmska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Equal Rights Network</a:t>
            </a:r>
          </a:p>
          <a:p>
            <a:pPr>
              <a:lnSpc>
                <a:spcPct val="150000"/>
              </a:lnSpc>
            </a:pPr>
            <a:r>
              <a:rPr lang="en-US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Onkpat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Ladies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funding can support both new initiatives and the further development of already existing networks</a:t>
            </a:r>
            <a:endParaRPr lang="en-GB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4F5178-780E-A0A8-3314-D28DBDC1CD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6860" t="4728" b="53678"/>
          <a:stretch>
            <a:fillRect/>
          </a:stretch>
        </p:blipFill>
        <p:spPr>
          <a:xfrm>
            <a:off x="4682437" y="1017431"/>
            <a:ext cx="4369769" cy="365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745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FFD763-B02D-A0CA-9FF6-EDA45B063A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>
            <a:extLst>
              <a:ext uri="{FF2B5EF4-FFF2-40B4-BE49-F238E27FC236}">
                <a16:creationId xmlns:a16="http://schemas.microsoft.com/office/drawing/2014/main" id="{01E4A227-1FCA-C032-1A8E-10A1DDA8BC8C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27577"/>
            <a:ext cx="6408267" cy="360731"/>
          </a:xfrm>
          <a:prstGeom prst="rect">
            <a:avLst/>
          </a:prstGeom>
        </p:spPr>
        <p:txBody>
          <a:bodyPr anchor="ctr"/>
          <a:lstStyle>
            <a:lvl1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3200"/>
            </a:lvl1pPr>
          </a:lstStyle>
          <a:p>
            <a:pPr>
              <a:defRPr/>
            </a:pPr>
            <a:r>
              <a:rPr lang="en-US" kern="0" dirty="0">
                <a:solidFill>
                  <a:schemeClr val="bg1"/>
                </a:solidFill>
                <a:latin typeface="Chalkboard" panose="03050602040202020205" pitchFamily="66" charset="77"/>
                <a:ea typeface="+mj-ea"/>
                <a:cs typeface="+mj-cs"/>
              </a:rPr>
              <a:t>Budget and framework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41E797-1024-7285-B6D3-03A45F183BF6}"/>
              </a:ext>
            </a:extLst>
          </p:cNvPr>
          <p:cNvSpPr txBox="1"/>
          <p:nvPr/>
        </p:nvSpPr>
        <p:spPr>
          <a:xfrm>
            <a:off x="60325" y="1096987"/>
            <a:ext cx="4682437" cy="2949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budget: SEK 100,000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funding should be used for activities clearly linked to: </a:t>
            </a:r>
          </a:p>
          <a:p>
            <a:pPr>
              <a:lnSpc>
                <a:spcPct val="150000"/>
              </a:lnSpc>
            </a:pP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gender equality career </a:t>
            </a:r>
            <a:r>
              <a:rPr lang="en-US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developmentnet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working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impact follow-up and learning</a:t>
            </a:r>
            <a:endParaRPr lang="en-GB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8E387D-A111-D6AF-A359-755B8CF54A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2658" r="66852" b="8335"/>
          <a:stretch>
            <a:fillRect/>
          </a:stretch>
        </p:blipFill>
        <p:spPr>
          <a:xfrm>
            <a:off x="4957823" y="979989"/>
            <a:ext cx="4000031" cy="313807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C09915-DFD7-FEE5-425F-56E6C2A03288}"/>
              </a:ext>
            </a:extLst>
          </p:cNvPr>
          <p:cNvSpPr/>
          <p:nvPr/>
        </p:nvSpPr>
        <p:spPr bwMode="auto">
          <a:xfrm>
            <a:off x="5127585" y="1774785"/>
            <a:ext cx="1006997" cy="277792"/>
          </a:xfrm>
          <a:prstGeom prst="rect">
            <a:avLst/>
          </a:prstGeom>
          <a:solidFill>
            <a:srgbClr val="FFDDD6"/>
          </a:solidFill>
          <a:ln w="6350" cap="flat" cmpd="sng" algn="ctr">
            <a:solidFill>
              <a:srgbClr val="FFDDD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sz="1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848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EF153F-956F-A8BA-2118-300BCC6A0A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>
            <a:extLst>
              <a:ext uri="{FF2B5EF4-FFF2-40B4-BE49-F238E27FC236}">
                <a16:creationId xmlns:a16="http://schemas.microsoft.com/office/drawing/2014/main" id="{A3059008-E0CC-23E7-472E-0A19911A5EB5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27577"/>
            <a:ext cx="6408267" cy="360731"/>
          </a:xfrm>
          <a:prstGeom prst="rect">
            <a:avLst/>
          </a:prstGeom>
        </p:spPr>
        <p:txBody>
          <a:bodyPr anchor="ctr"/>
          <a:lstStyle>
            <a:lvl1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3200"/>
            </a:lvl1pPr>
          </a:lstStyle>
          <a:p>
            <a:pPr>
              <a:defRPr/>
            </a:pPr>
            <a:r>
              <a:rPr lang="en-US" kern="0" dirty="0">
                <a:solidFill>
                  <a:schemeClr val="bg1"/>
                </a:solidFill>
                <a:latin typeface="Chalkboard" panose="03050602040202020205" pitchFamily="66" charset="77"/>
                <a:ea typeface="+mj-ea"/>
                <a:cs typeface="+mj-cs"/>
              </a:rPr>
              <a:t>What do we want to achieve?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890F68-BD63-ABE5-32E0-F87359EF07EB}"/>
              </a:ext>
            </a:extLst>
          </p:cNvPr>
          <p:cNvSpPr txBox="1"/>
          <p:nvPr/>
        </p:nvSpPr>
        <p:spPr>
          <a:xfrm>
            <a:off x="0" y="1088622"/>
            <a:ext cx="4975225" cy="3780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aim is to enable local groups to create activities that lead to: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stronger networks for women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visibility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 support during career transitions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concrete improvements at departmental level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exchange of experience between local WISE initiatives</a:t>
            </a:r>
            <a:endParaRPr lang="en-GB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4EE6E0-886B-5D49-3804-DEAFF8F604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548" t="53633" r="33297" b="8485"/>
          <a:stretch>
            <a:fillRect/>
          </a:stretch>
        </p:blipFill>
        <p:spPr>
          <a:xfrm>
            <a:off x="4737141" y="1096987"/>
            <a:ext cx="4406859" cy="335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713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1A5CAF-AC89-931C-4D2E-A40CB25C4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>
            <a:extLst>
              <a:ext uri="{FF2B5EF4-FFF2-40B4-BE49-F238E27FC236}">
                <a16:creationId xmlns:a16="http://schemas.microsoft.com/office/drawing/2014/main" id="{E1C1936C-45F1-D940-4BB3-7AE46663B665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67625"/>
            <a:ext cx="6408267" cy="360731"/>
          </a:xfrm>
          <a:prstGeom prst="rect">
            <a:avLst/>
          </a:prstGeom>
        </p:spPr>
        <p:txBody>
          <a:bodyPr anchor="ctr"/>
          <a:lstStyle>
            <a:lvl1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3200"/>
            </a:lvl1pPr>
          </a:lstStyle>
          <a:p>
            <a:pPr>
              <a:defRPr/>
            </a:pPr>
            <a:r>
              <a:rPr lang="en-US" kern="0" dirty="0">
                <a:solidFill>
                  <a:schemeClr val="bg1"/>
                </a:solidFill>
                <a:latin typeface="Chalkboard" panose="03050602040202020205" pitchFamily="66" charset="77"/>
                <a:ea typeface="+mj-ea"/>
                <a:cs typeface="+mj-cs"/>
              </a:rPr>
              <a:t>Discussion questions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9E7D3A-437E-275C-D3CA-7C46613BA8AD}"/>
              </a:ext>
            </a:extLst>
          </p:cNvPr>
          <p:cNvSpPr txBox="1"/>
          <p:nvPr/>
        </p:nvSpPr>
        <p:spPr>
          <a:xfrm>
            <a:off x="-63500" y="834622"/>
            <a:ext cx="4975225" cy="3780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most important local needs?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activities would have the greatest impact?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the funding </a:t>
            </a:r>
            <a:r>
              <a:rPr lang="en-US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prioritise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new initiatives or strengthen existing ones?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we follow up outcomes without creating too much administration?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we share experiences between local WISE groups?</a:t>
            </a:r>
            <a:endParaRPr lang="en-GB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905D08-EC14-6AD2-0E27-0E79B7F5A6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6953" t="52658" b="8636"/>
          <a:stretch>
            <a:fillRect/>
          </a:stretch>
        </p:blipFill>
        <p:spPr>
          <a:xfrm>
            <a:off x="4813300" y="1079734"/>
            <a:ext cx="4213900" cy="329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554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B7044-E9F2-A5A4-213C-B5825369A7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BA1F32-E4DB-E702-41FE-2F1E3AE3E6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56BA7-0030-5D67-9DDD-0DA39CDCB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DCC80-084E-4AB6-9121-2894F903773A}" type="datetime4">
              <a:rPr lang="sv-SE" smtClean="0"/>
              <a:pPr/>
              <a:t>23 juni 2026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43753-E939-F8BC-A244-CEE9D1079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Karolinska Institutet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C25FB-E4E4-9D92-7022-3DE65D2E5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723E-5A40-4F9A-B83B-0F0B7FEF2706}" type="slidenum">
              <a:rPr lang="sv-SE" smtClean="0"/>
              <a:pPr/>
              <a:t>8</a:t>
            </a:fld>
            <a:endParaRPr lang="sv-S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E2E4CE-2C1D-2F30-ACEE-FA77727FC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0"/>
            <a:ext cx="7715250" cy="51435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C9C54A0-E0CB-361C-C2CE-462567BAB1C8}"/>
              </a:ext>
            </a:extLst>
          </p:cNvPr>
          <p:cNvSpPr/>
          <p:nvPr/>
        </p:nvSpPr>
        <p:spPr bwMode="auto">
          <a:xfrm>
            <a:off x="793750" y="3228974"/>
            <a:ext cx="692150" cy="155576"/>
          </a:xfrm>
          <a:prstGeom prst="rect">
            <a:avLst/>
          </a:prstGeom>
          <a:solidFill>
            <a:srgbClr val="FFDDD6"/>
          </a:solidFill>
          <a:ln w="6350" cap="flat" cmpd="sng" algn="ctr">
            <a:solidFill>
              <a:srgbClr val="FFDDD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sz="1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7825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3B945BE0-EE85-09C4-1EE7-44EBC8E667E7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v-SE">
                <a:solidFill>
                  <a:schemeClr val="bg1"/>
                </a:solidFill>
              </a:rPr>
              <a:t>Avslutningsbild med Karolinska Institutets logotyp</a:t>
            </a:r>
          </a:p>
        </p:txBody>
      </p:sp>
    </p:spTree>
    <p:extLst>
      <p:ext uri="{BB962C8B-B14F-4D97-AF65-F5344CB8AC3E}">
        <p14:creationId xmlns:p14="http://schemas.microsoft.com/office/powerpoint/2010/main" val="3725208358"/>
      </p:ext>
    </p:extLst>
  </p:cSld>
  <p:clrMapOvr>
    <a:masterClrMapping/>
  </p:clrMapOvr>
</p:sld>
</file>

<file path=ppt/theme/theme1.xml><?xml version="1.0" encoding="utf-8"?>
<a:theme xmlns:a="http://schemas.openxmlformats.org/drawingml/2006/main" name="16_9_powerpointmall_ki_plommon_SVE">
  <a:themeElements>
    <a:clrScheme name="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F0433"/>
      </a:accent1>
      <a:accent2>
        <a:srgbClr val="FF876F"/>
      </a:accent2>
      <a:accent3>
        <a:srgbClr val="870052"/>
      </a:accent3>
      <a:accent4>
        <a:srgbClr val="FFDDD6"/>
      </a:accent4>
      <a:accent5>
        <a:srgbClr val="4DB5BC"/>
      </a:accent5>
      <a:accent6>
        <a:srgbClr val="CCEBED"/>
      </a:accent6>
      <a:hlink>
        <a:srgbClr val="870052"/>
      </a:hlink>
      <a:folHlink>
        <a:srgbClr val="C490AA"/>
      </a:folHlink>
    </a:clrScheme>
    <a:fontScheme name="KI PPT">
      <a:majorFont>
        <a:latin typeface="DM Sans Medium"/>
        <a:ea typeface=""/>
        <a:cs typeface=""/>
      </a:majorFont>
      <a:minorFont>
        <a:latin typeface="DM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err="1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  <a:txDef>
      <a:spPr>
        <a:noFill/>
        <a:ln w="6350">
          <a:solidFill>
            <a:schemeClr val="accent1"/>
          </a:solidFill>
        </a:ln>
      </a:spPr>
      <a:bodyPr wrap="square" rtlCol="0">
        <a:spAutoFit/>
      </a:bodyPr>
      <a:lstStyle>
        <a:defPPr algn="l">
          <a:defRPr sz="1400" dirty="0">
            <a:latin typeface="+mn-lt"/>
          </a:defRPr>
        </a:defPPr>
      </a:lstStyle>
    </a:txDef>
  </a:objectDefaults>
  <a:extraClrSchemeLst>
    <a:extraClrScheme>
      <a:clrScheme name="Office-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61B54"/>
        </a:accent1>
        <a:accent2>
          <a:srgbClr val="97D8DA"/>
        </a:accent2>
        <a:accent3>
          <a:srgbClr val="FFFFFF"/>
        </a:accent3>
        <a:accent4>
          <a:srgbClr val="000000"/>
        </a:accent4>
        <a:accent5>
          <a:srgbClr val="BDABB3"/>
        </a:accent5>
        <a:accent6>
          <a:srgbClr val="88C4C5"/>
        </a:accent6>
        <a:hlink>
          <a:srgbClr val="CF0063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LG aug 2024" id="{26C678C9-2DB2-5347-9F4F-4C590138DD26}" vid="{DF74B4BA-160F-DD43-95DA-3E55DB506F28}"/>
    </a:ext>
  </a:ext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8615BE51D60BA44B86811C5F608C49E" ma:contentTypeVersion="2" ma:contentTypeDescription="Skapa ett nytt dokument." ma:contentTypeScope="" ma:versionID="d667059fad6dae1f63e9797092a95b8a">
  <xsd:schema xmlns:xsd="http://www.w3.org/2001/XMLSchema" xmlns:xs="http://www.w3.org/2001/XMLSchema" xmlns:p="http://schemas.microsoft.com/office/2006/metadata/properties" xmlns:ns2="6843b716-3f6d-4983-a753-faa1afd2f446" targetNamespace="http://schemas.microsoft.com/office/2006/metadata/properties" ma:root="true" ma:fieldsID="5d1e914f83464b7ec701aba093d4bb6f" ns2:_="">
    <xsd:import namespace="6843b716-3f6d-4983-a753-faa1afd2f4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43b716-3f6d-4983-a753-faa1afd2f4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2F339E5-2F84-461C-8537-1DE8503495E4}">
  <ds:schemaRefs>
    <ds:schemaRef ds:uri="6843b716-3f6d-4983-a753-faa1afd2f44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9D801A6-03DF-447D-BC63-C200DF75D7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F79469-2F05-42F0-ADD1-5263841AE7B9}">
  <ds:schemaRefs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6843b716-3f6d-4983-a753-faa1afd2f446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28672</TotalTime>
  <Words>285</Words>
  <Application>Microsoft Office PowerPoint</Application>
  <PresentationFormat>Bildspel på skärmen (16:9)</PresentationFormat>
  <Paragraphs>47</Paragraphs>
  <Slides>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6" baseType="lpstr">
      <vt:lpstr>Arial</vt:lpstr>
      <vt:lpstr>Chalkboard</vt:lpstr>
      <vt:lpstr>DM Sans</vt:lpstr>
      <vt:lpstr>DM Sans Medium</vt:lpstr>
      <vt:lpstr>Times</vt:lpstr>
      <vt:lpstr>Wingdings</vt:lpstr>
      <vt:lpstr>16_9_powerpointmall_ki_plommon_SVE</vt:lpstr>
      <vt:lpstr>Seed Funding for Local WISE Groups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Avslutningsbild med Karolinska Institutets logotyp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Mingle with Jonas Fuxe</dc:title>
  <dc:creator>Christina Sundqvist</dc:creator>
  <cp:lastModifiedBy>Christina Sundqvist</cp:lastModifiedBy>
  <cp:revision>60</cp:revision>
  <cp:lastPrinted>2005-09-23T14:22:03Z</cp:lastPrinted>
  <dcterms:created xsi:type="dcterms:W3CDTF">2023-02-15T14:52:37Z</dcterms:created>
  <dcterms:modified xsi:type="dcterms:W3CDTF">2026-06-23T10:30:20Z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0x010100B8615BE51D60BA44B86811C5F608C49E</vt:lpwstr>
  </property>
</Properties>
</file>