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5" r:id="rId5"/>
    <p:sldId id="266" r:id="rId6"/>
    <p:sldId id="257" r:id="rId7"/>
    <p:sldId id="258" r:id="rId8"/>
    <p:sldId id="260" r:id="rId9"/>
  </p:sldIdLst>
  <p:sldSz cx="9144000" cy="5143500" type="screen16x9"/>
  <p:notesSz cx="6858000" cy="9144000"/>
  <p:defaultTextStyle>
    <a:defPPr>
      <a:defRPr lang="sv-S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2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76F"/>
    <a:srgbClr val="FFDDD6"/>
    <a:srgbClr val="EDF4F4"/>
    <a:srgbClr val="C7ECDC"/>
    <a:srgbClr val="4F0433"/>
    <a:srgbClr val="CCEBED"/>
    <a:srgbClr val="666666"/>
    <a:srgbClr val="DDDEE0"/>
    <a:srgbClr val="FFE7C2"/>
    <a:srgbClr val="FFC6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6DE6FF-6688-45F8-9C5E-74A5E4D36711}" v="5" dt="2025-06-09T07:15:32.9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494" autoAdjust="0"/>
  </p:normalViewPr>
  <p:slideViewPr>
    <p:cSldViewPr>
      <p:cViewPr>
        <p:scale>
          <a:sx n="140" d="100"/>
          <a:sy n="140" d="100"/>
        </p:scale>
        <p:origin x="636" y="102"/>
      </p:cViewPr>
      <p:guideLst>
        <p:guide orient="horz" pos="622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6" d="100"/>
          <a:sy n="96" d="100"/>
        </p:scale>
        <p:origin x="355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6818A54A-96AB-47F2-9FE3-5AA7C5EE68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77C3AE1-DBA2-4DA9-A7CE-D2A621C81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5F06C-14D9-45DF-81A5-F25F8ECA9886}" type="datetimeFigureOut">
              <a:rPr lang="sv-SE" smtClean="0"/>
              <a:t>2026-06-12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FB76FC6-F54A-4120-9B8F-E28E2A08E5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D9B89EF-3F47-4486-BAA9-AF9A8BE096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CC5D8-C806-4BBF-A442-91371CDD1B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sv-S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4F6DBA7-38D3-4FF9-B176-AA5B07999DDF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39290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Postdoktor= postdoktor och postdoktor, </a:t>
            </a:r>
            <a:r>
              <a:rPr lang="sv-SE" dirty="0" err="1"/>
              <a:t>marie</a:t>
            </a:r>
            <a:r>
              <a:rPr lang="sv-SE" dirty="0"/>
              <a:t> curie.</a:t>
            </a:r>
          </a:p>
          <a:p>
            <a:r>
              <a:rPr lang="sv-SE" dirty="0"/>
              <a:t>Lektor= Lektor </a:t>
            </a:r>
          </a:p>
          <a:p>
            <a:r>
              <a:rPr lang="sv-SE" dirty="0"/>
              <a:t>Professor= Professor och Professor, senior.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F7EF6-C474-4FC9-BA26-0F3910776994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6561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Forskare= forskare och forskare, </a:t>
            </a:r>
            <a:r>
              <a:rPr lang="sv-SE" dirty="0" err="1"/>
              <a:t>klin</a:t>
            </a: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EF7EF6-C474-4FC9-BA26-0F3910776994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2490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tart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5C58A32B-CE37-00A7-BB2A-05D502F739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81478" y="262850"/>
            <a:ext cx="1691680" cy="704867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kern="1200" spc="-8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2" descr="Logotyp Karolinska Institutet.">
            <a:extLst>
              <a:ext uri="{FF2B5EF4-FFF2-40B4-BE49-F238E27FC236}">
                <a16:creationId xmlns:a16="http://schemas.microsoft.com/office/drawing/2014/main" id="{7AC1AD67-1AF6-B109-ABEC-31FF3DEF0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94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ande bild med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Logotyp Karolinska Institutet.">
            <a:extLst>
              <a:ext uri="{FF2B5EF4-FFF2-40B4-BE49-F238E27FC236}">
                <a16:creationId xmlns:a16="http://schemas.microsoft.com/office/drawing/2014/main" id="{1A2DD4E6-57FC-99BA-083F-4F5711AA37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96951" y="1915479"/>
            <a:ext cx="3150096" cy="1312540"/>
          </a:xfrm>
          <a:prstGeom prst="rect">
            <a:avLst/>
          </a:prstGeom>
        </p:spPr>
      </p:pic>
      <p:sp>
        <p:nvSpPr>
          <p:cNvPr id="3" name="Platshållare för text 9">
            <a:extLst>
              <a:ext uri="{FF2B5EF4-FFF2-40B4-BE49-F238E27FC236}">
                <a16:creationId xmlns:a16="http://schemas.microsoft.com/office/drawing/2014/main" id="{28D153B6-736E-604E-CC38-30ABDB6346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5971" y="4299942"/>
            <a:ext cx="8564501" cy="578499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043686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178040" y="137159"/>
            <a:ext cx="1728216" cy="5280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533400" y="4800600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0" y="0"/>
                </a:moveTo>
                <a:lnTo>
                  <a:pt x="8305800" y="0"/>
                </a:lnTo>
              </a:path>
            </a:pathLst>
          </a:custGeom>
          <a:ln w="9144">
            <a:solidFill>
              <a:srgbClr val="860052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081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Avsnittsbild">
    <p:bg>
      <p:bgPr>
        <a:solidFill>
          <a:srgbClr val="ED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45332"/>
            <a:ext cx="7772400" cy="857250"/>
          </a:xfrm>
        </p:spPr>
        <p:txBody>
          <a:bodyPr anchor="ctr"/>
          <a:lstStyle>
            <a:lvl1pPr>
              <a:defRPr sz="3200" spc="-5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rubrikformat</a:t>
            </a:r>
            <a:endParaRPr lang="sv-SE" noProof="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2553444"/>
            <a:ext cx="7772400" cy="1314450"/>
          </a:xfrm>
        </p:spPr>
        <p:txBody>
          <a:bodyPr/>
          <a:lstStyle>
            <a:lvl1pPr marL="0" indent="0">
              <a:buFont typeface="Wingdings" charset="2"/>
              <a:buNone/>
              <a:defRPr sz="1800" spc="-20" baseline="0">
                <a:solidFill>
                  <a:srgbClr val="4F0433"/>
                </a:solidFill>
              </a:defRPr>
            </a:lvl1pPr>
          </a:lstStyle>
          <a:p>
            <a:pPr lvl="0"/>
            <a:r>
              <a:rPr lang="sv-SE" noProof="0"/>
              <a:t>Klicka här för att ändra mall för underrubrikformat</a:t>
            </a:r>
            <a:endParaRPr lang="sv-SE" noProof="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E61809-D4AE-3513-8292-B4E6C292E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5983" y="5310172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E932089-4B60-997F-1556-AFC32E415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34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E51FB917-2E17-4F8E-87ED-6A5547C48FD7}" type="datetime4">
              <a:rPr lang="sv-SE" smtClean="0"/>
              <a:t>12 juni 2026</a:t>
            </a:fld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65A8F9B-CA64-77A4-A2D1-921383468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99847" y="5308054"/>
            <a:ext cx="36000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33792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56774" y="1402829"/>
            <a:ext cx="8631243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12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2632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+ 2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D75CC17-B226-9EC7-7062-ECD0FA0657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B73CEA02-8FD8-B27D-7351-D598B5116632}"/>
              </a:ext>
            </a:extLst>
          </p:cNvPr>
          <p:cNvSpPr>
            <a:spLocks noGrp="1" noChangeArrowheads="1"/>
          </p:cNvSpPr>
          <p:nvPr>
            <p:ph idx="13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711200" y="1403857"/>
            <a:ext cx="4170040" cy="3189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BBC55AFF-EEAC-CC84-7EDE-436AC101B9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B84996-FDAD-4A7F-89D4-758A2E9C5C80}" type="datetime4">
              <a:rPr lang="sv-SE" smtClean="0"/>
              <a:t>12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9C98C6-00F0-4387-A9BA-FB521E0564CA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485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E2751E-29B4-AE75-0730-6CFFB5936B8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</a:p>
        </p:txBody>
      </p:sp>
      <p:sp>
        <p:nvSpPr>
          <p:cNvPr id="9" name="Platshållare för sidfot 8">
            <a:extLst>
              <a:ext uri="{FF2B5EF4-FFF2-40B4-BE49-F238E27FC236}">
                <a16:creationId xmlns:a16="http://schemas.microsoft.com/office/drawing/2014/main" id="{DD1BCA6E-C8FD-891D-4F83-66CC4277CA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" y="5236046"/>
            <a:ext cx="107504" cy="171450"/>
          </a:xfrm>
        </p:spPr>
        <p:txBody>
          <a:bodyPr/>
          <a:lstStyle>
            <a:lvl1pPr>
              <a:defRPr sz="100"/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8" name="Platshållare för datum 7">
            <a:extLst>
              <a:ext uri="{FF2B5EF4-FFF2-40B4-BE49-F238E27FC236}">
                <a16:creationId xmlns:a16="http://schemas.microsoft.com/office/drawing/2014/main" id="{AA906207-79B5-98E0-34C3-171784B570D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787581" y="5213161"/>
            <a:ext cx="94998" cy="171450"/>
          </a:xfrm>
        </p:spPr>
        <p:txBody>
          <a:bodyPr/>
          <a:lstStyle>
            <a:lvl1pPr>
              <a:defRPr sz="100"/>
            </a:lvl1pPr>
          </a:lstStyle>
          <a:p>
            <a:fld id="{3D94F107-FCCF-4D7C-8F71-E821E5DA5282}" type="datetime4">
              <a:rPr lang="sv-SE" smtClean="0"/>
              <a:t>12 juni 2026</a:t>
            </a:fld>
            <a:endParaRPr lang="sv-SE" dirty="0"/>
          </a:p>
        </p:txBody>
      </p:sp>
      <p:sp>
        <p:nvSpPr>
          <p:cNvPr id="10" name="Platshållare för bildnummer 9">
            <a:extLst>
              <a:ext uri="{FF2B5EF4-FFF2-40B4-BE49-F238E27FC236}">
                <a16:creationId xmlns:a16="http://schemas.microsoft.com/office/drawing/2014/main" id="{5358C040-7B29-520B-66D6-03AF9B5F547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463981" y="5213161"/>
            <a:ext cx="45719" cy="171450"/>
          </a:xfrm>
        </p:spPr>
        <p:txBody>
          <a:bodyPr/>
          <a:lstStyle>
            <a:lvl1pPr>
              <a:defRPr sz="100"/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0383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1 innehåll och 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>
            <a:extLst>
              <a:ext uri="{FF2B5EF4-FFF2-40B4-BE49-F238E27FC236}">
                <a16:creationId xmlns:a16="http://schemas.microsoft.com/office/drawing/2014/main" id="{6C309769-9796-3F4C-16EC-30D95F727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0AA63C4E-0A70-530E-97DF-2D2B5352F878}"/>
              </a:ext>
            </a:extLst>
          </p:cNvPr>
          <p:cNvSpPr>
            <a:spLocks noGrp="1" noChangeArrowheads="1"/>
          </p:cNvSpPr>
          <p:nvPr>
            <p:ph idx="15"/>
          </p:nvPr>
        </p:nvSpPr>
        <p:spPr bwMode="auto">
          <a:xfrm>
            <a:off x="256774" y="1402829"/>
            <a:ext cx="4170039" cy="319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1D2BA1C-0344-BC2E-84D4-95E7F2FD76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5A0135-F7D5-EC17-C577-4234FB38314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b="0" i="0" u="none" strike="noStrike" baseline="0" dirty="0">
                <a:solidFill>
                  <a:srgbClr val="000000"/>
                </a:solidFill>
                <a:latin typeface="DM Sans" pitchFamily="2" charset="0"/>
              </a:rPr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B570BB-7289-4069-9D4A-2FAE4107D42A}" type="slidenum">
              <a:rPr lang="sv-SE"/>
              <a:pPr/>
              <a:t>‹#›</a:t>
            </a:fld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C85695-0C9C-45E7-AAF3-3B0DE890CA1A}" type="datetime4">
              <a:rPr lang="sv-SE" smtClean="0"/>
              <a:t>12 juni 2026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72384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6AB09F81-3DF8-1100-91E4-2C19199093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02F024F-96B7-5411-16AF-D7BE9A4ACEA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55971" y="1401312"/>
            <a:ext cx="4170038" cy="319371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A96EA6F-41F1-0969-DF45-AEBBDEDF0D9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711200" y="1404631"/>
            <a:ext cx="4170040" cy="31883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372DAC4F-41A4-C8F3-1E26-84893299D9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F31A13-B82C-43A3-AC35-E621AAB6303F}" type="datetime4">
              <a:rPr lang="sv-SE" smtClean="0"/>
              <a:t>12 juni 2026</a:t>
            </a:fld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6EECC-44D8-4442-87AA-D47F74CC81A2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99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2 bilder m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C4794E74-271C-9E5F-FE9E-7420C39ABEC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5971" y="1401312"/>
            <a:ext cx="4170038" cy="2520145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5"/>
          </p:nvPr>
        </p:nvSpPr>
        <p:spPr>
          <a:xfrm>
            <a:off x="255971" y="4016459"/>
            <a:ext cx="4170039" cy="578499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6F7332DF-CAE5-41F2-AEFA-52F537B3AA4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711199" y="1404632"/>
            <a:ext cx="4170040" cy="2516826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sv-SE" dirty="0"/>
              <a:t>Klicka på första eller andra ikonen i den andra raden av ikoner för att infoga en bild.</a:t>
            </a:r>
            <a:endParaRPr lang="en-GB" dirty="0"/>
          </a:p>
        </p:txBody>
      </p:sp>
      <p:sp>
        <p:nvSpPr>
          <p:cNvPr id="11" name="Platshållare för text 9"/>
          <p:cNvSpPr>
            <a:spLocks noGrp="1"/>
          </p:cNvSpPr>
          <p:nvPr>
            <p:ph type="body" sz="quarter" idx="16"/>
          </p:nvPr>
        </p:nvSpPr>
        <p:spPr>
          <a:xfrm>
            <a:off x="4711200" y="4016459"/>
            <a:ext cx="4170039" cy="574675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sidfot 2">
            <a:extLst>
              <a:ext uri="{FF2B5EF4-FFF2-40B4-BE49-F238E27FC236}">
                <a16:creationId xmlns:a16="http://schemas.microsoft.com/office/drawing/2014/main" id="{D069920A-1206-9BEB-B428-2FE026E7B3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A42D-8DCB-48D7-8A43-9E29A5D3CC0A}" type="datetime4">
              <a:rPr lang="sv-SE" smtClean="0"/>
              <a:t>12 juni 2026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1580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71" y="339502"/>
            <a:ext cx="863204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baseline="0"/>
            </a:lvl1pPr>
          </a:lstStyle>
          <a:p>
            <a:pPr lvl="0"/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Platshållare för sidfot 2">
            <a:extLst>
              <a:ext uri="{FF2B5EF4-FFF2-40B4-BE49-F238E27FC236}">
                <a16:creationId xmlns:a16="http://schemas.microsoft.com/office/drawing/2014/main" id="{009749DF-7E5C-713A-D45D-D9653C97C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rgbClr val="4F0433"/>
                </a:solidFill>
                <a:latin typeface="+mn-lt"/>
              </a:defRPr>
            </a:lvl1pPr>
          </a:lstStyle>
          <a:p>
            <a:r>
              <a:rPr lang="sv-SE" dirty="0"/>
              <a:t>Karolinska Institutet - ett medicinskt universitet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2A2CD5-DA8C-4B9D-8315-B34160A16C25}" type="datetime4">
              <a:rPr lang="sv-SE" smtClean="0"/>
              <a:t>12 juni 2026</a:t>
            </a:fld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59C56-CB7E-413F-8971-4226A1EF6823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8209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83" y="339502"/>
            <a:ext cx="862525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bakgrundsrubriken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83" y="1402830"/>
            <a:ext cx="8630513" cy="318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2080A6F-57B1-B9B7-BFFB-9C38D4F13F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5983" y="4790351"/>
            <a:ext cx="2443809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tabLst/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3447" y="4788233"/>
            <a:ext cx="19050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chemeClr val="accent1"/>
                </a:solidFill>
                <a:latin typeface="+mn-lt"/>
              </a:defRPr>
            </a:lvl1pPr>
          </a:lstStyle>
          <a:p>
            <a:fld id="{C3018874-3E6C-444F-95D2-0F7C8B5E1F23}" type="datetime4">
              <a:rPr lang="sv-SE" smtClean="0"/>
              <a:t>12 juni 2026</a:t>
            </a:fld>
            <a:endParaRPr lang="sv-SE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99847" y="4788233"/>
            <a:ext cx="685800" cy="17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 b="0">
                <a:solidFill>
                  <a:schemeClr val="accent1"/>
                </a:solidFill>
                <a:latin typeface="+mn-lt"/>
              </a:defRPr>
            </a:lvl1pPr>
          </a:lstStyle>
          <a:p>
            <a:fld id="{B5C8723E-5A40-4F9A-B83B-0F0B7FEF2706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2" r:id="rId4"/>
    <p:sldLayoutId id="2147483654" r:id="rId5"/>
    <p:sldLayoutId id="2147483655" r:id="rId6"/>
    <p:sldLayoutId id="2147483657" r:id="rId7"/>
    <p:sldLayoutId id="2147483658" r:id="rId8"/>
    <p:sldLayoutId id="2147483663" r:id="rId9"/>
    <p:sldLayoutId id="2147483659" r:id="rId10"/>
    <p:sldLayoutId id="2147483662" r:id="rId11"/>
    <p:sldLayoutId id="2147483664" r:id="rId12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0" spc="-50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accent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6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buChar char="à"/>
        <a:defRPr sz="12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charset="2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50195B-8A87-0659-1403-6E7233781A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Lönestatistik, akademiska och andra </a:t>
            </a:r>
            <a:r>
              <a:rPr lang="sv-SE"/>
              <a:t>forskande befattningar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B4D2C54-6FB1-D0FC-01BE-847D5965E8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- Uppgifter från juni 2026</a:t>
            </a:r>
          </a:p>
        </p:txBody>
      </p:sp>
    </p:spTree>
    <p:extLst>
      <p:ext uri="{BB962C8B-B14F-4D97-AF65-F5344CB8AC3E}">
        <p14:creationId xmlns:p14="http://schemas.microsoft.com/office/powerpoint/2010/main" val="286401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D58983C7-7B37-199B-60EE-8C5ED6222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Avgränsning urval</a:t>
            </a: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92C29724-053E-C7D3-B43C-0525DC703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 gruppen Lektor ingår ej lektor/övertandläkare.</a:t>
            </a:r>
          </a:p>
          <a:p>
            <a:r>
              <a:rPr lang="sv-SE" dirty="0"/>
              <a:t>69+ ingår </a:t>
            </a:r>
          </a:p>
          <a:p>
            <a:r>
              <a:rPr lang="sv-SE" dirty="0"/>
              <a:t>I gruppen adjunkt ingår ej adjunkt/övertandläkare</a:t>
            </a:r>
          </a:p>
          <a:p>
            <a:r>
              <a:rPr lang="sv-SE" dirty="0"/>
              <a:t>I gruppen professor, ej förenad ingår befattningarna: professor, professor, senior och gästprofessor.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16AE043-F36F-7806-E51D-101066D3F4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sv-SE"/>
              <a:t>Karolinska Institutet - ett medicinskt universitet</a:t>
            </a:r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060757A-2C2A-1ECB-D8CF-506F264CD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FB917-2E17-4F8E-87ED-6A5547C48FD7}" type="datetime4">
              <a:rPr lang="sv-SE" smtClean="0"/>
              <a:t>12 juni 2026</a:t>
            </a:fld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FF1720-36AE-324B-4463-2D21D9729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8723E-5A40-4F9A-B83B-0F0B7FEF2706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02655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2">
            <a:extLst>
              <a:ext uri="{FF2B5EF4-FFF2-40B4-BE49-F238E27FC236}">
                <a16:creationId xmlns:a16="http://schemas.microsoft.com/office/drawing/2014/main" id="{B36D88B5-E748-5C1B-5E0E-212075EC30B3}"/>
              </a:ext>
            </a:extLst>
          </p:cNvPr>
          <p:cNvSpPr/>
          <p:nvPr/>
        </p:nvSpPr>
        <p:spPr>
          <a:xfrm>
            <a:off x="8161347" y="1191004"/>
            <a:ext cx="255746" cy="663990"/>
          </a:xfrm>
          <a:custGeom>
            <a:avLst/>
            <a:gdLst/>
            <a:ahLst/>
            <a:cxnLst/>
            <a:rect l="l" t="t" r="r" b="b"/>
            <a:pathLst>
              <a:path w="292734" h="1411605">
                <a:moveTo>
                  <a:pt x="0" y="1411223"/>
                </a:moveTo>
                <a:lnTo>
                  <a:pt x="292608" y="1411223"/>
                </a:lnTo>
                <a:lnTo>
                  <a:pt x="292608" y="0"/>
                </a:lnTo>
                <a:lnTo>
                  <a:pt x="0" y="0"/>
                </a:lnTo>
                <a:lnTo>
                  <a:pt x="0" y="1411223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object 2"/>
          <p:cNvSpPr txBox="1"/>
          <p:nvPr/>
        </p:nvSpPr>
        <p:spPr>
          <a:xfrm>
            <a:off x="8388424" y="4881371"/>
            <a:ext cx="636270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00" dirty="0">
                <a:solidFill>
                  <a:srgbClr val="808080"/>
                </a:solidFill>
                <a:latin typeface="Arial"/>
                <a:cs typeface="Arial"/>
              </a:rPr>
              <a:t>Juni 2026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4955" y="4881372"/>
            <a:ext cx="197500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00" dirty="0">
                <a:solidFill>
                  <a:srgbClr val="808080"/>
                </a:solidFill>
                <a:latin typeface="Arial"/>
                <a:cs typeface="Arial"/>
              </a:rPr>
              <a:t>Lönestatistik </a:t>
            </a:r>
            <a:r>
              <a:rPr sz="600" spc="-4" dirty="0">
                <a:solidFill>
                  <a:srgbClr val="808080"/>
                </a:solidFill>
                <a:latin typeface="Arial"/>
                <a:cs typeface="Arial"/>
              </a:rPr>
              <a:t>redovisas </a:t>
            </a:r>
            <a:r>
              <a:rPr sz="600" dirty="0">
                <a:solidFill>
                  <a:srgbClr val="808080"/>
                </a:solidFill>
                <a:latin typeface="Arial"/>
                <a:cs typeface="Arial"/>
              </a:rPr>
              <a:t>inte </a:t>
            </a:r>
            <a:r>
              <a:rPr sz="600" spc="-4" dirty="0">
                <a:solidFill>
                  <a:srgbClr val="808080"/>
                </a:solidFill>
                <a:latin typeface="Arial"/>
                <a:cs typeface="Arial"/>
              </a:rPr>
              <a:t>vid färre än </a:t>
            </a:r>
            <a:r>
              <a:rPr sz="600" dirty="0">
                <a:solidFill>
                  <a:srgbClr val="808080"/>
                </a:solidFill>
                <a:latin typeface="Arial"/>
                <a:cs typeface="Arial"/>
              </a:rPr>
              <a:t>fem</a:t>
            </a:r>
            <a:r>
              <a:rPr sz="600" spc="38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600" spc="-4" dirty="0">
                <a:solidFill>
                  <a:srgbClr val="808080"/>
                </a:solidFill>
                <a:latin typeface="Arial"/>
                <a:cs typeface="Arial"/>
              </a:rPr>
              <a:t>observationer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76456" y="4659982"/>
            <a:ext cx="6191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00" b="1" dirty="0">
                <a:solidFill>
                  <a:srgbClr val="808080"/>
                </a:solidFill>
                <a:latin typeface="Arial"/>
                <a:cs typeface="Arial"/>
              </a:rPr>
              <a:t>2</a:t>
            </a:r>
            <a:endParaRPr sz="6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394572" y="1488725"/>
            <a:ext cx="6139060" cy="2554552"/>
            <a:chOff x="1668540" y="1955028"/>
            <a:chExt cx="8185413" cy="3406070"/>
          </a:xfrm>
        </p:grpSpPr>
        <p:sp>
          <p:nvSpPr>
            <p:cNvPr id="9" name="object 9"/>
            <p:cNvSpPr/>
            <p:nvPr/>
          </p:nvSpPr>
          <p:spPr>
            <a:xfrm>
              <a:off x="1668540" y="4570660"/>
              <a:ext cx="438987" cy="619493"/>
            </a:xfrm>
            <a:custGeom>
              <a:avLst/>
              <a:gdLst/>
              <a:ahLst/>
              <a:cxnLst/>
              <a:rect l="l" t="t" r="r" b="b"/>
              <a:pathLst>
                <a:path w="294639" h="591820">
                  <a:moveTo>
                    <a:pt x="0" y="0"/>
                  </a:moveTo>
                  <a:lnTo>
                    <a:pt x="294132" y="0"/>
                  </a:lnTo>
                  <a:lnTo>
                    <a:pt x="294132" y="591311"/>
                  </a:lnTo>
                  <a:lnTo>
                    <a:pt x="0" y="591311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363532" y="4198515"/>
              <a:ext cx="292735" cy="378121"/>
            </a:xfrm>
            <a:custGeom>
              <a:avLst/>
              <a:gdLst/>
              <a:ahLst/>
              <a:cxnLst/>
              <a:rect l="l" t="t" r="r" b="b"/>
              <a:pathLst>
                <a:path w="292735" h="393700">
                  <a:moveTo>
                    <a:pt x="0" y="393192"/>
                  </a:moveTo>
                  <a:lnTo>
                    <a:pt x="292607" y="393192"/>
                  </a:lnTo>
                  <a:lnTo>
                    <a:pt x="292607" y="0"/>
                  </a:lnTo>
                  <a:lnTo>
                    <a:pt x="0" y="0"/>
                  </a:lnTo>
                  <a:lnTo>
                    <a:pt x="0" y="393192"/>
                  </a:lnTo>
                  <a:close/>
                </a:path>
              </a:pathLst>
            </a:custGeom>
            <a:solidFill>
              <a:srgbClr val="FF876F"/>
            </a:solidFill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2150317" y="4442858"/>
              <a:ext cx="593373" cy="520500"/>
            </a:xfrm>
            <a:custGeom>
              <a:avLst/>
              <a:gdLst/>
              <a:ahLst/>
              <a:cxnLst/>
              <a:rect l="l" t="t" r="r" b="b"/>
              <a:pathLst>
                <a:path w="292735" h="786764">
                  <a:moveTo>
                    <a:pt x="0" y="0"/>
                  </a:moveTo>
                  <a:lnTo>
                    <a:pt x="292607" y="0"/>
                  </a:lnTo>
                  <a:lnTo>
                    <a:pt x="292607" y="786384"/>
                  </a:lnTo>
                  <a:lnTo>
                    <a:pt x="0" y="786384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3899703" y="4212643"/>
              <a:ext cx="292735" cy="356148"/>
            </a:xfrm>
            <a:custGeom>
              <a:avLst/>
              <a:gdLst/>
              <a:ahLst/>
              <a:cxnLst/>
              <a:rect l="l" t="t" r="r" b="b"/>
              <a:pathLst>
                <a:path w="292735" h="521335">
                  <a:moveTo>
                    <a:pt x="0" y="521207"/>
                  </a:moveTo>
                  <a:lnTo>
                    <a:pt x="292608" y="521207"/>
                  </a:lnTo>
                  <a:lnTo>
                    <a:pt x="292608" y="0"/>
                  </a:lnTo>
                  <a:lnTo>
                    <a:pt x="0" y="0"/>
                  </a:lnTo>
                  <a:lnTo>
                    <a:pt x="0" y="521207"/>
                  </a:lnTo>
                  <a:close/>
                </a:path>
              </a:pathLst>
            </a:custGeom>
            <a:solidFill>
              <a:srgbClr val="FF876F"/>
            </a:solidFill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902095" y="4437510"/>
              <a:ext cx="317024" cy="923588"/>
            </a:xfrm>
            <a:custGeom>
              <a:avLst/>
              <a:gdLst/>
              <a:ahLst/>
              <a:cxnLst/>
              <a:rect l="l" t="t" r="r" b="b"/>
              <a:pathLst>
                <a:path w="292735" h="881379">
                  <a:moveTo>
                    <a:pt x="0" y="0"/>
                  </a:moveTo>
                  <a:lnTo>
                    <a:pt x="292608" y="0"/>
                  </a:lnTo>
                  <a:lnTo>
                    <a:pt x="292608" y="880872"/>
                  </a:lnTo>
                  <a:lnTo>
                    <a:pt x="0" y="88087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5915926" y="3651732"/>
              <a:ext cx="304545" cy="306772"/>
            </a:xfrm>
            <a:custGeom>
              <a:avLst/>
              <a:gdLst/>
              <a:ahLst/>
              <a:cxnLst/>
              <a:rect l="l" t="t" r="r" b="b"/>
              <a:pathLst>
                <a:path w="294639" h="647700">
                  <a:moveTo>
                    <a:pt x="0" y="647700"/>
                  </a:moveTo>
                  <a:lnTo>
                    <a:pt x="294132" y="647700"/>
                  </a:lnTo>
                  <a:lnTo>
                    <a:pt x="294132" y="0"/>
                  </a:lnTo>
                  <a:lnTo>
                    <a:pt x="0" y="0"/>
                  </a:lnTo>
                  <a:lnTo>
                    <a:pt x="0" y="647700"/>
                  </a:lnTo>
                  <a:close/>
                </a:path>
              </a:pathLst>
            </a:custGeom>
            <a:solidFill>
              <a:srgbClr val="FF876F"/>
            </a:solidFill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5764733" y="3859774"/>
              <a:ext cx="554449" cy="703580"/>
            </a:xfrm>
            <a:custGeom>
              <a:avLst/>
              <a:gdLst/>
              <a:ahLst/>
              <a:cxnLst/>
              <a:rect l="l" t="t" r="r" b="b"/>
              <a:pathLst>
                <a:path w="294639" h="1370329">
                  <a:moveTo>
                    <a:pt x="0" y="0"/>
                  </a:moveTo>
                  <a:lnTo>
                    <a:pt x="294132" y="0"/>
                  </a:lnTo>
                  <a:lnTo>
                    <a:pt x="294132" y="1370076"/>
                  </a:lnTo>
                  <a:lnTo>
                    <a:pt x="0" y="1370076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6990302" y="2687502"/>
              <a:ext cx="292735" cy="711560"/>
            </a:xfrm>
            <a:custGeom>
              <a:avLst/>
              <a:gdLst/>
              <a:ahLst/>
              <a:cxnLst/>
              <a:rect l="l" t="t" r="r" b="b"/>
              <a:pathLst>
                <a:path w="292734" h="647700">
                  <a:moveTo>
                    <a:pt x="0" y="647699"/>
                  </a:moveTo>
                  <a:lnTo>
                    <a:pt x="292608" y="647699"/>
                  </a:lnTo>
                  <a:lnTo>
                    <a:pt x="292608" y="0"/>
                  </a:lnTo>
                  <a:lnTo>
                    <a:pt x="0" y="0"/>
                  </a:lnTo>
                  <a:lnTo>
                    <a:pt x="0" y="647699"/>
                  </a:lnTo>
                  <a:close/>
                </a:path>
              </a:pathLst>
            </a:custGeom>
            <a:solidFill>
              <a:srgbClr val="FF876F"/>
            </a:solidFill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6972550" y="2772590"/>
              <a:ext cx="376683" cy="946273"/>
            </a:xfrm>
            <a:custGeom>
              <a:avLst/>
              <a:gdLst/>
              <a:ahLst/>
              <a:cxnLst/>
              <a:rect l="l" t="t" r="r" b="b"/>
              <a:pathLst>
                <a:path w="292734" h="2052954">
                  <a:moveTo>
                    <a:pt x="0" y="0"/>
                  </a:moveTo>
                  <a:lnTo>
                    <a:pt x="292608" y="0"/>
                  </a:lnTo>
                  <a:lnTo>
                    <a:pt x="292608" y="2052828"/>
                  </a:lnTo>
                  <a:lnTo>
                    <a:pt x="0" y="2052828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8220182" y="2106352"/>
              <a:ext cx="292735" cy="1318270"/>
            </a:xfrm>
            <a:custGeom>
              <a:avLst/>
              <a:gdLst/>
              <a:ahLst/>
              <a:cxnLst/>
              <a:rect l="l" t="t" r="r" b="b"/>
              <a:pathLst>
                <a:path w="294640" h="1114425">
                  <a:moveTo>
                    <a:pt x="0" y="1114044"/>
                  </a:moveTo>
                  <a:lnTo>
                    <a:pt x="294131" y="1114044"/>
                  </a:lnTo>
                  <a:lnTo>
                    <a:pt x="294131" y="0"/>
                  </a:lnTo>
                  <a:lnTo>
                    <a:pt x="0" y="0"/>
                  </a:lnTo>
                  <a:lnTo>
                    <a:pt x="0" y="1114044"/>
                  </a:lnTo>
                  <a:close/>
                </a:path>
              </a:pathLst>
            </a:custGeom>
            <a:solidFill>
              <a:srgbClr val="FF876F"/>
            </a:solidFill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8165152" y="3067335"/>
              <a:ext cx="469992" cy="1018359"/>
            </a:xfrm>
            <a:custGeom>
              <a:avLst/>
              <a:gdLst/>
              <a:ahLst/>
              <a:cxnLst/>
              <a:rect l="l" t="t" r="r" b="b"/>
              <a:pathLst>
                <a:path w="294640" h="1950720">
                  <a:moveTo>
                    <a:pt x="0" y="0"/>
                  </a:moveTo>
                  <a:lnTo>
                    <a:pt x="294131" y="0"/>
                  </a:lnTo>
                  <a:lnTo>
                    <a:pt x="294131" y="1950720"/>
                  </a:lnTo>
                  <a:lnTo>
                    <a:pt x="0" y="195072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915151" y="3980254"/>
              <a:ext cx="340995" cy="384739"/>
            </a:xfrm>
            <a:custGeom>
              <a:avLst/>
              <a:gdLst/>
              <a:ahLst/>
              <a:cxnLst/>
              <a:rect l="l" t="t" r="r" b="b"/>
              <a:pathLst>
                <a:path w="292734" h="1411605">
                  <a:moveTo>
                    <a:pt x="0" y="1411223"/>
                  </a:moveTo>
                  <a:lnTo>
                    <a:pt x="292608" y="1411223"/>
                  </a:lnTo>
                  <a:lnTo>
                    <a:pt x="292608" y="0"/>
                  </a:lnTo>
                  <a:lnTo>
                    <a:pt x="0" y="0"/>
                  </a:lnTo>
                  <a:lnTo>
                    <a:pt x="0" y="1411223"/>
                  </a:lnTo>
                  <a:close/>
                </a:path>
              </a:pathLst>
            </a:custGeom>
            <a:solidFill>
              <a:srgbClr val="FF876F"/>
            </a:solidFill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9317716" y="1955028"/>
              <a:ext cx="536237" cy="1432988"/>
            </a:xfrm>
            <a:custGeom>
              <a:avLst/>
              <a:gdLst/>
              <a:ahLst/>
              <a:cxnLst/>
              <a:rect l="l" t="t" r="r" b="b"/>
              <a:pathLst>
                <a:path w="292734" h="2725420">
                  <a:moveTo>
                    <a:pt x="0" y="0"/>
                  </a:moveTo>
                  <a:lnTo>
                    <a:pt x="292608" y="0"/>
                  </a:lnTo>
                  <a:lnTo>
                    <a:pt x="292608" y="2724912"/>
                  </a:lnTo>
                  <a:lnTo>
                    <a:pt x="0" y="2724912"/>
                  </a:lnTo>
                  <a:lnTo>
                    <a:pt x="0" y="0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800" dirty="0"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2891073" y="3075806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59 000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49758" y="3075806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404040"/>
                </a:solidFill>
                <a:latin typeface="Carlito"/>
                <a:cs typeface="Carlito"/>
              </a:rPr>
              <a:t>5</a:t>
            </a: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9 820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69722" y="2727583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73 500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361434" y="1951667"/>
            <a:ext cx="347375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104 320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44054" y="1488725"/>
            <a:ext cx="382048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120 920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136011" y="1077510"/>
            <a:ext cx="299085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143 834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08196" y="3220803"/>
            <a:ext cx="248126" cy="141385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476">
              <a:spcBef>
                <a:spcPts val="293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51 300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372580" y="2030723"/>
            <a:ext cx="336229" cy="127920"/>
          </a:xfrm>
          <a:prstGeom prst="rect">
            <a:avLst/>
          </a:prstGeom>
        </p:spPr>
        <p:txBody>
          <a:bodyPr vert="horz" wrap="square" lIns="0" tIns="23813" rIns="0" bIns="0" rtlCol="0">
            <a:spAutoFit/>
          </a:bodyPr>
          <a:lstStyle/>
          <a:p>
            <a:pPr marL="953">
              <a:spcBef>
                <a:spcPts val="188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101 600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136010" y="1378253"/>
            <a:ext cx="299085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124 857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908196" y="3350586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47 000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047706" y="3363838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44 720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361434" y="2477427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79 000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76048" y="2514005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78 000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136010" y="1798247"/>
            <a:ext cx="299085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111 900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58850" y="4014865"/>
            <a:ext cx="312419" cy="444321"/>
          </a:xfrm>
          <a:prstGeom prst="rect">
            <a:avLst/>
          </a:prstGeom>
        </p:spPr>
        <p:txBody>
          <a:bodyPr vert="horz" wrap="square" lIns="0" tIns="58579" rIns="0" bIns="0" rtlCol="0">
            <a:spAutoFit/>
          </a:bodyPr>
          <a:lstStyle/>
          <a:p>
            <a:pPr marL="65723">
              <a:spcBef>
                <a:spcPts val="461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15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  <a:p>
            <a:pPr marL="9525" marR="43339">
              <a:lnSpc>
                <a:spcPts val="1140"/>
              </a:lnSpc>
              <a:spcBef>
                <a:spcPts val="94"/>
              </a:spcBef>
            </a:pPr>
            <a:r>
              <a:rPr sz="638" spc="-4" dirty="0">
                <a:solidFill>
                  <a:srgbClr val="3A3838"/>
                </a:solidFill>
                <a:latin typeface="Carlito"/>
                <a:cs typeface="Carlito"/>
              </a:rPr>
              <a:t>Antal  </a:t>
            </a:r>
            <a:r>
              <a:rPr sz="638" dirty="0">
                <a:solidFill>
                  <a:srgbClr val="3A3838"/>
                </a:solidFill>
                <a:latin typeface="Carlito"/>
                <a:cs typeface="Carlito"/>
              </a:rPr>
              <a:t>B</a:t>
            </a:r>
            <a:r>
              <a:rPr sz="638" spc="-4" dirty="0">
                <a:solidFill>
                  <a:srgbClr val="3A3838"/>
                </a:solidFill>
                <a:latin typeface="Carlito"/>
                <a:cs typeface="Carlito"/>
              </a:rPr>
              <a:t>e</a:t>
            </a:r>
            <a:r>
              <a:rPr sz="638" dirty="0">
                <a:solidFill>
                  <a:srgbClr val="3A3838"/>
                </a:solidFill>
                <a:latin typeface="Carlito"/>
                <a:cs typeface="Carlito"/>
              </a:rPr>
              <a:t>f</a:t>
            </a:r>
            <a:r>
              <a:rPr sz="638" spc="-4" dirty="0">
                <a:solidFill>
                  <a:srgbClr val="3A3838"/>
                </a:solidFill>
                <a:latin typeface="Carlito"/>
                <a:cs typeface="Carlito"/>
              </a:rPr>
              <a:t>.kat.</a:t>
            </a:r>
            <a:endParaRPr sz="638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15085" y="3591878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35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15085" y="3119818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55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215085" y="2647759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15085" y="2175701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95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71651" y="1703356"/>
            <a:ext cx="29956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115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71651" y="1231297"/>
            <a:ext cx="29956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135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71651" y="759238"/>
            <a:ext cx="29956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155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979712" y="4175455"/>
            <a:ext cx="212928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644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987824" y="4175455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199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067944" y="4175455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174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689932" y="4183441"/>
            <a:ext cx="106204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98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6482020" y="4183441"/>
            <a:ext cx="106204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latin typeface="Carlito"/>
                <a:cs typeface="Carlito"/>
              </a:rPr>
              <a:t>53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7374309" y="4175455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285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313413" y="4175455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132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835696" y="4356179"/>
            <a:ext cx="476250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Postdoktorer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699792" y="4341876"/>
            <a:ext cx="712470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Biträdande lektorer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991645" y="4348327"/>
            <a:ext cx="36433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Adjunkter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508104" y="4341876"/>
            <a:ext cx="563007" cy="21595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 indent="43339">
              <a:lnSpc>
                <a:spcPct val="101600"/>
              </a:lnSpc>
              <a:spcBef>
                <a:spcPts val="60"/>
              </a:spcBef>
            </a:pP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Lektorer,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ej 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förenade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anst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228184" y="4356179"/>
            <a:ext cx="671989" cy="21595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61461" marR="3810" indent="-252413">
              <a:lnSpc>
                <a:spcPct val="101600"/>
              </a:lnSpc>
              <a:spcBef>
                <a:spcPts val="60"/>
              </a:spcBef>
            </a:pP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Lektorer,</a:t>
            </a:r>
            <a:r>
              <a:rPr sz="675" spc="-26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förenade 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anst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214096" y="4341876"/>
            <a:ext cx="526256" cy="21595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20003" marR="3810" indent="-10953">
              <a:lnSpc>
                <a:spcPct val="101600"/>
              </a:lnSpc>
              <a:spcBef>
                <a:spcPts val="60"/>
              </a:spcBef>
            </a:pP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Professorer,</a:t>
            </a:r>
            <a:r>
              <a:rPr sz="675" spc="-41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ej 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förenade</a:t>
            </a:r>
            <a:r>
              <a:rPr sz="675" spc="-38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anst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8136011" y="4341876"/>
            <a:ext cx="504825" cy="215957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9525" marR="3810" indent="30004">
              <a:lnSpc>
                <a:spcPct val="101600"/>
              </a:lnSpc>
              <a:spcBef>
                <a:spcPts val="60"/>
              </a:spcBef>
            </a:pP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Professorer,  förenade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anst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567814" y="475796"/>
            <a:ext cx="2572138" cy="341600"/>
          </a:xfrm>
          <a:prstGeom prst="rect">
            <a:avLst/>
          </a:prstGeom>
        </p:spPr>
        <p:txBody>
          <a:bodyPr vert="horz" wrap="square" lIns="0" tIns="38576" rIns="0" bIns="0" rtlCol="0">
            <a:spAutoFit/>
          </a:bodyPr>
          <a:lstStyle/>
          <a:p>
            <a:pPr marL="18098">
              <a:spcBef>
                <a:spcPts val="304"/>
              </a:spcBef>
            </a:pPr>
            <a:r>
              <a:rPr sz="1050" spc="-8" dirty="0">
                <a:solidFill>
                  <a:srgbClr val="585858"/>
                </a:solidFill>
                <a:latin typeface="Carlito"/>
                <a:cs typeface="Carlito"/>
              </a:rPr>
              <a:t>Akdemiska befattningar </a:t>
            </a:r>
            <a:r>
              <a:rPr sz="1050" spc="-4" dirty="0">
                <a:solidFill>
                  <a:srgbClr val="585858"/>
                </a:solidFill>
                <a:latin typeface="Carlito"/>
                <a:cs typeface="Carlito"/>
              </a:rPr>
              <a:t>på</a:t>
            </a:r>
            <a:r>
              <a:rPr sz="1050" dirty="0">
                <a:solidFill>
                  <a:srgbClr val="585858"/>
                </a:solidFill>
                <a:latin typeface="Carlito"/>
                <a:cs typeface="Carlito"/>
              </a:rPr>
              <a:t> KI</a:t>
            </a:r>
            <a:endParaRPr sz="1050" dirty="0">
              <a:latin typeface="Carlito"/>
              <a:cs typeface="Carlito"/>
            </a:endParaRPr>
          </a:p>
          <a:p>
            <a:pPr marL="9525">
              <a:spcBef>
                <a:spcPts val="161"/>
              </a:spcBef>
            </a:pP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lönestatistik, </a:t>
            </a:r>
            <a:r>
              <a:rPr lang="sv-SE" sz="750" b="1" spc="-4" dirty="0">
                <a:solidFill>
                  <a:srgbClr val="3A3838"/>
                </a:solidFill>
                <a:latin typeface="Carlito"/>
                <a:cs typeface="Carlito"/>
              </a:rPr>
              <a:t>juni 2026</a:t>
            </a: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 (10:e</a:t>
            </a:r>
            <a:r>
              <a:rPr lang="sv-SE" sz="750" b="1" spc="-4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750" b="1" spc="98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750" dirty="0">
              <a:latin typeface="Carlito"/>
              <a:cs typeface="Carlito"/>
            </a:endParaRPr>
          </a:p>
        </p:txBody>
      </p:sp>
      <p:sp>
        <p:nvSpPr>
          <p:cNvPr id="84" name="object 45">
            <a:extLst>
              <a:ext uri="{FF2B5EF4-FFF2-40B4-BE49-F238E27FC236}">
                <a16:creationId xmlns:a16="http://schemas.microsoft.com/office/drawing/2014/main" id="{519BE3A8-A243-5FF4-5069-37C1FD3307AE}"/>
              </a:ext>
            </a:extLst>
          </p:cNvPr>
          <p:cNvSpPr txBox="1"/>
          <p:nvPr/>
        </p:nvSpPr>
        <p:spPr>
          <a:xfrm>
            <a:off x="4054177" y="3267652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51 000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5" name="object 46">
            <a:extLst>
              <a:ext uri="{FF2B5EF4-FFF2-40B4-BE49-F238E27FC236}">
                <a16:creationId xmlns:a16="http://schemas.microsoft.com/office/drawing/2014/main" id="{8C93ECB2-60BE-D5D4-76EB-C2B41AB31E72}"/>
              </a:ext>
            </a:extLst>
          </p:cNvPr>
          <p:cNvSpPr txBox="1"/>
          <p:nvPr/>
        </p:nvSpPr>
        <p:spPr>
          <a:xfrm>
            <a:off x="5569722" y="2841076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69 000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6" name="object 48">
            <a:extLst>
              <a:ext uri="{FF2B5EF4-FFF2-40B4-BE49-F238E27FC236}">
                <a16:creationId xmlns:a16="http://schemas.microsoft.com/office/drawing/2014/main" id="{5C30FBF5-2FBD-E73E-D6ED-49D1B1467AC2}"/>
              </a:ext>
            </a:extLst>
          </p:cNvPr>
          <p:cNvSpPr txBox="1"/>
          <p:nvPr/>
        </p:nvSpPr>
        <p:spPr>
          <a:xfrm>
            <a:off x="7294756" y="2209462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92 600</a:t>
            </a:r>
            <a:endParaRPr sz="675" dirty="0">
              <a:latin typeface="Carlito"/>
              <a:cs typeface="Carlito"/>
            </a:endParaRPr>
          </a:p>
        </p:txBody>
      </p:sp>
      <p:cxnSp>
        <p:nvCxnSpPr>
          <p:cNvPr id="83" name="Rak koppling 82">
            <a:extLst>
              <a:ext uri="{FF2B5EF4-FFF2-40B4-BE49-F238E27FC236}">
                <a16:creationId xmlns:a16="http://schemas.microsoft.com/office/drawing/2014/main" id="{7474A199-DFBF-10C9-5340-BC18808FE503}"/>
              </a:ext>
            </a:extLst>
          </p:cNvPr>
          <p:cNvCxnSpPr>
            <a:cxnSpLocks/>
          </p:cNvCxnSpPr>
          <p:nvPr/>
        </p:nvCxnSpPr>
        <p:spPr>
          <a:xfrm flipH="1" flipV="1">
            <a:off x="1541619" y="4128070"/>
            <a:ext cx="7196750" cy="224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Rak koppling 86">
            <a:extLst>
              <a:ext uri="{FF2B5EF4-FFF2-40B4-BE49-F238E27FC236}">
                <a16:creationId xmlns:a16="http://schemas.microsoft.com/office/drawing/2014/main" id="{06B6E306-3266-911F-84C9-EA4BD27B265C}"/>
              </a:ext>
            </a:extLst>
          </p:cNvPr>
          <p:cNvCxnSpPr>
            <a:cxnSpLocks/>
          </p:cNvCxnSpPr>
          <p:nvPr/>
        </p:nvCxnSpPr>
        <p:spPr>
          <a:xfrm>
            <a:off x="1567814" y="3637762"/>
            <a:ext cx="0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bject 5">
            <a:extLst>
              <a:ext uri="{FF2B5EF4-FFF2-40B4-BE49-F238E27FC236}">
                <a16:creationId xmlns:a16="http://schemas.microsoft.com/office/drawing/2014/main" id="{3C54195A-A64D-5BAC-F40F-49177F7C7C22}"/>
              </a:ext>
            </a:extLst>
          </p:cNvPr>
          <p:cNvSpPr/>
          <p:nvPr/>
        </p:nvSpPr>
        <p:spPr>
          <a:xfrm>
            <a:off x="1524475" y="826077"/>
            <a:ext cx="34289" cy="2847499"/>
          </a:xfrm>
          <a:custGeom>
            <a:avLst/>
            <a:gdLst/>
            <a:ahLst/>
            <a:cxnLst/>
            <a:rect l="l" t="t" r="r" b="b"/>
            <a:pathLst>
              <a:path w="36829" h="3796665">
                <a:moveTo>
                  <a:pt x="0" y="3796284"/>
                </a:moveTo>
                <a:lnTo>
                  <a:pt x="0" y="0"/>
                </a:lnTo>
              </a:path>
              <a:path w="36829" h="3796665">
                <a:moveTo>
                  <a:pt x="0" y="3796284"/>
                </a:moveTo>
                <a:lnTo>
                  <a:pt x="36575" y="3796284"/>
                </a:lnTo>
              </a:path>
              <a:path w="36829" h="3796665">
                <a:moveTo>
                  <a:pt x="0" y="3163824"/>
                </a:moveTo>
                <a:lnTo>
                  <a:pt x="36575" y="3163824"/>
                </a:lnTo>
              </a:path>
              <a:path w="36829" h="3796665">
                <a:moveTo>
                  <a:pt x="0" y="2531364"/>
                </a:moveTo>
                <a:lnTo>
                  <a:pt x="36575" y="2531364"/>
                </a:lnTo>
              </a:path>
              <a:path w="36829" h="3796665">
                <a:moveTo>
                  <a:pt x="0" y="1897379"/>
                </a:moveTo>
                <a:lnTo>
                  <a:pt x="36575" y="1897379"/>
                </a:lnTo>
              </a:path>
              <a:path w="36829" h="3796665">
                <a:moveTo>
                  <a:pt x="0" y="1264920"/>
                </a:moveTo>
                <a:lnTo>
                  <a:pt x="36575" y="1264920"/>
                </a:lnTo>
              </a:path>
              <a:path w="36829" h="3796665">
                <a:moveTo>
                  <a:pt x="0" y="632460"/>
                </a:moveTo>
                <a:lnTo>
                  <a:pt x="36575" y="632460"/>
                </a:lnTo>
              </a:path>
              <a:path w="36829" h="3796665">
                <a:moveTo>
                  <a:pt x="0" y="0"/>
                </a:moveTo>
                <a:lnTo>
                  <a:pt x="36575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 sz="1800"/>
          </a:p>
        </p:txBody>
      </p:sp>
      <p:cxnSp>
        <p:nvCxnSpPr>
          <p:cNvPr id="89" name="Rak koppling 88">
            <a:extLst>
              <a:ext uri="{FF2B5EF4-FFF2-40B4-BE49-F238E27FC236}">
                <a16:creationId xmlns:a16="http://schemas.microsoft.com/office/drawing/2014/main" id="{0C064EB8-85E4-E579-4CBD-41FD105BE15F}"/>
              </a:ext>
            </a:extLst>
          </p:cNvPr>
          <p:cNvCxnSpPr>
            <a:cxnSpLocks/>
          </p:cNvCxnSpPr>
          <p:nvPr/>
        </p:nvCxnSpPr>
        <p:spPr>
          <a:xfrm flipV="1">
            <a:off x="1524475" y="3633838"/>
            <a:ext cx="0" cy="82138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object 46">
            <a:extLst>
              <a:ext uri="{FF2B5EF4-FFF2-40B4-BE49-F238E27FC236}">
                <a16:creationId xmlns:a16="http://schemas.microsoft.com/office/drawing/2014/main" id="{B5C49100-B8AE-2C45-F805-D3456E747731}"/>
              </a:ext>
            </a:extLst>
          </p:cNvPr>
          <p:cNvSpPr txBox="1"/>
          <p:nvPr/>
        </p:nvSpPr>
        <p:spPr>
          <a:xfrm>
            <a:off x="5569722" y="2941749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63 490</a:t>
            </a:r>
            <a:endParaRPr sz="675" dirty="0">
              <a:latin typeface="Carlito"/>
              <a:cs typeface="Carlito"/>
            </a:endParaRPr>
          </a:p>
        </p:txBody>
      </p: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2483768" y="4130310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3635896" y="4122458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4512256" y="4122458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Rak koppling 33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6084168" y="4130310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Rak koppling 35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6948264" y="4130310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ak koppling 36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7884368" y="4130310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Rak koppling 32">
            <a:extLst>
              <a:ext uri="{FF2B5EF4-FFF2-40B4-BE49-F238E27FC236}">
                <a16:creationId xmlns:a16="http://schemas.microsoft.com/office/drawing/2014/main" id="{B739085C-A457-2E1C-70A3-7D1C08BFFF92}"/>
              </a:ext>
            </a:extLst>
          </p:cNvPr>
          <p:cNvCxnSpPr>
            <a:cxnSpLocks/>
          </p:cNvCxnSpPr>
          <p:nvPr/>
        </p:nvCxnSpPr>
        <p:spPr>
          <a:xfrm>
            <a:off x="5364088" y="4130310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object 71">
            <a:extLst>
              <a:ext uri="{FF2B5EF4-FFF2-40B4-BE49-F238E27FC236}">
                <a16:creationId xmlns:a16="http://schemas.microsoft.com/office/drawing/2014/main" id="{1F24B932-33A2-AE2A-9377-9070148146ED}"/>
              </a:ext>
            </a:extLst>
          </p:cNvPr>
          <p:cNvSpPr txBox="1"/>
          <p:nvPr/>
        </p:nvSpPr>
        <p:spPr>
          <a:xfrm>
            <a:off x="4738342" y="4364976"/>
            <a:ext cx="508008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Assisterande lektor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0" name="object 62">
            <a:extLst>
              <a:ext uri="{FF2B5EF4-FFF2-40B4-BE49-F238E27FC236}">
                <a16:creationId xmlns:a16="http://schemas.microsoft.com/office/drawing/2014/main" id="{436A5CF5-E66F-88C4-BBBB-65A345D669AC}"/>
              </a:ext>
            </a:extLst>
          </p:cNvPr>
          <p:cNvSpPr txBox="1"/>
          <p:nvPr/>
        </p:nvSpPr>
        <p:spPr>
          <a:xfrm>
            <a:off x="4926037" y="4186449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53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2" name="object 30">
            <a:extLst>
              <a:ext uri="{FF2B5EF4-FFF2-40B4-BE49-F238E27FC236}">
                <a16:creationId xmlns:a16="http://schemas.microsoft.com/office/drawing/2014/main" id="{D131C111-3587-BAB4-5AC1-35E6D8647152}"/>
              </a:ext>
            </a:extLst>
          </p:cNvPr>
          <p:cNvSpPr txBox="1"/>
          <p:nvPr/>
        </p:nvSpPr>
        <p:spPr>
          <a:xfrm>
            <a:off x="4829530" y="2931790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62 040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8" name="object 17">
            <a:extLst>
              <a:ext uri="{FF2B5EF4-FFF2-40B4-BE49-F238E27FC236}">
                <a16:creationId xmlns:a16="http://schemas.microsoft.com/office/drawing/2014/main" id="{AFE7FCA6-DCB4-74BF-BD2D-8D1AD9E6F1B8}"/>
              </a:ext>
            </a:extLst>
          </p:cNvPr>
          <p:cNvSpPr/>
          <p:nvPr/>
        </p:nvSpPr>
        <p:spPr>
          <a:xfrm>
            <a:off x="4764423" y="3219210"/>
            <a:ext cx="415837" cy="527685"/>
          </a:xfrm>
          <a:custGeom>
            <a:avLst/>
            <a:gdLst/>
            <a:ahLst/>
            <a:cxnLst/>
            <a:rect l="l" t="t" r="r" b="b"/>
            <a:pathLst>
              <a:path w="294639" h="1370329">
                <a:moveTo>
                  <a:pt x="0" y="0"/>
                </a:moveTo>
                <a:lnTo>
                  <a:pt x="294132" y="0"/>
                </a:lnTo>
                <a:lnTo>
                  <a:pt x="294132" y="1370076"/>
                </a:lnTo>
                <a:lnTo>
                  <a:pt x="0" y="1370076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46" name="object 30">
            <a:extLst>
              <a:ext uri="{FF2B5EF4-FFF2-40B4-BE49-F238E27FC236}">
                <a16:creationId xmlns:a16="http://schemas.microsoft.com/office/drawing/2014/main" id="{B703368E-4EC5-984A-D47A-BC10530DE7D5}"/>
              </a:ext>
            </a:extLst>
          </p:cNvPr>
          <p:cNvSpPr txBox="1"/>
          <p:nvPr/>
        </p:nvSpPr>
        <p:spPr>
          <a:xfrm>
            <a:off x="4820310" y="3230203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51 660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4" name="object 30">
            <a:extLst>
              <a:ext uri="{FF2B5EF4-FFF2-40B4-BE49-F238E27FC236}">
                <a16:creationId xmlns:a16="http://schemas.microsoft.com/office/drawing/2014/main" id="{83F132AB-76B0-2957-28E5-ADB01333581F}"/>
              </a:ext>
            </a:extLst>
          </p:cNvPr>
          <p:cNvSpPr txBox="1"/>
          <p:nvPr/>
        </p:nvSpPr>
        <p:spPr>
          <a:xfrm>
            <a:off x="4829530" y="3117318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55 500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0E93F653-E116-A718-FE0E-34B56986DDE2}"/>
              </a:ext>
            </a:extLst>
          </p:cNvPr>
          <p:cNvSpPr/>
          <p:nvPr/>
        </p:nvSpPr>
        <p:spPr>
          <a:xfrm>
            <a:off x="2282724" y="3604737"/>
            <a:ext cx="445030" cy="390375"/>
          </a:xfrm>
          <a:custGeom>
            <a:avLst/>
            <a:gdLst/>
            <a:ahLst/>
            <a:cxnLst/>
            <a:rect l="l" t="t" r="r" b="b"/>
            <a:pathLst>
              <a:path w="292735" h="786764">
                <a:moveTo>
                  <a:pt x="0" y="0"/>
                </a:moveTo>
                <a:lnTo>
                  <a:pt x="292607" y="0"/>
                </a:lnTo>
                <a:lnTo>
                  <a:pt x="292607" y="786384"/>
                </a:lnTo>
                <a:lnTo>
                  <a:pt x="0" y="786384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61" name="object 10">
            <a:extLst>
              <a:ext uri="{FF2B5EF4-FFF2-40B4-BE49-F238E27FC236}">
                <a16:creationId xmlns:a16="http://schemas.microsoft.com/office/drawing/2014/main" id="{1424037E-3C83-85E4-EDAE-6C17DBADCB60}"/>
              </a:ext>
            </a:extLst>
          </p:cNvPr>
          <p:cNvSpPr/>
          <p:nvPr/>
        </p:nvSpPr>
        <p:spPr>
          <a:xfrm>
            <a:off x="1976400" y="3423390"/>
            <a:ext cx="219551" cy="153534"/>
          </a:xfrm>
          <a:custGeom>
            <a:avLst/>
            <a:gdLst/>
            <a:ahLst/>
            <a:cxnLst/>
            <a:rect l="l" t="t" r="r" b="b"/>
            <a:pathLst>
              <a:path w="292735" h="393700">
                <a:moveTo>
                  <a:pt x="0" y="393192"/>
                </a:moveTo>
                <a:lnTo>
                  <a:pt x="292607" y="393192"/>
                </a:lnTo>
                <a:lnTo>
                  <a:pt x="292607" y="0"/>
                </a:lnTo>
                <a:lnTo>
                  <a:pt x="0" y="0"/>
                </a:lnTo>
                <a:lnTo>
                  <a:pt x="0" y="393192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80" name="object 43">
            <a:extLst>
              <a:ext uri="{FF2B5EF4-FFF2-40B4-BE49-F238E27FC236}">
                <a16:creationId xmlns:a16="http://schemas.microsoft.com/office/drawing/2014/main" id="{85DCF83A-B21F-90B2-2578-E376542DBC82}"/>
              </a:ext>
            </a:extLst>
          </p:cNvPr>
          <p:cNvSpPr txBox="1"/>
          <p:nvPr/>
        </p:nvSpPr>
        <p:spPr>
          <a:xfrm>
            <a:off x="1963933" y="3535209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37 500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7" name="object 15">
            <a:extLst>
              <a:ext uri="{FF2B5EF4-FFF2-40B4-BE49-F238E27FC236}">
                <a16:creationId xmlns:a16="http://schemas.microsoft.com/office/drawing/2014/main" id="{810FCA2A-BF07-A3FC-7C4A-B42F054129D9}"/>
              </a:ext>
            </a:extLst>
          </p:cNvPr>
          <p:cNvSpPr/>
          <p:nvPr/>
        </p:nvSpPr>
        <p:spPr>
          <a:xfrm>
            <a:off x="1932026" y="3531841"/>
            <a:ext cx="347421" cy="434307"/>
          </a:xfrm>
          <a:custGeom>
            <a:avLst/>
            <a:gdLst/>
            <a:ahLst/>
            <a:cxnLst/>
            <a:rect l="l" t="t" r="r" b="b"/>
            <a:pathLst>
              <a:path w="292735" h="881379">
                <a:moveTo>
                  <a:pt x="0" y="0"/>
                </a:moveTo>
                <a:lnTo>
                  <a:pt x="292608" y="0"/>
                </a:lnTo>
                <a:lnTo>
                  <a:pt x="292608" y="880872"/>
                </a:lnTo>
                <a:lnTo>
                  <a:pt x="0" y="880872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7" name="object 43">
            <a:extLst>
              <a:ext uri="{FF2B5EF4-FFF2-40B4-BE49-F238E27FC236}">
                <a16:creationId xmlns:a16="http://schemas.microsoft.com/office/drawing/2014/main" id="{388B9C1C-4C77-281D-8931-99936A8908E7}"/>
              </a:ext>
            </a:extLst>
          </p:cNvPr>
          <p:cNvSpPr txBox="1"/>
          <p:nvPr/>
        </p:nvSpPr>
        <p:spPr>
          <a:xfrm>
            <a:off x="1962001" y="3455890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39 200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2" name="object 43">
            <a:extLst>
              <a:ext uri="{FF2B5EF4-FFF2-40B4-BE49-F238E27FC236}">
                <a16:creationId xmlns:a16="http://schemas.microsoft.com/office/drawing/2014/main" id="{0E929F66-6AC4-B186-E9B9-B8168F66BA07}"/>
              </a:ext>
            </a:extLst>
          </p:cNvPr>
          <p:cNvSpPr txBox="1"/>
          <p:nvPr/>
        </p:nvSpPr>
        <p:spPr>
          <a:xfrm>
            <a:off x="1965237" y="3384112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42 280</a:t>
            </a:r>
            <a:endParaRPr sz="675" dirty="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06671" y="4881372"/>
            <a:ext cx="636270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00" dirty="0">
                <a:solidFill>
                  <a:srgbClr val="808080"/>
                </a:solidFill>
                <a:latin typeface="Arial"/>
                <a:cs typeface="Arial"/>
              </a:rPr>
              <a:t>Juni 2026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4955" y="4881372"/>
            <a:ext cx="1975009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00" dirty="0">
                <a:solidFill>
                  <a:srgbClr val="808080"/>
                </a:solidFill>
                <a:latin typeface="Arial"/>
                <a:cs typeface="Arial"/>
              </a:rPr>
              <a:t>Lönestatistik </a:t>
            </a:r>
            <a:r>
              <a:rPr sz="600" spc="-4" dirty="0">
                <a:solidFill>
                  <a:srgbClr val="808080"/>
                </a:solidFill>
                <a:latin typeface="Arial"/>
                <a:cs typeface="Arial"/>
              </a:rPr>
              <a:t>redovisas </a:t>
            </a:r>
            <a:r>
              <a:rPr sz="600" dirty="0">
                <a:solidFill>
                  <a:srgbClr val="808080"/>
                </a:solidFill>
                <a:latin typeface="Arial"/>
                <a:cs typeface="Arial"/>
              </a:rPr>
              <a:t>inte </a:t>
            </a:r>
            <a:r>
              <a:rPr sz="600" spc="-4" dirty="0">
                <a:solidFill>
                  <a:srgbClr val="808080"/>
                </a:solidFill>
                <a:latin typeface="Arial"/>
                <a:cs typeface="Arial"/>
              </a:rPr>
              <a:t>vid färre än </a:t>
            </a:r>
            <a:r>
              <a:rPr sz="600" dirty="0">
                <a:solidFill>
                  <a:srgbClr val="808080"/>
                </a:solidFill>
                <a:latin typeface="Arial"/>
                <a:cs typeface="Arial"/>
              </a:rPr>
              <a:t>fem</a:t>
            </a:r>
            <a:r>
              <a:rPr sz="600" spc="38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600" spc="-4" dirty="0">
                <a:solidFill>
                  <a:srgbClr val="808080"/>
                </a:solidFill>
                <a:latin typeface="Arial"/>
                <a:cs typeface="Arial"/>
              </a:rPr>
              <a:t>observationer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76456" y="4659982"/>
            <a:ext cx="61913" cy="10195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600" b="1" dirty="0">
                <a:solidFill>
                  <a:srgbClr val="808080"/>
                </a:solidFill>
                <a:latin typeface="Arial"/>
                <a:cs typeface="Arial"/>
              </a:rPr>
              <a:t>2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96136" y="1344791"/>
            <a:ext cx="472856" cy="929176"/>
          </a:xfrm>
          <a:custGeom>
            <a:avLst/>
            <a:gdLst/>
            <a:ahLst/>
            <a:cxnLst/>
            <a:rect l="l" t="t" r="r" b="b"/>
            <a:pathLst>
              <a:path w="292734" h="160020">
                <a:moveTo>
                  <a:pt x="0" y="160020"/>
                </a:moveTo>
                <a:lnTo>
                  <a:pt x="292608" y="160020"/>
                </a:lnTo>
                <a:lnTo>
                  <a:pt x="292608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8" name="object 8"/>
          <p:cNvSpPr/>
          <p:nvPr/>
        </p:nvSpPr>
        <p:spPr>
          <a:xfrm>
            <a:off x="4499992" y="1676255"/>
            <a:ext cx="493917" cy="1125708"/>
          </a:xfrm>
          <a:custGeom>
            <a:avLst/>
            <a:gdLst/>
            <a:ahLst/>
            <a:cxnLst/>
            <a:rect l="l" t="t" r="r" b="b"/>
            <a:pathLst>
              <a:path w="294639" h="189229">
                <a:moveTo>
                  <a:pt x="0" y="188975"/>
                </a:moveTo>
                <a:lnTo>
                  <a:pt x="294132" y="188975"/>
                </a:lnTo>
                <a:lnTo>
                  <a:pt x="294132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9" name="object 9"/>
          <p:cNvSpPr/>
          <p:nvPr/>
        </p:nvSpPr>
        <p:spPr>
          <a:xfrm>
            <a:off x="4426373" y="2252325"/>
            <a:ext cx="613294" cy="1433140"/>
          </a:xfrm>
          <a:custGeom>
            <a:avLst/>
            <a:gdLst/>
            <a:ahLst/>
            <a:cxnLst/>
            <a:rect l="l" t="t" r="r" b="b"/>
            <a:pathLst>
              <a:path w="294639" h="591820">
                <a:moveTo>
                  <a:pt x="0" y="0"/>
                </a:moveTo>
                <a:lnTo>
                  <a:pt x="294132" y="0"/>
                </a:lnTo>
                <a:lnTo>
                  <a:pt x="294132" y="591311"/>
                </a:lnTo>
                <a:lnTo>
                  <a:pt x="0" y="591311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0" name="object 10"/>
          <p:cNvSpPr/>
          <p:nvPr/>
        </p:nvSpPr>
        <p:spPr>
          <a:xfrm>
            <a:off x="1922200" y="2499743"/>
            <a:ext cx="472856" cy="437319"/>
          </a:xfrm>
          <a:custGeom>
            <a:avLst/>
            <a:gdLst/>
            <a:ahLst/>
            <a:cxnLst/>
            <a:rect l="l" t="t" r="r" b="b"/>
            <a:pathLst>
              <a:path w="292735" h="393700">
                <a:moveTo>
                  <a:pt x="0" y="393192"/>
                </a:moveTo>
                <a:lnTo>
                  <a:pt x="292607" y="393192"/>
                </a:lnTo>
                <a:lnTo>
                  <a:pt x="292607" y="0"/>
                </a:lnTo>
                <a:lnTo>
                  <a:pt x="0" y="0"/>
                </a:lnTo>
                <a:lnTo>
                  <a:pt x="0" y="393192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1" name="object 11"/>
          <p:cNvSpPr/>
          <p:nvPr/>
        </p:nvSpPr>
        <p:spPr>
          <a:xfrm>
            <a:off x="1907405" y="2761253"/>
            <a:ext cx="499218" cy="1072526"/>
          </a:xfrm>
          <a:custGeom>
            <a:avLst/>
            <a:gdLst/>
            <a:ahLst/>
            <a:cxnLst/>
            <a:rect l="l" t="t" r="r" b="b"/>
            <a:pathLst>
              <a:path w="292735" h="786764">
                <a:moveTo>
                  <a:pt x="0" y="0"/>
                </a:moveTo>
                <a:lnTo>
                  <a:pt x="292607" y="0"/>
                </a:lnTo>
                <a:lnTo>
                  <a:pt x="292607" y="786384"/>
                </a:lnTo>
                <a:lnTo>
                  <a:pt x="0" y="786384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2" name="object 12"/>
          <p:cNvSpPr/>
          <p:nvPr/>
        </p:nvSpPr>
        <p:spPr>
          <a:xfrm>
            <a:off x="3275856" y="2071056"/>
            <a:ext cx="449414" cy="640916"/>
          </a:xfrm>
          <a:custGeom>
            <a:avLst/>
            <a:gdLst/>
            <a:ahLst/>
            <a:cxnLst/>
            <a:rect l="l" t="t" r="r" b="b"/>
            <a:pathLst>
              <a:path w="294639" h="723900">
                <a:moveTo>
                  <a:pt x="0" y="723900"/>
                </a:moveTo>
                <a:lnTo>
                  <a:pt x="294132" y="723900"/>
                </a:lnTo>
                <a:lnTo>
                  <a:pt x="294132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3" name="object 13"/>
          <p:cNvSpPr/>
          <p:nvPr/>
        </p:nvSpPr>
        <p:spPr>
          <a:xfrm>
            <a:off x="3178110" y="2452307"/>
            <a:ext cx="737978" cy="1448236"/>
          </a:xfrm>
          <a:custGeom>
            <a:avLst/>
            <a:gdLst/>
            <a:ahLst/>
            <a:cxnLst/>
            <a:rect l="l" t="t" r="r" b="b"/>
            <a:pathLst>
              <a:path w="294639" h="1024254">
                <a:moveTo>
                  <a:pt x="0" y="0"/>
                </a:moveTo>
                <a:lnTo>
                  <a:pt x="294132" y="0"/>
                </a:lnTo>
                <a:lnTo>
                  <a:pt x="294132" y="1024128"/>
                </a:lnTo>
                <a:lnTo>
                  <a:pt x="0" y="102412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6" name="object 26"/>
          <p:cNvSpPr txBox="1"/>
          <p:nvPr/>
        </p:nvSpPr>
        <p:spPr>
          <a:xfrm>
            <a:off x="2021789" y="2395560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52 500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361328" y="1994484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62 300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35903" y="2667088"/>
            <a:ext cx="248126" cy="141385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476">
              <a:spcBef>
                <a:spcPts val="293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44 800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2029141" y="2876417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40 800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371590" y="2617755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46 420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58850" y="4014865"/>
            <a:ext cx="312419" cy="444321"/>
          </a:xfrm>
          <a:prstGeom prst="rect">
            <a:avLst/>
          </a:prstGeom>
        </p:spPr>
        <p:txBody>
          <a:bodyPr vert="horz" wrap="square" lIns="0" tIns="58579" rIns="0" bIns="0" rtlCol="0">
            <a:spAutoFit/>
          </a:bodyPr>
          <a:lstStyle/>
          <a:p>
            <a:pPr marL="65723">
              <a:spcBef>
                <a:spcPts val="461"/>
              </a:spcBef>
            </a:pP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15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>
              <a:latin typeface="Carlito"/>
              <a:cs typeface="Carlito"/>
            </a:endParaRPr>
          </a:p>
          <a:p>
            <a:pPr marL="9525" marR="43339">
              <a:lnSpc>
                <a:spcPts val="1140"/>
              </a:lnSpc>
              <a:spcBef>
                <a:spcPts val="94"/>
              </a:spcBef>
            </a:pPr>
            <a:r>
              <a:rPr sz="638" spc="-4" dirty="0">
                <a:solidFill>
                  <a:srgbClr val="3A3838"/>
                </a:solidFill>
                <a:latin typeface="Carlito"/>
                <a:cs typeface="Carlito"/>
              </a:rPr>
              <a:t>Antal  </a:t>
            </a:r>
            <a:r>
              <a:rPr sz="638" dirty="0">
                <a:solidFill>
                  <a:srgbClr val="3A3838"/>
                </a:solidFill>
                <a:latin typeface="Carlito"/>
                <a:cs typeface="Carlito"/>
              </a:rPr>
              <a:t>B</a:t>
            </a:r>
            <a:r>
              <a:rPr sz="638" spc="-4" dirty="0">
                <a:solidFill>
                  <a:srgbClr val="3A3838"/>
                </a:solidFill>
                <a:latin typeface="Carlito"/>
                <a:cs typeface="Carlito"/>
              </a:rPr>
              <a:t>e</a:t>
            </a:r>
            <a:r>
              <a:rPr sz="638" dirty="0">
                <a:solidFill>
                  <a:srgbClr val="3A3838"/>
                </a:solidFill>
                <a:latin typeface="Carlito"/>
                <a:cs typeface="Carlito"/>
              </a:rPr>
              <a:t>f</a:t>
            </a:r>
            <a:r>
              <a:rPr sz="638" spc="-4" dirty="0">
                <a:solidFill>
                  <a:srgbClr val="3A3838"/>
                </a:solidFill>
                <a:latin typeface="Carlito"/>
                <a:cs typeface="Carlito"/>
              </a:rPr>
              <a:t>.kat.</a:t>
            </a:r>
            <a:endParaRPr sz="638">
              <a:latin typeface="Carlito"/>
              <a:cs typeface="Carlito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215085" y="3591878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5" dirty="0">
                <a:solidFill>
                  <a:srgbClr val="585858"/>
                </a:solidFill>
                <a:latin typeface="Carlito"/>
                <a:cs typeface="Carlito"/>
              </a:rPr>
              <a:t>25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15085" y="3119818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5" dirty="0">
                <a:solidFill>
                  <a:srgbClr val="585858"/>
                </a:solidFill>
                <a:latin typeface="Carlito"/>
                <a:cs typeface="Carlito"/>
              </a:rPr>
              <a:t>35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215085" y="2647759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5" dirty="0">
                <a:solidFill>
                  <a:srgbClr val="585858"/>
                </a:solidFill>
                <a:latin typeface="Carlito"/>
                <a:cs typeface="Carlito"/>
              </a:rPr>
              <a:t>45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215085" y="2175701"/>
            <a:ext cx="256223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5" dirty="0">
                <a:solidFill>
                  <a:srgbClr val="585858"/>
                </a:solidFill>
                <a:latin typeface="Carlito"/>
                <a:cs typeface="Carlito"/>
              </a:rPr>
              <a:t>55</a:t>
            </a:r>
            <a:r>
              <a:rPr sz="675" spc="-45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spc="-4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171651" y="1703356"/>
            <a:ext cx="29956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53" dirty="0">
                <a:solidFill>
                  <a:srgbClr val="585858"/>
                </a:solidFill>
                <a:latin typeface="Carlito"/>
                <a:cs typeface="Carlito"/>
              </a:rPr>
              <a:t>65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71651" y="1231297"/>
            <a:ext cx="29956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53" dirty="0">
                <a:solidFill>
                  <a:srgbClr val="585858"/>
                </a:solidFill>
                <a:latin typeface="Carlito"/>
                <a:cs typeface="Carlito"/>
              </a:rPr>
              <a:t>75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71651" y="759238"/>
            <a:ext cx="299561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53" dirty="0">
                <a:solidFill>
                  <a:srgbClr val="585858"/>
                </a:solidFill>
                <a:latin typeface="Carlito"/>
                <a:cs typeface="Carlito"/>
              </a:rPr>
              <a:t>85</a:t>
            </a:r>
            <a:r>
              <a:rPr sz="675" spc="-53" dirty="0">
                <a:solidFill>
                  <a:srgbClr val="585858"/>
                </a:solidFill>
                <a:latin typeface="Carlito"/>
                <a:cs typeface="Carlito"/>
              </a:rPr>
              <a:t> </a:t>
            </a:r>
            <a:r>
              <a:rPr sz="675" dirty="0">
                <a:solidFill>
                  <a:srgbClr val="585858"/>
                </a:solidFill>
                <a:latin typeface="Carlito"/>
                <a:cs typeface="Carlito"/>
              </a:rPr>
              <a:t>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012160" y="4151493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238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716016" y="4172372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107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2074653" y="4169518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301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489201" y="4151493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130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796136" y="4291648"/>
            <a:ext cx="598460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Senior forskare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644008" y="4297587"/>
            <a:ext cx="476250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Forskare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836829" y="4341874"/>
            <a:ext cx="712470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Forskningsspecialist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137193" y="4339191"/>
            <a:ext cx="1028700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Senior forskningsspecialist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567814" y="475796"/>
            <a:ext cx="2858559" cy="341600"/>
          </a:xfrm>
          <a:prstGeom prst="rect">
            <a:avLst/>
          </a:prstGeom>
        </p:spPr>
        <p:txBody>
          <a:bodyPr vert="horz" wrap="square" lIns="0" tIns="38576" rIns="0" bIns="0" rtlCol="0">
            <a:spAutoFit/>
          </a:bodyPr>
          <a:lstStyle/>
          <a:p>
            <a:pPr marL="18098">
              <a:spcBef>
                <a:spcPts val="304"/>
              </a:spcBef>
            </a:pPr>
            <a:r>
              <a:rPr lang="sv-SE" sz="1050" spc="-8" dirty="0">
                <a:solidFill>
                  <a:srgbClr val="585858"/>
                </a:solidFill>
                <a:latin typeface="Carlito"/>
                <a:cs typeface="Carlito"/>
              </a:rPr>
              <a:t>Forskande</a:t>
            </a:r>
            <a:r>
              <a:rPr sz="1050" spc="-8" dirty="0">
                <a:solidFill>
                  <a:srgbClr val="585858"/>
                </a:solidFill>
                <a:latin typeface="Carlito"/>
                <a:cs typeface="Carlito"/>
              </a:rPr>
              <a:t> befattningar </a:t>
            </a:r>
            <a:r>
              <a:rPr sz="1050" spc="-4" dirty="0">
                <a:solidFill>
                  <a:srgbClr val="585858"/>
                </a:solidFill>
                <a:latin typeface="Carlito"/>
                <a:cs typeface="Carlito"/>
              </a:rPr>
              <a:t>på</a:t>
            </a:r>
            <a:r>
              <a:rPr sz="1050" dirty="0">
                <a:solidFill>
                  <a:srgbClr val="585858"/>
                </a:solidFill>
                <a:latin typeface="Carlito"/>
                <a:cs typeface="Carlito"/>
              </a:rPr>
              <a:t> KI</a:t>
            </a:r>
            <a:endParaRPr sz="1050" dirty="0">
              <a:latin typeface="Carlito"/>
              <a:cs typeface="Carlito"/>
            </a:endParaRPr>
          </a:p>
          <a:p>
            <a:pPr marL="9525">
              <a:spcBef>
                <a:spcPts val="161"/>
              </a:spcBef>
            </a:pP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lönestatistik, </a:t>
            </a:r>
            <a:r>
              <a:rPr lang="sv-SE" sz="750" b="1" spc="-4" dirty="0">
                <a:solidFill>
                  <a:srgbClr val="3A3838"/>
                </a:solidFill>
                <a:latin typeface="Carlito"/>
                <a:cs typeface="Carlito"/>
              </a:rPr>
              <a:t>juni 2026 </a:t>
            </a: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(10:e</a:t>
            </a:r>
            <a:r>
              <a:rPr lang="sv-SE" sz="750" b="1" spc="-4" dirty="0">
                <a:solidFill>
                  <a:srgbClr val="3A3838"/>
                </a:solidFill>
                <a:latin typeface="Carlito"/>
                <a:cs typeface="Carlito"/>
              </a:rPr>
              <a:t> percentil</a:t>
            </a: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, median, 90:e</a:t>
            </a:r>
            <a:r>
              <a:rPr sz="750" b="1" spc="98" dirty="0">
                <a:solidFill>
                  <a:srgbClr val="3A3838"/>
                </a:solidFill>
                <a:latin typeface="Carlito"/>
                <a:cs typeface="Carlito"/>
              </a:rPr>
              <a:t> </a:t>
            </a:r>
            <a:r>
              <a:rPr sz="750" b="1" spc="-4" dirty="0">
                <a:solidFill>
                  <a:srgbClr val="3A3838"/>
                </a:solidFill>
                <a:latin typeface="Carlito"/>
                <a:cs typeface="Carlito"/>
              </a:rPr>
              <a:t>percentil)</a:t>
            </a:r>
            <a:endParaRPr sz="750" dirty="0">
              <a:latin typeface="Carlito"/>
              <a:cs typeface="Carlito"/>
            </a:endParaRPr>
          </a:p>
        </p:txBody>
      </p:sp>
      <p:sp>
        <p:nvSpPr>
          <p:cNvPr id="77" name="object 43">
            <a:extLst>
              <a:ext uri="{FF2B5EF4-FFF2-40B4-BE49-F238E27FC236}">
                <a16:creationId xmlns:a16="http://schemas.microsoft.com/office/drawing/2014/main" id="{311ED754-31A1-610A-6CD3-93F7C2365CCF}"/>
              </a:ext>
            </a:extLst>
          </p:cNvPr>
          <p:cNvSpPr txBox="1"/>
          <p:nvPr/>
        </p:nvSpPr>
        <p:spPr>
          <a:xfrm>
            <a:off x="5928112" y="2226125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54 070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79" name="object 43">
            <a:extLst>
              <a:ext uri="{FF2B5EF4-FFF2-40B4-BE49-F238E27FC236}">
                <a16:creationId xmlns:a16="http://schemas.microsoft.com/office/drawing/2014/main" id="{8D0D63FE-903E-904C-2F03-2C15F5251089}"/>
              </a:ext>
            </a:extLst>
          </p:cNvPr>
          <p:cNvSpPr txBox="1"/>
          <p:nvPr/>
        </p:nvSpPr>
        <p:spPr>
          <a:xfrm>
            <a:off x="5914507" y="1289954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75 160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0" name="object 43">
            <a:extLst>
              <a:ext uri="{FF2B5EF4-FFF2-40B4-BE49-F238E27FC236}">
                <a16:creationId xmlns:a16="http://schemas.microsoft.com/office/drawing/2014/main" id="{85DCF83A-B21F-90B2-2578-E376542DBC82}"/>
              </a:ext>
            </a:extLst>
          </p:cNvPr>
          <p:cNvSpPr txBox="1"/>
          <p:nvPr/>
        </p:nvSpPr>
        <p:spPr>
          <a:xfrm>
            <a:off x="4625439" y="2737780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43 920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1" name="object 43">
            <a:extLst>
              <a:ext uri="{FF2B5EF4-FFF2-40B4-BE49-F238E27FC236}">
                <a16:creationId xmlns:a16="http://schemas.microsoft.com/office/drawing/2014/main" id="{6889AAD1-E4DE-E08E-AC06-00EF32F27B04}"/>
              </a:ext>
            </a:extLst>
          </p:cNvPr>
          <p:cNvSpPr txBox="1"/>
          <p:nvPr/>
        </p:nvSpPr>
        <p:spPr>
          <a:xfrm>
            <a:off x="4619077" y="2138832"/>
            <a:ext cx="268142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55 200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2" name="object 43">
            <a:extLst>
              <a:ext uri="{FF2B5EF4-FFF2-40B4-BE49-F238E27FC236}">
                <a16:creationId xmlns:a16="http://schemas.microsoft.com/office/drawing/2014/main" id="{0E929F66-6AC4-B186-E9B9-B8168F66BA07}"/>
              </a:ext>
            </a:extLst>
          </p:cNvPr>
          <p:cNvSpPr txBox="1"/>
          <p:nvPr/>
        </p:nvSpPr>
        <p:spPr>
          <a:xfrm>
            <a:off x="4619077" y="1591079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69 080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83" name="object 44">
            <a:extLst>
              <a:ext uri="{FF2B5EF4-FFF2-40B4-BE49-F238E27FC236}">
                <a16:creationId xmlns:a16="http://schemas.microsoft.com/office/drawing/2014/main" id="{3EFE7078-0A9D-5703-25AE-706D4653FC17}"/>
              </a:ext>
            </a:extLst>
          </p:cNvPr>
          <p:cNvSpPr txBox="1"/>
          <p:nvPr/>
        </p:nvSpPr>
        <p:spPr>
          <a:xfrm>
            <a:off x="3375462" y="2360317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52 850</a:t>
            </a:r>
            <a:endParaRPr sz="675" dirty="0">
              <a:latin typeface="Carlito"/>
              <a:cs typeface="Carlito"/>
            </a:endParaRPr>
          </a:p>
        </p:txBody>
      </p:sp>
      <p:cxnSp>
        <p:nvCxnSpPr>
          <p:cNvPr id="45" name="Rak koppling 44">
            <a:extLst>
              <a:ext uri="{FF2B5EF4-FFF2-40B4-BE49-F238E27FC236}">
                <a16:creationId xmlns:a16="http://schemas.microsoft.com/office/drawing/2014/main" id="{2D8C947B-EB2A-5130-B30B-D98A3945DD1D}"/>
              </a:ext>
            </a:extLst>
          </p:cNvPr>
          <p:cNvCxnSpPr>
            <a:cxnSpLocks/>
          </p:cNvCxnSpPr>
          <p:nvPr/>
        </p:nvCxnSpPr>
        <p:spPr>
          <a:xfrm flipH="1" flipV="1">
            <a:off x="1520069" y="4110653"/>
            <a:ext cx="7372411" cy="535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object 5">
            <a:extLst>
              <a:ext uri="{FF2B5EF4-FFF2-40B4-BE49-F238E27FC236}">
                <a16:creationId xmlns:a16="http://schemas.microsoft.com/office/drawing/2014/main" id="{E4B619A9-D7AC-F497-13CA-E2E8B8807609}"/>
              </a:ext>
            </a:extLst>
          </p:cNvPr>
          <p:cNvSpPr/>
          <p:nvPr/>
        </p:nvSpPr>
        <p:spPr>
          <a:xfrm>
            <a:off x="1524475" y="826077"/>
            <a:ext cx="34289" cy="2847499"/>
          </a:xfrm>
          <a:custGeom>
            <a:avLst/>
            <a:gdLst/>
            <a:ahLst/>
            <a:cxnLst/>
            <a:rect l="l" t="t" r="r" b="b"/>
            <a:pathLst>
              <a:path w="36829" h="3796665">
                <a:moveTo>
                  <a:pt x="0" y="3796284"/>
                </a:moveTo>
                <a:lnTo>
                  <a:pt x="0" y="0"/>
                </a:lnTo>
              </a:path>
              <a:path w="36829" h="3796665">
                <a:moveTo>
                  <a:pt x="0" y="3796284"/>
                </a:moveTo>
                <a:lnTo>
                  <a:pt x="36575" y="3796284"/>
                </a:lnTo>
              </a:path>
              <a:path w="36829" h="3796665">
                <a:moveTo>
                  <a:pt x="0" y="3163824"/>
                </a:moveTo>
                <a:lnTo>
                  <a:pt x="36575" y="3163824"/>
                </a:lnTo>
              </a:path>
              <a:path w="36829" h="3796665">
                <a:moveTo>
                  <a:pt x="0" y="2531364"/>
                </a:moveTo>
                <a:lnTo>
                  <a:pt x="36575" y="2531364"/>
                </a:lnTo>
              </a:path>
              <a:path w="36829" h="3796665">
                <a:moveTo>
                  <a:pt x="0" y="1897379"/>
                </a:moveTo>
                <a:lnTo>
                  <a:pt x="36575" y="1897379"/>
                </a:lnTo>
              </a:path>
              <a:path w="36829" h="3796665">
                <a:moveTo>
                  <a:pt x="0" y="1264920"/>
                </a:moveTo>
                <a:lnTo>
                  <a:pt x="36575" y="1264920"/>
                </a:lnTo>
              </a:path>
              <a:path w="36829" h="3796665">
                <a:moveTo>
                  <a:pt x="0" y="632460"/>
                </a:moveTo>
                <a:lnTo>
                  <a:pt x="36575" y="632460"/>
                </a:lnTo>
              </a:path>
              <a:path w="36829" h="3796665">
                <a:moveTo>
                  <a:pt x="0" y="0"/>
                </a:moveTo>
                <a:lnTo>
                  <a:pt x="36575" y="0"/>
                </a:lnTo>
              </a:path>
            </a:pathLst>
          </a:cu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endParaRPr sz="1800"/>
          </a:p>
        </p:txBody>
      </p:sp>
      <p:cxnSp>
        <p:nvCxnSpPr>
          <p:cNvPr id="49" name="Rak koppling 48">
            <a:extLst>
              <a:ext uri="{FF2B5EF4-FFF2-40B4-BE49-F238E27FC236}">
                <a16:creationId xmlns:a16="http://schemas.microsoft.com/office/drawing/2014/main" id="{498F8564-10FC-5654-5841-E64C0F778E0E}"/>
              </a:ext>
            </a:extLst>
          </p:cNvPr>
          <p:cNvCxnSpPr>
            <a:cxnSpLocks/>
          </p:cNvCxnSpPr>
          <p:nvPr/>
        </p:nvCxnSpPr>
        <p:spPr>
          <a:xfrm flipV="1">
            <a:off x="1520070" y="3648414"/>
            <a:ext cx="4259" cy="92358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object 13">
            <a:extLst>
              <a:ext uri="{FF2B5EF4-FFF2-40B4-BE49-F238E27FC236}">
                <a16:creationId xmlns:a16="http://schemas.microsoft.com/office/drawing/2014/main" id="{F6D3C96D-EB24-6042-32AA-BDD19B6221F8}"/>
              </a:ext>
            </a:extLst>
          </p:cNvPr>
          <p:cNvSpPr/>
          <p:nvPr/>
        </p:nvSpPr>
        <p:spPr>
          <a:xfrm>
            <a:off x="5651617" y="2016015"/>
            <a:ext cx="737978" cy="1789972"/>
          </a:xfrm>
          <a:custGeom>
            <a:avLst/>
            <a:gdLst/>
            <a:ahLst/>
            <a:cxnLst/>
            <a:rect l="l" t="t" r="r" b="b"/>
            <a:pathLst>
              <a:path w="294639" h="1024254">
                <a:moveTo>
                  <a:pt x="0" y="0"/>
                </a:moveTo>
                <a:lnTo>
                  <a:pt x="294132" y="0"/>
                </a:lnTo>
                <a:lnTo>
                  <a:pt x="294132" y="1024128"/>
                </a:lnTo>
                <a:lnTo>
                  <a:pt x="0" y="102412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cxnSp>
        <p:nvCxnSpPr>
          <p:cNvPr id="5" name="Rak koppling 4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2915816" y="4108704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4283968" y="4121967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4ABFAC63-E329-0D76-5D84-7B0066D1B296}"/>
              </a:ext>
            </a:extLst>
          </p:cNvPr>
          <p:cNvCxnSpPr>
            <a:cxnSpLocks/>
          </p:cNvCxnSpPr>
          <p:nvPr/>
        </p:nvCxnSpPr>
        <p:spPr>
          <a:xfrm>
            <a:off x="5508104" y="4116005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object 43">
            <a:extLst>
              <a:ext uri="{FF2B5EF4-FFF2-40B4-BE49-F238E27FC236}">
                <a16:creationId xmlns:a16="http://schemas.microsoft.com/office/drawing/2014/main" id="{5CD3E9DD-6AE2-35A9-8FA3-0B806533427F}"/>
              </a:ext>
            </a:extLst>
          </p:cNvPr>
          <p:cNvSpPr txBox="1"/>
          <p:nvPr/>
        </p:nvSpPr>
        <p:spPr>
          <a:xfrm>
            <a:off x="5912884" y="1902521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61 000</a:t>
            </a:r>
            <a:endParaRPr sz="675" dirty="0">
              <a:latin typeface="Carlito"/>
              <a:cs typeface="Carlito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667A68EE-58BF-AB51-37B4-2477D9869BFB}"/>
              </a:ext>
            </a:extLst>
          </p:cNvPr>
          <p:cNvCxnSpPr>
            <a:cxnSpLocks/>
          </p:cNvCxnSpPr>
          <p:nvPr/>
        </p:nvCxnSpPr>
        <p:spPr>
          <a:xfrm>
            <a:off x="6732240" y="4116005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bject 67">
            <a:extLst>
              <a:ext uri="{FF2B5EF4-FFF2-40B4-BE49-F238E27FC236}">
                <a16:creationId xmlns:a16="http://schemas.microsoft.com/office/drawing/2014/main" id="{F2C4A2E5-C696-863F-9CC5-A2641F4DD353}"/>
              </a:ext>
            </a:extLst>
          </p:cNvPr>
          <p:cNvSpPr txBox="1"/>
          <p:nvPr/>
        </p:nvSpPr>
        <p:spPr>
          <a:xfrm>
            <a:off x="7003071" y="4283329"/>
            <a:ext cx="708209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Forskningsinfrastrukturspecialist</a:t>
            </a:r>
          </a:p>
        </p:txBody>
      </p:sp>
      <p:sp>
        <p:nvSpPr>
          <p:cNvPr id="19" name="object 58">
            <a:extLst>
              <a:ext uri="{FF2B5EF4-FFF2-40B4-BE49-F238E27FC236}">
                <a16:creationId xmlns:a16="http://schemas.microsoft.com/office/drawing/2014/main" id="{ABEE2E11-5511-67F1-4AA6-E387FA4A389D}"/>
              </a:ext>
            </a:extLst>
          </p:cNvPr>
          <p:cNvSpPr txBox="1"/>
          <p:nvPr/>
        </p:nvSpPr>
        <p:spPr>
          <a:xfrm>
            <a:off x="7236295" y="4151492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40</a:t>
            </a:r>
            <a:endParaRPr sz="675" dirty="0">
              <a:latin typeface="Carlito"/>
              <a:cs typeface="Carlito"/>
            </a:endParaRPr>
          </a:p>
        </p:txBody>
      </p: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DC98FFAD-68A8-1508-7774-EEC180AE1D0A}"/>
              </a:ext>
            </a:extLst>
          </p:cNvPr>
          <p:cNvCxnSpPr>
            <a:cxnSpLocks/>
          </p:cNvCxnSpPr>
          <p:nvPr/>
        </p:nvCxnSpPr>
        <p:spPr>
          <a:xfrm>
            <a:off x="7884368" y="4116005"/>
            <a:ext cx="0" cy="339362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object 67">
            <a:extLst>
              <a:ext uri="{FF2B5EF4-FFF2-40B4-BE49-F238E27FC236}">
                <a16:creationId xmlns:a16="http://schemas.microsoft.com/office/drawing/2014/main" id="{BF235465-A17E-B036-95CE-34AE7E31C44B}"/>
              </a:ext>
            </a:extLst>
          </p:cNvPr>
          <p:cNvSpPr txBox="1"/>
          <p:nvPr/>
        </p:nvSpPr>
        <p:spPr>
          <a:xfrm>
            <a:off x="7911841" y="4311457"/>
            <a:ext cx="1146840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sv-SE" sz="675" spc="-4" dirty="0">
                <a:solidFill>
                  <a:srgbClr val="585858"/>
                </a:solidFill>
                <a:latin typeface="Carlito"/>
                <a:cs typeface="Carlito"/>
              </a:rPr>
              <a:t>Senior Forskningsinfrastrukturspecialist</a:t>
            </a:r>
          </a:p>
        </p:txBody>
      </p:sp>
      <p:sp>
        <p:nvSpPr>
          <p:cNvPr id="22" name="object 58">
            <a:extLst>
              <a:ext uri="{FF2B5EF4-FFF2-40B4-BE49-F238E27FC236}">
                <a16:creationId xmlns:a16="http://schemas.microsoft.com/office/drawing/2014/main" id="{8D81C7E8-D99A-7D57-E534-5A3B58B987AB}"/>
              </a:ext>
            </a:extLst>
          </p:cNvPr>
          <p:cNvSpPr txBox="1"/>
          <p:nvPr/>
        </p:nvSpPr>
        <p:spPr>
          <a:xfrm>
            <a:off x="8410223" y="4165440"/>
            <a:ext cx="150019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585858"/>
                </a:solidFill>
                <a:latin typeface="Carlito"/>
                <a:cs typeface="Carlito"/>
              </a:rPr>
              <a:t>29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23" name="object 6">
            <a:extLst>
              <a:ext uri="{FF2B5EF4-FFF2-40B4-BE49-F238E27FC236}">
                <a16:creationId xmlns:a16="http://schemas.microsoft.com/office/drawing/2014/main" id="{AC3BFC19-C394-22F3-F7C3-F1F76F143692}"/>
              </a:ext>
            </a:extLst>
          </p:cNvPr>
          <p:cNvSpPr/>
          <p:nvPr/>
        </p:nvSpPr>
        <p:spPr>
          <a:xfrm>
            <a:off x="7051472" y="2617756"/>
            <a:ext cx="472856" cy="336940"/>
          </a:xfrm>
          <a:custGeom>
            <a:avLst/>
            <a:gdLst/>
            <a:ahLst/>
            <a:cxnLst/>
            <a:rect l="l" t="t" r="r" b="b"/>
            <a:pathLst>
              <a:path w="292734" h="160020">
                <a:moveTo>
                  <a:pt x="0" y="160020"/>
                </a:moveTo>
                <a:lnTo>
                  <a:pt x="292608" y="160020"/>
                </a:lnTo>
                <a:lnTo>
                  <a:pt x="292608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4" name="object 43">
            <a:extLst>
              <a:ext uri="{FF2B5EF4-FFF2-40B4-BE49-F238E27FC236}">
                <a16:creationId xmlns:a16="http://schemas.microsoft.com/office/drawing/2014/main" id="{C57DFAF0-EC71-00F3-E50F-B366B3E02B4A}"/>
              </a:ext>
            </a:extLst>
          </p:cNvPr>
          <p:cNvSpPr txBox="1"/>
          <p:nvPr/>
        </p:nvSpPr>
        <p:spPr>
          <a:xfrm>
            <a:off x="7168720" y="2898708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41 140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25" name="object 43">
            <a:extLst>
              <a:ext uri="{FF2B5EF4-FFF2-40B4-BE49-F238E27FC236}">
                <a16:creationId xmlns:a16="http://schemas.microsoft.com/office/drawing/2014/main" id="{CD5827B1-3FC8-FA4E-392E-11A0A7E954FC}"/>
              </a:ext>
            </a:extLst>
          </p:cNvPr>
          <p:cNvSpPr txBox="1"/>
          <p:nvPr/>
        </p:nvSpPr>
        <p:spPr>
          <a:xfrm>
            <a:off x="7151180" y="2536536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47 470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B5EF3743-7C84-8027-B3DD-4219680B7CA2}"/>
              </a:ext>
            </a:extLst>
          </p:cNvPr>
          <p:cNvSpPr/>
          <p:nvPr/>
        </p:nvSpPr>
        <p:spPr>
          <a:xfrm>
            <a:off x="8203600" y="2175702"/>
            <a:ext cx="472856" cy="576826"/>
          </a:xfrm>
          <a:custGeom>
            <a:avLst/>
            <a:gdLst/>
            <a:ahLst/>
            <a:cxnLst/>
            <a:rect l="l" t="t" r="r" b="b"/>
            <a:pathLst>
              <a:path w="292734" h="160020">
                <a:moveTo>
                  <a:pt x="0" y="160020"/>
                </a:moveTo>
                <a:lnTo>
                  <a:pt x="292608" y="160020"/>
                </a:lnTo>
                <a:lnTo>
                  <a:pt x="292608" y="0"/>
                </a:lnTo>
                <a:lnTo>
                  <a:pt x="0" y="0"/>
                </a:lnTo>
                <a:lnTo>
                  <a:pt x="0" y="160020"/>
                </a:lnTo>
                <a:close/>
              </a:path>
            </a:pathLst>
          </a:custGeom>
          <a:solidFill>
            <a:srgbClr val="FF876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0" name="object 43">
            <a:extLst>
              <a:ext uri="{FF2B5EF4-FFF2-40B4-BE49-F238E27FC236}">
                <a16:creationId xmlns:a16="http://schemas.microsoft.com/office/drawing/2014/main" id="{AD71575D-5881-CCC8-8532-71530174C158}"/>
              </a:ext>
            </a:extLst>
          </p:cNvPr>
          <p:cNvSpPr txBox="1"/>
          <p:nvPr/>
        </p:nvSpPr>
        <p:spPr>
          <a:xfrm>
            <a:off x="8310556" y="2698986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45 400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1" name="object 43">
            <a:extLst>
              <a:ext uri="{FF2B5EF4-FFF2-40B4-BE49-F238E27FC236}">
                <a16:creationId xmlns:a16="http://schemas.microsoft.com/office/drawing/2014/main" id="{3B4CAA07-4788-F735-3895-3082E347EE24}"/>
              </a:ext>
            </a:extLst>
          </p:cNvPr>
          <p:cNvSpPr txBox="1"/>
          <p:nvPr/>
        </p:nvSpPr>
        <p:spPr>
          <a:xfrm>
            <a:off x="8312155" y="2155785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58 280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F2E2FEF7-E68F-FA65-7C17-7A194DD122B5}"/>
              </a:ext>
            </a:extLst>
          </p:cNvPr>
          <p:cNvSpPr/>
          <p:nvPr/>
        </p:nvSpPr>
        <p:spPr>
          <a:xfrm>
            <a:off x="6929673" y="2851273"/>
            <a:ext cx="737978" cy="1149849"/>
          </a:xfrm>
          <a:custGeom>
            <a:avLst/>
            <a:gdLst/>
            <a:ahLst/>
            <a:cxnLst/>
            <a:rect l="l" t="t" r="r" b="b"/>
            <a:pathLst>
              <a:path w="294639" h="1024254">
                <a:moveTo>
                  <a:pt x="0" y="0"/>
                </a:moveTo>
                <a:lnTo>
                  <a:pt x="294132" y="0"/>
                </a:lnTo>
                <a:lnTo>
                  <a:pt x="294132" y="1024128"/>
                </a:lnTo>
                <a:lnTo>
                  <a:pt x="0" y="102412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34" name="object 13">
            <a:extLst>
              <a:ext uri="{FF2B5EF4-FFF2-40B4-BE49-F238E27FC236}">
                <a16:creationId xmlns:a16="http://schemas.microsoft.com/office/drawing/2014/main" id="{FD78964A-D2A9-DB18-CAA6-86541126003D}"/>
              </a:ext>
            </a:extLst>
          </p:cNvPr>
          <p:cNvSpPr/>
          <p:nvPr/>
        </p:nvSpPr>
        <p:spPr>
          <a:xfrm>
            <a:off x="8023956" y="2536536"/>
            <a:ext cx="737978" cy="1312533"/>
          </a:xfrm>
          <a:custGeom>
            <a:avLst/>
            <a:gdLst/>
            <a:ahLst/>
            <a:cxnLst/>
            <a:rect l="l" t="t" r="r" b="b"/>
            <a:pathLst>
              <a:path w="294639" h="1024254">
                <a:moveTo>
                  <a:pt x="0" y="0"/>
                </a:moveTo>
                <a:lnTo>
                  <a:pt x="294132" y="0"/>
                </a:lnTo>
                <a:lnTo>
                  <a:pt x="294132" y="1024128"/>
                </a:lnTo>
                <a:lnTo>
                  <a:pt x="0" y="102412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8" name="object 43">
            <a:extLst>
              <a:ext uri="{FF2B5EF4-FFF2-40B4-BE49-F238E27FC236}">
                <a16:creationId xmlns:a16="http://schemas.microsoft.com/office/drawing/2014/main" id="{6BB636B3-3F70-7A74-9E6E-343811BC420B}"/>
              </a:ext>
            </a:extLst>
          </p:cNvPr>
          <p:cNvSpPr txBox="1"/>
          <p:nvPr/>
        </p:nvSpPr>
        <p:spPr>
          <a:xfrm>
            <a:off x="7168720" y="2792889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43 000</a:t>
            </a:r>
            <a:endParaRPr sz="675" dirty="0">
              <a:latin typeface="Carlito"/>
              <a:cs typeface="Carlito"/>
            </a:endParaRPr>
          </a:p>
        </p:txBody>
      </p:sp>
      <p:sp>
        <p:nvSpPr>
          <p:cNvPr id="32" name="object 43">
            <a:extLst>
              <a:ext uri="{FF2B5EF4-FFF2-40B4-BE49-F238E27FC236}">
                <a16:creationId xmlns:a16="http://schemas.microsoft.com/office/drawing/2014/main" id="{6E39DA93-D9B5-6BD9-4975-C7C3078CBA6D}"/>
              </a:ext>
            </a:extLst>
          </p:cNvPr>
          <p:cNvSpPr txBox="1"/>
          <p:nvPr/>
        </p:nvSpPr>
        <p:spPr>
          <a:xfrm>
            <a:off x="8304496" y="2462163"/>
            <a:ext cx="255746" cy="11349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sv-SE" sz="675" dirty="0">
                <a:solidFill>
                  <a:srgbClr val="404040"/>
                </a:solidFill>
                <a:latin typeface="Carlito"/>
                <a:cs typeface="Carlito"/>
              </a:rPr>
              <a:t>50 100</a:t>
            </a:r>
            <a:endParaRPr sz="675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1251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hidden="1">
            <a:extLst>
              <a:ext uri="{FF2B5EF4-FFF2-40B4-BE49-F238E27FC236}">
                <a16:creationId xmlns:a16="http://schemas.microsoft.com/office/drawing/2014/main" id="{3B945BE0-EE85-09C4-1EE7-44EBC8E667E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Avslutningsbild med Karolinska Institutets logotyp</a:t>
            </a:r>
          </a:p>
        </p:txBody>
      </p:sp>
    </p:spTree>
    <p:extLst>
      <p:ext uri="{BB962C8B-B14F-4D97-AF65-F5344CB8AC3E}">
        <p14:creationId xmlns:p14="http://schemas.microsoft.com/office/powerpoint/2010/main" val="4116704812"/>
      </p:ext>
    </p:extLst>
  </p:cSld>
  <p:clrMapOvr>
    <a:masterClrMapping/>
  </p:clrMapOvr>
</p:sld>
</file>

<file path=ppt/theme/theme1.xml><?xml version="1.0" encoding="utf-8"?>
<a:theme xmlns:a="http://schemas.openxmlformats.org/drawingml/2006/main" name="16_9_powerpointmall_ki_plommon_SVE">
  <a:themeElements>
    <a:clrScheme name="K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F0433"/>
      </a:accent1>
      <a:accent2>
        <a:srgbClr val="FF876F"/>
      </a:accent2>
      <a:accent3>
        <a:srgbClr val="870052"/>
      </a:accent3>
      <a:accent4>
        <a:srgbClr val="FFDDD6"/>
      </a:accent4>
      <a:accent5>
        <a:srgbClr val="4DB5BC"/>
      </a:accent5>
      <a:accent6>
        <a:srgbClr val="CCEBED"/>
      </a:accent6>
      <a:hlink>
        <a:srgbClr val="870052"/>
      </a:hlink>
      <a:folHlink>
        <a:srgbClr val="C490AA"/>
      </a:folHlink>
    </a:clrScheme>
    <a:fontScheme name="KI PPT">
      <a:majorFont>
        <a:latin typeface="DM Sans Medium"/>
        <a:ea typeface=""/>
        <a:cs typeface=""/>
      </a:majorFont>
      <a:minorFont>
        <a:latin typeface="DM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+mn-lt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  <a:txDef>
      <a:spPr>
        <a:noFill/>
        <a:ln w="6350">
          <a:solidFill>
            <a:schemeClr val="accent1"/>
          </a:solidFill>
        </a:ln>
      </a:spPr>
      <a:bodyPr wrap="square" rtlCol="0">
        <a:spAutoFit/>
      </a:bodyPr>
      <a:lstStyle>
        <a:defPPr algn="l">
          <a:defRPr sz="1400" dirty="0">
            <a:latin typeface="+mn-lt"/>
          </a:defRPr>
        </a:defPPr>
      </a:lstStyle>
    </a:tx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61B54"/>
        </a:accent1>
        <a:accent2>
          <a:srgbClr val="97D8DA"/>
        </a:accent2>
        <a:accent3>
          <a:srgbClr val="FFFFFF"/>
        </a:accent3>
        <a:accent4>
          <a:srgbClr val="000000"/>
        </a:accent4>
        <a:accent5>
          <a:srgbClr val="BDABB3"/>
        </a:accent5>
        <a:accent6>
          <a:srgbClr val="88C4C5"/>
        </a:accent6>
        <a:hlink>
          <a:srgbClr val="CF0063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_16_9.potx" id="{059F57FB-A349-4DD3-8215-1426CC1A2B35}" vid="{C5CFF7E9-E9B6-4CA7-8460-AE9379EDCA02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615BE51D60BA44B86811C5F608C49E" ma:contentTypeVersion="2" ma:contentTypeDescription="Skapa ett nytt dokument." ma:contentTypeScope="" ma:versionID="d667059fad6dae1f63e9797092a95b8a">
  <xsd:schema xmlns:xsd="http://www.w3.org/2001/XMLSchema" xmlns:xs="http://www.w3.org/2001/XMLSchema" xmlns:p="http://schemas.microsoft.com/office/2006/metadata/properties" xmlns:ns2="6843b716-3f6d-4983-a753-faa1afd2f446" targetNamespace="http://schemas.microsoft.com/office/2006/metadata/properties" ma:root="true" ma:fieldsID="5d1e914f83464b7ec701aba093d4bb6f" ns2:_="">
    <xsd:import namespace="6843b716-3f6d-4983-a753-faa1afd2f4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43b716-3f6d-4983-a753-faa1afd2f4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254BB4-4F3D-40E3-B41C-AA1FDA1349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43b716-3f6d-4983-a753-faa1afd2f4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9F79469-2F05-42F0-ADD1-5263841AE7B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1D1ADA9-E9F6-431A-8E8F-1E28C06724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Presentation_16_9</Template>
  <TotalTime>327</TotalTime>
  <Words>331</Words>
  <Application>Microsoft Office PowerPoint</Application>
  <PresentationFormat>Bildspel på skärmen (16:9)</PresentationFormat>
  <Paragraphs>115</Paragraphs>
  <Slides>5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12" baseType="lpstr">
      <vt:lpstr>Arial</vt:lpstr>
      <vt:lpstr>Carlito</vt:lpstr>
      <vt:lpstr>DM Sans</vt:lpstr>
      <vt:lpstr>DM Sans Medium</vt:lpstr>
      <vt:lpstr>Times</vt:lpstr>
      <vt:lpstr>Wingdings</vt:lpstr>
      <vt:lpstr>16_9_powerpointmall_ki_plommon_SVE</vt:lpstr>
      <vt:lpstr>Lönestatistik, akademiska och andra forskande befattningar</vt:lpstr>
      <vt:lpstr>Avgränsning urval</vt:lpstr>
      <vt:lpstr>PowerPoint-presentation</vt:lpstr>
      <vt:lpstr>PowerPoint-presentation</vt:lpstr>
      <vt:lpstr>Avslutningsbild med Karolinska Institutets logotyp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Lönestatistik, akademiska och andra forskande befattningar per institution</dc:title>
  <dc:creator>Louice Andersson</dc:creator>
  <cp:lastModifiedBy>Louice Andersson</cp:lastModifiedBy>
  <cp:revision>15</cp:revision>
  <cp:lastPrinted>2005-09-23T14:22:03Z</cp:lastPrinted>
  <dcterms:created xsi:type="dcterms:W3CDTF">2023-07-06T06:50:15Z</dcterms:created>
  <dcterms:modified xsi:type="dcterms:W3CDTF">2026-06-12T08:07:41Z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0x010100B8615BE51D60BA44B86811C5F608C49E</vt:lpwstr>
  </property>
</Properties>
</file>