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40"/>
  </p:notesMasterIdLst>
  <p:sldIdLst>
    <p:sldId id="297" r:id="rId3"/>
    <p:sldId id="296" r:id="rId4"/>
    <p:sldId id="299" r:id="rId5"/>
    <p:sldId id="259" r:id="rId6"/>
    <p:sldId id="260" r:id="rId7"/>
    <p:sldId id="261" r:id="rId8"/>
    <p:sldId id="262" r:id="rId9"/>
    <p:sldId id="263" r:id="rId10"/>
    <p:sldId id="264" r:id="rId11"/>
    <p:sldId id="298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9" r:id="rId34"/>
    <p:sldId id="290" r:id="rId35"/>
    <p:sldId id="291" r:id="rId36"/>
    <p:sldId id="292" r:id="rId37"/>
    <p:sldId id="293" r:id="rId38"/>
    <p:sldId id="294" r:id="rId39"/>
  </p:sldIdLst>
  <p:sldSz cx="9144000" cy="6858000" type="screen4x3"/>
  <p:notesSz cx="9144000" cy="6858000"/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7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217F3B-E128-47C4-B99E-741CA41AE24C}" v="31" dt="2025-06-03T12:37:59.143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0" d="100"/>
          <a:sy n="120" d="100"/>
        </p:scale>
        <p:origin x="134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0" Type="http://schemas.openxmlformats.org/officeDocument/2006/relationships/slide" Target="slides/slide18.xml"/><Relationship Id="rId4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120ED4-E731-444B-844A-9B8DAEC99917}" type="datetimeFigureOut">
              <a:rPr lang="sv-SE" smtClean="0"/>
              <a:t>2026-06-22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CD6F99-8392-48F2-A287-48A057CB4E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3476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CD6F99-8392-48F2-A287-48A057CB4ED9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23856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Fortsätt här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CD6F99-8392-48F2-A287-48A057CB4ED9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164214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CD6F99-8392-48F2-A287-48A057CB4ED9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976118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CD6F99-8392-48F2-A287-48A057CB4ED9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593405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CD6F99-8392-48F2-A287-48A057CB4ED9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41139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CD6F99-8392-48F2-A287-48A057CB4ED9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26310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CD6F99-8392-48F2-A287-48A057CB4ED9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741296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CD6F99-8392-48F2-A287-48A057CB4ED9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33170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CD6F99-8392-48F2-A287-48A057CB4ED9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73802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CD6F99-8392-48F2-A287-48A057CB4ED9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2740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CD6F99-8392-48F2-A287-48A057CB4ED9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198851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CD6F99-8392-48F2-A287-48A057CB4ED9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4184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08080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26 augusti</a:t>
            </a:r>
            <a:r>
              <a:rPr spc="-20" dirty="0"/>
              <a:t> </a:t>
            </a:r>
            <a:r>
              <a:rPr spc="-5" dirty="0"/>
              <a:t>2019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08080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Källa: Arbetsgivarverket. </a:t>
            </a:r>
            <a:r>
              <a:rPr dirty="0"/>
              <a:t>Lönestatistik </a:t>
            </a:r>
            <a:r>
              <a:rPr spc="-5" dirty="0"/>
              <a:t>redovisas </a:t>
            </a:r>
            <a:r>
              <a:rPr dirty="0"/>
              <a:t>inte </a:t>
            </a:r>
            <a:r>
              <a:rPr spc="-5" dirty="0"/>
              <a:t>vid färre än </a:t>
            </a:r>
            <a:r>
              <a:rPr dirty="0"/>
              <a:t>fem </a:t>
            </a:r>
            <a:r>
              <a:rPr spc="-5" dirty="0"/>
              <a:t>observationer. </a:t>
            </a:r>
            <a:r>
              <a:rPr dirty="0"/>
              <a:t>Vid </a:t>
            </a:r>
            <a:r>
              <a:rPr spc="-5" dirty="0"/>
              <a:t>upp </a:t>
            </a:r>
            <a:r>
              <a:rPr dirty="0"/>
              <a:t>till</a:t>
            </a:r>
            <a:r>
              <a:rPr spc="160" dirty="0"/>
              <a:t> </a:t>
            </a:r>
            <a:r>
              <a:rPr spc="-5" dirty="0"/>
              <a:t>21 observationer </a:t>
            </a:r>
            <a:r>
              <a:rPr dirty="0"/>
              <a:t>redovisas </a:t>
            </a:r>
            <a:r>
              <a:rPr spc="-5" dirty="0"/>
              <a:t>endast </a:t>
            </a:r>
            <a:r>
              <a:rPr dirty="0"/>
              <a:t>medianen.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rgbClr val="808080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2E2751E-29B4-AE75-0730-6CFFB5936B8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</a:p>
        </p:txBody>
      </p:sp>
      <p:sp>
        <p:nvSpPr>
          <p:cNvPr id="9" name="Platshållare för sidfot 8">
            <a:extLst>
              <a:ext uri="{FF2B5EF4-FFF2-40B4-BE49-F238E27FC236}">
                <a16:creationId xmlns:a16="http://schemas.microsoft.com/office/drawing/2014/main" id="{DD1BCA6E-C8FD-891D-4F83-66CC4277CA7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" y="6981395"/>
            <a:ext cx="107504" cy="228600"/>
          </a:xfrm>
        </p:spPr>
        <p:txBody>
          <a:bodyPr/>
          <a:lstStyle>
            <a:lvl1pPr>
              <a:defRPr sz="100"/>
            </a:lvl1pPr>
          </a:lstStyle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8" name="Platshållare för datum 7">
            <a:extLst>
              <a:ext uri="{FF2B5EF4-FFF2-40B4-BE49-F238E27FC236}">
                <a16:creationId xmlns:a16="http://schemas.microsoft.com/office/drawing/2014/main" id="{AA906207-79B5-98E0-34C3-171784B570D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787581" y="6950881"/>
            <a:ext cx="94998" cy="228600"/>
          </a:xfrm>
        </p:spPr>
        <p:txBody>
          <a:bodyPr/>
          <a:lstStyle>
            <a:lvl1pPr>
              <a:defRPr sz="100"/>
            </a:lvl1pPr>
          </a:lstStyle>
          <a:p>
            <a:fld id="{3D94F107-FCCF-4D7C-8F71-E821E5DA5282}" type="datetime4">
              <a:rPr lang="sv-SE" smtClean="0"/>
              <a:t>22 juni 2026</a:t>
            </a:fld>
            <a:endParaRPr lang="sv-SE" dirty="0"/>
          </a:p>
        </p:txBody>
      </p:sp>
      <p:sp>
        <p:nvSpPr>
          <p:cNvPr id="10" name="Platshållare för bildnummer 9">
            <a:extLst>
              <a:ext uri="{FF2B5EF4-FFF2-40B4-BE49-F238E27FC236}">
                <a16:creationId xmlns:a16="http://schemas.microsoft.com/office/drawing/2014/main" id="{5358C040-7B29-520B-66D6-03AF9B5F547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463982" y="6950881"/>
            <a:ext cx="45719" cy="228600"/>
          </a:xfrm>
        </p:spPr>
        <p:txBody>
          <a:bodyPr/>
          <a:lstStyle>
            <a:lvl1pPr>
              <a:defRPr sz="100"/>
            </a:lvl1pPr>
          </a:lstStyle>
          <a:p>
            <a:fld id="{B5C8723E-5A40-4F9A-B83B-0F0B7FEF270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664701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1 innehåll och 1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>
            <a:extLst>
              <a:ext uri="{FF2B5EF4-FFF2-40B4-BE49-F238E27FC236}">
                <a16:creationId xmlns:a16="http://schemas.microsoft.com/office/drawing/2014/main" id="{6C309769-9796-3F4C-16EC-30D95F7272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55972" y="452669"/>
            <a:ext cx="863204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0AA63C4E-0A70-530E-97DF-2D2B5352F878}"/>
              </a:ext>
            </a:extLst>
          </p:cNvPr>
          <p:cNvSpPr>
            <a:spLocks noGrp="1" noChangeArrowheads="1"/>
          </p:cNvSpPr>
          <p:nvPr>
            <p:ph idx="15"/>
          </p:nvPr>
        </p:nvSpPr>
        <p:spPr bwMode="auto">
          <a:xfrm>
            <a:off x="256775" y="1870439"/>
            <a:ext cx="4170039" cy="4253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1D2BA1C-0344-BC2E-84D4-95E7F2FD76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4" y="6387135"/>
            <a:ext cx="244380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E5A0135-F7D5-EC17-C577-4234FB38314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711200" y="1872842"/>
            <a:ext cx="4170040" cy="425118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b="0" i="0" u="none" strike="noStrike" baseline="0" dirty="0">
                <a:solidFill>
                  <a:srgbClr val="000000"/>
                </a:solidFill>
                <a:latin typeface="DM Sans" pitchFamily="2" charset="0"/>
              </a:rPr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B570BB-7289-4069-9D4A-2FAE4107D42A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DC85695-0C9C-45E7-AAF3-3B0DE890CA1A}" type="datetime4">
              <a:rPr lang="sv-SE" smtClean="0"/>
              <a:t>22 juni 2026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02753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6AB09F81-3DF8-1100-91E4-2C19199093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55972" y="452669"/>
            <a:ext cx="863204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C02F024F-96B7-5411-16AF-D7BE9A4ACEA3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255971" y="1868416"/>
            <a:ext cx="4170038" cy="4258283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A96EA6F-41F1-0969-DF45-AEBBDEDF0D9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711200" y="1872842"/>
            <a:ext cx="4170040" cy="425118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2" name="Platshållare för sidfot 2">
            <a:extLst>
              <a:ext uri="{FF2B5EF4-FFF2-40B4-BE49-F238E27FC236}">
                <a16:creationId xmlns:a16="http://schemas.microsoft.com/office/drawing/2014/main" id="{372DAC4F-41A4-C8F3-1E26-84893299D9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4" y="6387135"/>
            <a:ext cx="244380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9F31A13-B82C-43A3-AC35-E621AAB6303F}" type="datetime4">
              <a:rPr lang="sv-SE" smtClean="0"/>
              <a:t>22 juni 2026</a:t>
            </a:fld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E6EECC-44D8-4442-87AA-D47F74CC81A2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44532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2 bilder m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C4794E74-271C-9E5F-FE9E-7420C39ABEC1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55971" y="1868417"/>
            <a:ext cx="4170038" cy="3360193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5"/>
          </p:nvPr>
        </p:nvSpPr>
        <p:spPr>
          <a:xfrm>
            <a:off x="255972" y="5355279"/>
            <a:ext cx="4170039" cy="771332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6F7332DF-CAE5-41F2-AEFA-52F537B3AA49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711199" y="1872843"/>
            <a:ext cx="4170040" cy="3355768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11" name="Platshållare för text 9"/>
          <p:cNvSpPr>
            <a:spLocks noGrp="1"/>
          </p:cNvSpPr>
          <p:nvPr>
            <p:ph type="body" sz="quarter" idx="16"/>
          </p:nvPr>
        </p:nvSpPr>
        <p:spPr>
          <a:xfrm>
            <a:off x="4711201" y="5355280"/>
            <a:ext cx="4170039" cy="766233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sidfot 2">
            <a:extLst>
              <a:ext uri="{FF2B5EF4-FFF2-40B4-BE49-F238E27FC236}">
                <a16:creationId xmlns:a16="http://schemas.microsoft.com/office/drawing/2014/main" id="{D069920A-1206-9BEB-B428-2FE026E7B3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4" y="6387135"/>
            <a:ext cx="244380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DA42D-8DCB-48D7-8A43-9E29A5D3CC0A}" type="datetime4">
              <a:rPr lang="sv-SE" smtClean="0"/>
              <a:t>22 juni 2026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723E-5A40-4F9A-B83B-0F0B7FEF270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22867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972" y="452669"/>
            <a:ext cx="863204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aseline="0"/>
            </a:lvl1pPr>
          </a:lstStyle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2" name="Platshållare för sidfot 2">
            <a:extLst>
              <a:ext uri="{FF2B5EF4-FFF2-40B4-BE49-F238E27FC236}">
                <a16:creationId xmlns:a16="http://schemas.microsoft.com/office/drawing/2014/main" id="{009749DF-7E5C-713A-D45D-D9653C97CE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4" y="6387135"/>
            <a:ext cx="244380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- ett medicinskt universitet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2A2CD5-DA8C-4B9D-8315-B34160A16C25}" type="datetime4">
              <a:rPr lang="sv-SE" smtClean="0"/>
              <a:t>22 juni 2026</a:t>
            </a:fld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59C56-CB7E-413F-8971-4226A1EF6823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91733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ande 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 descr="Logotyp Karolinska Institutet.">
            <a:extLst>
              <a:ext uri="{FF2B5EF4-FFF2-40B4-BE49-F238E27FC236}">
                <a16:creationId xmlns:a16="http://schemas.microsoft.com/office/drawing/2014/main" id="{7AC1AD67-1AF6-B109-ABEC-31FF3DEF09C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996951" y="2553972"/>
            <a:ext cx="3150096" cy="1750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3328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ande bild med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Logotyp Karolinska Institutet.">
            <a:extLst>
              <a:ext uri="{FF2B5EF4-FFF2-40B4-BE49-F238E27FC236}">
                <a16:creationId xmlns:a16="http://schemas.microsoft.com/office/drawing/2014/main" id="{1A2DD4E6-57FC-99BA-083F-4F5711AA37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996951" y="2553972"/>
            <a:ext cx="3150096" cy="1750053"/>
          </a:xfrm>
          <a:prstGeom prst="rect">
            <a:avLst/>
          </a:prstGeom>
        </p:spPr>
      </p:pic>
      <p:sp>
        <p:nvSpPr>
          <p:cNvPr id="3" name="Platshållare för text 9">
            <a:extLst>
              <a:ext uri="{FF2B5EF4-FFF2-40B4-BE49-F238E27FC236}">
                <a16:creationId xmlns:a16="http://schemas.microsoft.com/office/drawing/2014/main" id="{28D153B6-736E-604E-CC38-30ABDB6346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5972" y="5733257"/>
            <a:ext cx="8564501" cy="771332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336784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178040" y="182879"/>
            <a:ext cx="1728216" cy="704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33400" y="6400800"/>
            <a:ext cx="8305800" cy="0"/>
          </a:xfrm>
          <a:custGeom>
            <a:avLst/>
            <a:gdLst/>
            <a:ahLst/>
            <a:cxnLst/>
            <a:rect l="l" t="t" r="r" b="b"/>
            <a:pathLst>
              <a:path w="8305800">
                <a:moveTo>
                  <a:pt x="0" y="0"/>
                </a:moveTo>
                <a:lnTo>
                  <a:pt x="8305800" y="0"/>
                </a:lnTo>
              </a:path>
            </a:pathLst>
          </a:custGeom>
          <a:ln w="9144">
            <a:solidFill>
              <a:srgbClr val="86005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728472" y="5166359"/>
            <a:ext cx="660400" cy="9525"/>
          </a:xfrm>
          <a:custGeom>
            <a:avLst/>
            <a:gdLst/>
            <a:ahLst/>
            <a:cxnLst/>
            <a:rect l="l" t="t" r="r" b="b"/>
            <a:pathLst>
              <a:path w="660400" h="9525">
                <a:moveTo>
                  <a:pt x="659892" y="0"/>
                </a:moveTo>
                <a:lnTo>
                  <a:pt x="0" y="0"/>
                </a:lnTo>
                <a:lnTo>
                  <a:pt x="0" y="9144"/>
                </a:lnTo>
                <a:lnTo>
                  <a:pt x="659892" y="9144"/>
                </a:lnTo>
                <a:lnTo>
                  <a:pt x="659892" y="0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728472" y="5166359"/>
            <a:ext cx="660400" cy="9525"/>
          </a:xfrm>
          <a:custGeom>
            <a:avLst/>
            <a:gdLst/>
            <a:ahLst/>
            <a:cxnLst/>
            <a:rect l="l" t="t" r="r" b="b"/>
            <a:pathLst>
              <a:path w="660400" h="9525">
                <a:moveTo>
                  <a:pt x="659891" y="0"/>
                </a:moveTo>
                <a:lnTo>
                  <a:pt x="0" y="0"/>
                </a:lnTo>
                <a:lnTo>
                  <a:pt x="0" y="9143"/>
                </a:lnTo>
                <a:lnTo>
                  <a:pt x="659891" y="9143"/>
                </a:lnTo>
                <a:lnTo>
                  <a:pt x="65989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679448" y="5166359"/>
            <a:ext cx="660400" cy="9525"/>
          </a:xfrm>
          <a:custGeom>
            <a:avLst/>
            <a:gdLst/>
            <a:ahLst/>
            <a:cxnLst/>
            <a:rect l="l" t="t" r="r" b="b"/>
            <a:pathLst>
              <a:path w="660400" h="9525">
                <a:moveTo>
                  <a:pt x="659892" y="0"/>
                </a:moveTo>
                <a:lnTo>
                  <a:pt x="0" y="0"/>
                </a:lnTo>
                <a:lnTo>
                  <a:pt x="0" y="9144"/>
                </a:lnTo>
                <a:lnTo>
                  <a:pt x="659892" y="9144"/>
                </a:lnTo>
                <a:lnTo>
                  <a:pt x="659892" y="0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679448" y="5166359"/>
            <a:ext cx="660400" cy="9525"/>
          </a:xfrm>
          <a:custGeom>
            <a:avLst/>
            <a:gdLst/>
            <a:ahLst/>
            <a:cxnLst/>
            <a:rect l="l" t="t" r="r" b="b"/>
            <a:pathLst>
              <a:path w="660400" h="9525">
                <a:moveTo>
                  <a:pt x="659891" y="0"/>
                </a:moveTo>
                <a:lnTo>
                  <a:pt x="0" y="0"/>
                </a:lnTo>
                <a:lnTo>
                  <a:pt x="0" y="9143"/>
                </a:lnTo>
                <a:lnTo>
                  <a:pt x="659891" y="9143"/>
                </a:lnTo>
                <a:lnTo>
                  <a:pt x="65989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2630424" y="3621024"/>
            <a:ext cx="660400" cy="741045"/>
          </a:xfrm>
          <a:custGeom>
            <a:avLst/>
            <a:gdLst/>
            <a:ahLst/>
            <a:cxnLst/>
            <a:rect l="l" t="t" r="r" b="b"/>
            <a:pathLst>
              <a:path w="660400" h="741045">
                <a:moveTo>
                  <a:pt x="0" y="740663"/>
                </a:moveTo>
                <a:lnTo>
                  <a:pt x="659891" y="740663"/>
                </a:lnTo>
                <a:lnTo>
                  <a:pt x="659891" y="0"/>
                </a:lnTo>
                <a:lnTo>
                  <a:pt x="0" y="0"/>
                </a:lnTo>
                <a:lnTo>
                  <a:pt x="0" y="740663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2630424" y="4166616"/>
            <a:ext cx="660400" cy="1000125"/>
          </a:xfrm>
          <a:custGeom>
            <a:avLst/>
            <a:gdLst/>
            <a:ahLst/>
            <a:cxnLst/>
            <a:rect l="l" t="t" r="r" b="b"/>
            <a:pathLst>
              <a:path w="660400" h="1000125">
                <a:moveTo>
                  <a:pt x="0" y="999743"/>
                </a:moveTo>
                <a:lnTo>
                  <a:pt x="659891" y="999743"/>
                </a:lnTo>
                <a:lnTo>
                  <a:pt x="659891" y="0"/>
                </a:lnTo>
                <a:lnTo>
                  <a:pt x="0" y="0"/>
                </a:lnTo>
                <a:lnTo>
                  <a:pt x="0" y="999743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4532376" y="2436876"/>
            <a:ext cx="660400" cy="1306195"/>
          </a:xfrm>
          <a:custGeom>
            <a:avLst/>
            <a:gdLst/>
            <a:ahLst/>
            <a:cxnLst/>
            <a:rect l="l" t="t" r="r" b="b"/>
            <a:pathLst>
              <a:path w="660400" h="1306195">
                <a:moveTo>
                  <a:pt x="0" y="1306068"/>
                </a:moveTo>
                <a:lnTo>
                  <a:pt x="659891" y="1306068"/>
                </a:lnTo>
                <a:lnTo>
                  <a:pt x="659891" y="0"/>
                </a:lnTo>
                <a:lnTo>
                  <a:pt x="0" y="0"/>
                </a:lnTo>
                <a:lnTo>
                  <a:pt x="0" y="1306068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4532376" y="3140963"/>
            <a:ext cx="660400" cy="2025650"/>
          </a:xfrm>
          <a:custGeom>
            <a:avLst/>
            <a:gdLst/>
            <a:ahLst/>
            <a:cxnLst/>
            <a:rect l="l" t="t" r="r" b="b"/>
            <a:pathLst>
              <a:path w="660400" h="2025650">
                <a:moveTo>
                  <a:pt x="0" y="2025395"/>
                </a:moveTo>
                <a:lnTo>
                  <a:pt x="659891" y="2025395"/>
                </a:lnTo>
                <a:lnTo>
                  <a:pt x="659891" y="0"/>
                </a:lnTo>
                <a:lnTo>
                  <a:pt x="0" y="0"/>
                </a:lnTo>
                <a:lnTo>
                  <a:pt x="0" y="2025395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5483351" y="2604516"/>
            <a:ext cx="660400" cy="1282065"/>
          </a:xfrm>
          <a:custGeom>
            <a:avLst/>
            <a:gdLst/>
            <a:ahLst/>
            <a:cxnLst/>
            <a:rect l="l" t="t" r="r" b="b"/>
            <a:pathLst>
              <a:path w="660400" h="1282064">
                <a:moveTo>
                  <a:pt x="0" y="1281683"/>
                </a:moveTo>
                <a:lnTo>
                  <a:pt x="659891" y="1281683"/>
                </a:lnTo>
                <a:lnTo>
                  <a:pt x="659891" y="0"/>
                </a:lnTo>
                <a:lnTo>
                  <a:pt x="0" y="0"/>
                </a:lnTo>
                <a:lnTo>
                  <a:pt x="0" y="1281683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5483351" y="3525012"/>
            <a:ext cx="660400" cy="1641475"/>
          </a:xfrm>
          <a:custGeom>
            <a:avLst/>
            <a:gdLst/>
            <a:ahLst/>
            <a:cxnLst/>
            <a:rect l="l" t="t" r="r" b="b"/>
            <a:pathLst>
              <a:path w="660400" h="1641475">
                <a:moveTo>
                  <a:pt x="0" y="1641348"/>
                </a:moveTo>
                <a:lnTo>
                  <a:pt x="659891" y="1641348"/>
                </a:lnTo>
                <a:lnTo>
                  <a:pt x="659891" y="0"/>
                </a:lnTo>
                <a:lnTo>
                  <a:pt x="0" y="0"/>
                </a:lnTo>
                <a:lnTo>
                  <a:pt x="0" y="1641348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5483351" y="3886200"/>
            <a:ext cx="660400" cy="1280160"/>
          </a:xfrm>
          <a:custGeom>
            <a:avLst/>
            <a:gdLst/>
            <a:ahLst/>
            <a:cxnLst/>
            <a:rect l="l" t="t" r="r" b="b"/>
            <a:pathLst>
              <a:path w="660400" h="1280160">
                <a:moveTo>
                  <a:pt x="659892" y="0"/>
                </a:moveTo>
                <a:lnTo>
                  <a:pt x="0" y="0"/>
                </a:lnTo>
                <a:lnTo>
                  <a:pt x="0" y="1280160"/>
                </a:lnTo>
                <a:lnTo>
                  <a:pt x="659892" y="1280160"/>
                </a:lnTo>
                <a:lnTo>
                  <a:pt x="6598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7385303" y="1554480"/>
            <a:ext cx="661670" cy="1915795"/>
          </a:xfrm>
          <a:custGeom>
            <a:avLst/>
            <a:gdLst/>
            <a:ahLst/>
            <a:cxnLst/>
            <a:rect l="l" t="t" r="r" b="b"/>
            <a:pathLst>
              <a:path w="661670" h="1915795">
                <a:moveTo>
                  <a:pt x="0" y="1915667"/>
                </a:moveTo>
                <a:lnTo>
                  <a:pt x="661416" y="1915667"/>
                </a:lnTo>
                <a:lnTo>
                  <a:pt x="661416" y="0"/>
                </a:lnTo>
                <a:lnTo>
                  <a:pt x="0" y="0"/>
                </a:lnTo>
                <a:lnTo>
                  <a:pt x="0" y="1915667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7385303" y="2593848"/>
            <a:ext cx="661670" cy="2573020"/>
          </a:xfrm>
          <a:custGeom>
            <a:avLst/>
            <a:gdLst/>
            <a:ahLst/>
            <a:cxnLst/>
            <a:rect l="l" t="t" r="r" b="b"/>
            <a:pathLst>
              <a:path w="661670" h="2573020">
                <a:moveTo>
                  <a:pt x="0" y="2572512"/>
                </a:moveTo>
                <a:lnTo>
                  <a:pt x="661416" y="2572512"/>
                </a:lnTo>
                <a:lnTo>
                  <a:pt x="661416" y="0"/>
                </a:lnTo>
                <a:lnTo>
                  <a:pt x="0" y="0"/>
                </a:lnTo>
                <a:lnTo>
                  <a:pt x="0" y="257251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8336280" y="1719072"/>
            <a:ext cx="661670" cy="1762125"/>
          </a:xfrm>
          <a:custGeom>
            <a:avLst/>
            <a:gdLst/>
            <a:ahLst/>
            <a:cxnLst/>
            <a:rect l="l" t="t" r="r" b="b"/>
            <a:pathLst>
              <a:path w="661670" h="1762125">
                <a:moveTo>
                  <a:pt x="0" y="1761743"/>
                </a:moveTo>
                <a:lnTo>
                  <a:pt x="661416" y="1761743"/>
                </a:lnTo>
                <a:lnTo>
                  <a:pt x="661416" y="0"/>
                </a:lnTo>
                <a:lnTo>
                  <a:pt x="0" y="0"/>
                </a:lnTo>
                <a:lnTo>
                  <a:pt x="0" y="1761743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g object 32"/>
          <p:cNvSpPr/>
          <p:nvPr/>
        </p:nvSpPr>
        <p:spPr>
          <a:xfrm>
            <a:off x="8336280" y="2720340"/>
            <a:ext cx="661670" cy="2446020"/>
          </a:xfrm>
          <a:custGeom>
            <a:avLst/>
            <a:gdLst/>
            <a:ahLst/>
            <a:cxnLst/>
            <a:rect l="l" t="t" r="r" b="b"/>
            <a:pathLst>
              <a:path w="661670" h="2446020">
                <a:moveTo>
                  <a:pt x="0" y="2446019"/>
                </a:moveTo>
                <a:lnTo>
                  <a:pt x="661416" y="2446019"/>
                </a:lnTo>
                <a:lnTo>
                  <a:pt x="661416" y="0"/>
                </a:lnTo>
                <a:lnTo>
                  <a:pt x="0" y="0"/>
                </a:lnTo>
                <a:lnTo>
                  <a:pt x="0" y="2446019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g object 33"/>
          <p:cNvSpPr/>
          <p:nvPr/>
        </p:nvSpPr>
        <p:spPr>
          <a:xfrm>
            <a:off x="545591" y="1335024"/>
            <a:ext cx="73660" cy="3831590"/>
          </a:xfrm>
          <a:custGeom>
            <a:avLst/>
            <a:gdLst/>
            <a:ahLst/>
            <a:cxnLst/>
            <a:rect l="l" t="t" r="r" b="b"/>
            <a:pathLst>
              <a:path w="73659" h="3831590">
                <a:moveTo>
                  <a:pt x="36576" y="3831336"/>
                </a:moveTo>
                <a:lnTo>
                  <a:pt x="36576" y="0"/>
                </a:lnTo>
              </a:path>
              <a:path w="73659" h="3831590">
                <a:moveTo>
                  <a:pt x="0" y="3831336"/>
                </a:moveTo>
                <a:lnTo>
                  <a:pt x="73151" y="3831336"/>
                </a:lnTo>
              </a:path>
              <a:path w="73659" h="3831590">
                <a:moveTo>
                  <a:pt x="0" y="3284220"/>
                </a:moveTo>
                <a:lnTo>
                  <a:pt x="73151" y="3284220"/>
                </a:lnTo>
              </a:path>
              <a:path w="73659" h="3831590">
                <a:moveTo>
                  <a:pt x="0" y="2737104"/>
                </a:moveTo>
                <a:lnTo>
                  <a:pt x="73151" y="2737104"/>
                </a:lnTo>
              </a:path>
              <a:path w="73659" h="3831590">
                <a:moveTo>
                  <a:pt x="0" y="2189988"/>
                </a:moveTo>
                <a:lnTo>
                  <a:pt x="73151" y="2189988"/>
                </a:lnTo>
              </a:path>
              <a:path w="73659" h="3831590">
                <a:moveTo>
                  <a:pt x="0" y="1642872"/>
                </a:moveTo>
                <a:lnTo>
                  <a:pt x="73151" y="1642872"/>
                </a:lnTo>
              </a:path>
              <a:path w="73659" h="3831590">
                <a:moveTo>
                  <a:pt x="0" y="1094231"/>
                </a:moveTo>
                <a:lnTo>
                  <a:pt x="73151" y="1094231"/>
                </a:lnTo>
              </a:path>
              <a:path w="73659" h="3831590">
                <a:moveTo>
                  <a:pt x="0" y="547115"/>
                </a:moveTo>
                <a:lnTo>
                  <a:pt x="73151" y="547115"/>
                </a:lnTo>
              </a:path>
              <a:path w="73659" h="3831590">
                <a:moveTo>
                  <a:pt x="0" y="0"/>
                </a:moveTo>
                <a:lnTo>
                  <a:pt x="73151" y="0"/>
                </a:lnTo>
              </a:path>
            </a:pathLst>
          </a:custGeom>
          <a:ln w="9144">
            <a:solidFill>
              <a:srgbClr val="D0CEC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g object 34"/>
          <p:cNvSpPr/>
          <p:nvPr/>
        </p:nvSpPr>
        <p:spPr>
          <a:xfrm>
            <a:off x="582167" y="5166359"/>
            <a:ext cx="8560435" cy="664845"/>
          </a:xfrm>
          <a:custGeom>
            <a:avLst/>
            <a:gdLst/>
            <a:ahLst/>
            <a:cxnLst/>
            <a:rect l="l" t="t" r="r" b="b"/>
            <a:pathLst>
              <a:path w="8560435" h="664845">
                <a:moveTo>
                  <a:pt x="0" y="0"/>
                </a:moveTo>
                <a:lnTo>
                  <a:pt x="8560308" y="0"/>
                </a:lnTo>
              </a:path>
              <a:path w="8560435" h="664845">
                <a:moveTo>
                  <a:pt x="0" y="0"/>
                </a:moveTo>
                <a:lnTo>
                  <a:pt x="0" y="220979"/>
                </a:lnTo>
              </a:path>
              <a:path w="8560435" h="664845">
                <a:moveTo>
                  <a:pt x="950976" y="0"/>
                </a:moveTo>
                <a:lnTo>
                  <a:pt x="950976" y="220979"/>
                </a:lnTo>
              </a:path>
              <a:path w="8560435" h="664845">
                <a:moveTo>
                  <a:pt x="1901952" y="0"/>
                </a:moveTo>
                <a:lnTo>
                  <a:pt x="1901952" y="220979"/>
                </a:lnTo>
              </a:path>
              <a:path w="8560435" h="664845">
                <a:moveTo>
                  <a:pt x="2852928" y="0"/>
                </a:moveTo>
                <a:lnTo>
                  <a:pt x="2852928" y="220979"/>
                </a:lnTo>
              </a:path>
              <a:path w="8560435" h="664845">
                <a:moveTo>
                  <a:pt x="3805428" y="0"/>
                </a:moveTo>
                <a:lnTo>
                  <a:pt x="3805428" y="220979"/>
                </a:lnTo>
              </a:path>
              <a:path w="8560435" h="664845">
                <a:moveTo>
                  <a:pt x="4756404" y="0"/>
                </a:moveTo>
                <a:lnTo>
                  <a:pt x="4756404" y="220979"/>
                </a:lnTo>
              </a:path>
              <a:path w="8560435" h="664845">
                <a:moveTo>
                  <a:pt x="5707380" y="0"/>
                </a:moveTo>
                <a:lnTo>
                  <a:pt x="5707380" y="220979"/>
                </a:lnTo>
              </a:path>
              <a:path w="8560435" h="664845">
                <a:moveTo>
                  <a:pt x="6658356" y="0"/>
                </a:moveTo>
                <a:lnTo>
                  <a:pt x="6658356" y="220979"/>
                </a:lnTo>
              </a:path>
              <a:path w="8560435" h="664845">
                <a:moveTo>
                  <a:pt x="7609332" y="0"/>
                </a:moveTo>
                <a:lnTo>
                  <a:pt x="7609332" y="220979"/>
                </a:lnTo>
              </a:path>
              <a:path w="8560435" h="664845">
                <a:moveTo>
                  <a:pt x="8560308" y="0"/>
                </a:moveTo>
                <a:lnTo>
                  <a:pt x="8560308" y="220979"/>
                </a:lnTo>
              </a:path>
              <a:path w="8560435" h="664845">
                <a:moveTo>
                  <a:pt x="0" y="220979"/>
                </a:moveTo>
                <a:lnTo>
                  <a:pt x="0" y="443483"/>
                </a:lnTo>
              </a:path>
              <a:path w="8560435" h="664845">
                <a:moveTo>
                  <a:pt x="950976" y="220979"/>
                </a:moveTo>
                <a:lnTo>
                  <a:pt x="950976" y="443483"/>
                </a:lnTo>
              </a:path>
              <a:path w="8560435" h="664845">
                <a:moveTo>
                  <a:pt x="1901952" y="220979"/>
                </a:moveTo>
                <a:lnTo>
                  <a:pt x="1901952" y="443483"/>
                </a:lnTo>
              </a:path>
              <a:path w="8560435" h="664845">
                <a:moveTo>
                  <a:pt x="2852928" y="220979"/>
                </a:moveTo>
                <a:lnTo>
                  <a:pt x="2852928" y="443483"/>
                </a:lnTo>
              </a:path>
              <a:path w="8560435" h="664845">
                <a:moveTo>
                  <a:pt x="3805428" y="220979"/>
                </a:moveTo>
                <a:lnTo>
                  <a:pt x="3805428" y="443483"/>
                </a:lnTo>
              </a:path>
              <a:path w="8560435" h="664845">
                <a:moveTo>
                  <a:pt x="4756404" y="220979"/>
                </a:moveTo>
                <a:lnTo>
                  <a:pt x="4756404" y="443483"/>
                </a:lnTo>
              </a:path>
              <a:path w="8560435" h="664845">
                <a:moveTo>
                  <a:pt x="5707380" y="220979"/>
                </a:moveTo>
                <a:lnTo>
                  <a:pt x="5707380" y="443483"/>
                </a:lnTo>
              </a:path>
              <a:path w="8560435" h="664845">
                <a:moveTo>
                  <a:pt x="6658356" y="220979"/>
                </a:moveTo>
                <a:lnTo>
                  <a:pt x="6658356" y="443483"/>
                </a:lnTo>
              </a:path>
              <a:path w="8560435" h="664845">
                <a:moveTo>
                  <a:pt x="7609332" y="220979"/>
                </a:moveTo>
                <a:lnTo>
                  <a:pt x="7609332" y="443483"/>
                </a:lnTo>
              </a:path>
              <a:path w="8560435" h="664845">
                <a:moveTo>
                  <a:pt x="8560308" y="220979"/>
                </a:moveTo>
                <a:lnTo>
                  <a:pt x="8560308" y="443483"/>
                </a:lnTo>
              </a:path>
              <a:path w="8560435" h="664845">
                <a:moveTo>
                  <a:pt x="0" y="443483"/>
                </a:moveTo>
                <a:lnTo>
                  <a:pt x="0" y="664463"/>
                </a:lnTo>
              </a:path>
              <a:path w="8560435" h="664845">
                <a:moveTo>
                  <a:pt x="2852928" y="443483"/>
                </a:moveTo>
                <a:lnTo>
                  <a:pt x="2852928" y="664463"/>
                </a:lnTo>
              </a:path>
              <a:path w="8560435" h="664845">
                <a:moveTo>
                  <a:pt x="5707380" y="443483"/>
                </a:moveTo>
                <a:lnTo>
                  <a:pt x="5707380" y="664463"/>
                </a:lnTo>
              </a:path>
              <a:path w="8560435" h="664845">
                <a:moveTo>
                  <a:pt x="8560308" y="443483"/>
                </a:moveTo>
                <a:lnTo>
                  <a:pt x="8560308" y="664463"/>
                </a:lnTo>
              </a:path>
            </a:pathLst>
          </a:custGeom>
          <a:ln w="914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g object 35"/>
          <p:cNvSpPr/>
          <p:nvPr/>
        </p:nvSpPr>
        <p:spPr>
          <a:xfrm>
            <a:off x="6434328" y="5166359"/>
            <a:ext cx="660400" cy="9525"/>
          </a:xfrm>
          <a:custGeom>
            <a:avLst/>
            <a:gdLst/>
            <a:ahLst/>
            <a:cxnLst/>
            <a:rect l="l" t="t" r="r" b="b"/>
            <a:pathLst>
              <a:path w="660400" h="9525">
                <a:moveTo>
                  <a:pt x="659892" y="0"/>
                </a:moveTo>
                <a:lnTo>
                  <a:pt x="0" y="0"/>
                </a:lnTo>
                <a:lnTo>
                  <a:pt x="0" y="9143"/>
                </a:lnTo>
                <a:lnTo>
                  <a:pt x="659892" y="9143"/>
                </a:lnTo>
                <a:lnTo>
                  <a:pt x="6598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08080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26 augusti</a:t>
            </a:r>
            <a:r>
              <a:rPr spc="-20" dirty="0"/>
              <a:t> </a:t>
            </a:r>
            <a:r>
              <a:rPr spc="-5" dirty="0"/>
              <a:t>2019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08080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Källa: Arbetsgivarverket. </a:t>
            </a:r>
            <a:r>
              <a:rPr dirty="0"/>
              <a:t>Lönestatistik </a:t>
            </a:r>
            <a:r>
              <a:rPr spc="-5" dirty="0"/>
              <a:t>redovisas </a:t>
            </a:r>
            <a:r>
              <a:rPr dirty="0"/>
              <a:t>inte </a:t>
            </a:r>
            <a:r>
              <a:rPr spc="-5" dirty="0"/>
              <a:t>vid färre än </a:t>
            </a:r>
            <a:r>
              <a:rPr dirty="0"/>
              <a:t>fem </a:t>
            </a:r>
            <a:r>
              <a:rPr spc="-5" dirty="0"/>
              <a:t>observationer. </a:t>
            </a:r>
            <a:r>
              <a:rPr dirty="0"/>
              <a:t>Vid </a:t>
            </a:r>
            <a:r>
              <a:rPr spc="-5" dirty="0"/>
              <a:t>upp </a:t>
            </a:r>
            <a:r>
              <a:rPr dirty="0"/>
              <a:t>till</a:t>
            </a:r>
            <a:r>
              <a:rPr spc="160" dirty="0"/>
              <a:t> </a:t>
            </a:r>
            <a:r>
              <a:rPr spc="-5" dirty="0"/>
              <a:t>21 observationer </a:t>
            </a:r>
            <a:r>
              <a:rPr dirty="0"/>
              <a:t>redovisas </a:t>
            </a:r>
            <a:r>
              <a:rPr spc="-5" dirty="0"/>
              <a:t>endast </a:t>
            </a:r>
            <a:r>
              <a:rPr dirty="0"/>
              <a:t>medianen.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rgbClr val="808080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08080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26 augusti</a:t>
            </a:r>
            <a:r>
              <a:rPr spc="-20" dirty="0"/>
              <a:t> </a:t>
            </a:r>
            <a:r>
              <a:rPr spc="-5" dirty="0"/>
              <a:t>2019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08080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Källa: Arbetsgivarverket. </a:t>
            </a:r>
            <a:r>
              <a:rPr dirty="0"/>
              <a:t>Lönestatistik </a:t>
            </a:r>
            <a:r>
              <a:rPr spc="-5" dirty="0"/>
              <a:t>redovisas </a:t>
            </a:r>
            <a:r>
              <a:rPr dirty="0"/>
              <a:t>inte </a:t>
            </a:r>
            <a:r>
              <a:rPr spc="-5" dirty="0"/>
              <a:t>vid färre än </a:t>
            </a:r>
            <a:r>
              <a:rPr dirty="0"/>
              <a:t>fem </a:t>
            </a:r>
            <a:r>
              <a:rPr spc="-5" dirty="0"/>
              <a:t>observationer. </a:t>
            </a:r>
            <a:r>
              <a:rPr dirty="0"/>
              <a:t>Vid </a:t>
            </a:r>
            <a:r>
              <a:rPr spc="-5" dirty="0"/>
              <a:t>upp </a:t>
            </a:r>
            <a:r>
              <a:rPr dirty="0"/>
              <a:t>till</a:t>
            </a:r>
            <a:r>
              <a:rPr spc="160" dirty="0"/>
              <a:t> </a:t>
            </a:r>
            <a:r>
              <a:rPr spc="-5" dirty="0"/>
              <a:t>21 observationer </a:t>
            </a:r>
            <a:r>
              <a:rPr dirty="0"/>
              <a:t>redovisas </a:t>
            </a:r>
            <a:r>
              <a:rPr spc="-5" dirty="0"/>
              <a:t>endast </a:t>
            </a:r>
            <a:r>
              <a:rPr dirty="0"/>
              <a:t>medianen.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rgbClr val="808080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2400" y="152400"/>
            <a:ext cx="8839200" cy="6553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08080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26 augusti</a:t>
            </a:r>
            <a:r>
              <a:rPr spc="-20" dirty="0"/>
              <a:t> </a:t>
            </a:r>
            <a:r>
              <a:rPr spc="-5" dirty="0"/>
              <a:t>2019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08080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Källa: Arbetsgivarverket. </a:t>
            </a:r>
            <a:r>
              <a:rPr dirty="0"/>
              <a:t>Lönestatistik </a:t>
            </a:r>
            <a:r>
              <a:rPr spc="-5" dirty="0"/>
              <a:t>redovisas </a:t>
            </a:r>
            <a:r>
              <a:rPr dirty="0"/>
              <a:t>inte </a:t>
            </a:r>
            <a:r>
              <a:rPr spc="-5" dirty="0"/>
              <a:t>vid färre än </a:t>
            </a:r>
            <a:r>
              <a:rPr dirty="0"/>
              <a:t>fem </a:t>
            </a:r>
            <a:r>
              <a:rPr spc="-5" dirty="0"/>
              <a:t>observationer. </a:t>
            </a:r>
            <a:r>
              <a:rPr dirty="0"/>
              <a:t>Vid </a:t>
            </a:r>
            <a:r>
              <a:rPr spc="-5" dirty="0"/>
              <a:t>upp </a:t>
            </a:r>
            <a:r>
              <a:rPr dirty="0"/>
              <a:t>till</a:t>
            </a:r>
            <a:r>
              <a:rPr spc="160" dirty="0"/>
              <a:t> </a:t>
            </a:r>
            <a:r>
              <a:rPr spc="-5" dirty="0"/>
              <a:t>21 observationer </a:t>
            </a:r>
            <a:r>
              <a:rPr dirty="0"/>
              <a:t>redovisas </a:t>
            </a:r>
            <a:r>
              <a:rPr spc="-5" dirty="0"/>
              <a:t>endast </a:t>
            </a:r>
            <a:r>
              <a:rPr dirty="0"/>
              <a:t>medianen.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rgbClr val="808080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08080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26 augusti</a:t>
            </a:r>
            <a:r>
              <a:rPr spc="-20" dirty="0"/>
              <a:t> </a:t>
            </a:r>
            <a:r>
              <a:rPr spc="-5" dirty="0"/>
              <a:t>2019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808080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Källa: Arbetsgivarverket. </a:t>
            </a:r>
            <a:r>
              <a:rPr dirty="0"/>
              <a:t>Lönestatistik </a:t>
            </a:r>
            <a:r>
              <a:rPr spc="-5" dirty="0"/>
              <a:t>redovisas </a:t>
            </a:r>
            <a:r>
              <a:rPr dirty="0"/>
              <a:t>inte </a:t>
            </a:r>
            <a:r>
              <a:rPr spc="-5" dirty="0"/>
              <a:t>vid färre än </a:t>
            </a:r>
            <a:r>
              <a:rPr dirty="0"/>
              <a:t>fem </a:t>
            </a:r>
            <a:r>
              <a:rPr spc="-5" dirty="0"/>
              <a:t>observationer. </a:t>
            </a:r>
            <a:r>
              <a:rPr dirty="0"/>
              <a:t>Vid </a:t>
            </a:r>
            <a:r>
              <a:rPr spc="-5" dirty="0"/>
              <a:t>upp </a:t>
            </a:r>
            <a:r>
              <a:rPr dirty="0"/>
              <a:t>till</a:t>
            </a:r>
            <a:r>
              <a:rPr spc="160" dirty="0"/>
              <a:t> </a:t>
            </a:r>
            <a:r>
              <a:rPr spc="-5" dirty="0"/>
              <a:t>21 observationer </a:t>
            </a:r>
            <a:r>
              <a:rPr dirty="0"/>
              <a:t>redovisas </a:t>
            </a:r>
            <a:r>
              <a:rPr spc="-5" dirty="0"/>
              <a:t>endast </a:t>
            </a:r>
            <a:r>
              <a:rPr dirty="0"/>
              <a:t>medianen.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rgbClr val="808080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tart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Logotyp Karolinska Institutet.">
            <a:extLst>
              <a:ext uri="{FF2B5EF4-FFF2-40B4-BE49-F238E27FC236}">
                <a16:creationId xmlns:a16="http://schemas.microsoft.com/office/drawing/2014/main" id="{5C58A32B-CE37-00A7-BB2A-05D502F739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181478" y="350467"/>
            <a:ext cx="1691680" cy="939823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060443"/>
            <a:ext cx="7772400" cy="1143000"/>
          </a:xfrm>
        </p:spPr>
        <p:txBody>
          <a:bodyPr anchor="ctr"/>
          <a:lstStyle>
            <a:lvl1pPr>
              <a:defRPr sz="3200" kern="1200" spc="-8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sv-SE" noProof="0"/>
              <a:t>Klicka här för att ändra mall för rubrikformat</a:t>
            </a:r>
            <a:endParaRPr lang="sv-SE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404592"/>
            <a:ext cx="7772400" cy="1752600"/>
          </a:xfrm>
        </p:spPr>
        <p:txBody>
          <a:bodyPr/>
          <a:lstStyle>
            <a:lvl1pPr marL="0" indent="0">
              <a:buFont typeface="Wingdings" charset="2"/>
              <a:buNone/>
              <a:defRPr sz="1800" spc="-2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sv-SE" noProof="0"/>
              <a:t>Klicka här för att ändra mall för underrubrikformat</a:t>
            </a:r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20310130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Avsnittsbild">
    <p:bg>
      <p:bgPr>
        <a:solidFill>
          <a:srgbClr val="ED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060443"/>
            <a:ext cx="7772400" cy="1143000"/>
          </a:xfrm>
        </p:spPr>
        <p:txBody>
          <a:bodyPr anchor="ctr"/>
          <a:lstStyle>
            <a:lvl1pPr>
              <a:defRPr sz="3200" spc="-50" baseline="0">
                <a:solidFill>
                  <a:srgbClr val="4F0433"/>
                </a:solidFill>
              </a:defRPr>
            </a:lvl1pPr>
          </a:lstStyle>
          <a:p>
            <a:pPr lvl="0"/>
            <a:r>
              <a:rPr lang="sv-SE" noProof="0"/>
              <a:t>Klicka här för att ändra mall för rubrikformat</a:t>
            </a:r>
            <a:endParaRPr lang="sv-SE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404592"/>
            <a:ext cx="7772400" cy="1752600"/>
          </a:xfrm>
        </p:spPr>
        <p:txBody>
          <a:bodyPr/>
          <a:lstStyle>
            <a:lvl1pPr marL="0" indent="0">
              <a:buFont typeface="Wingdings" charset="2"/>
              <a:buNone/>
              <a:defRPr sz="1800" spc="-20" baseline="0">
                <a:solidFill>
                  <a:srgbClr val="4F0433"/>
                </a:solidFill>
              </a:defRPr>
            </a:lvl1pPr>
          </a:lstStyle>
          <a:p>
            <a:pPr lvl="0"/>
            <a:r>
              <a:rPr lang="sv-SE" noProof="0"/>
              <a:t>Klicka här för att ändra mall för underrubrikformat</a:t>
            </a:r>
            <a:endParaRPr lang="sv-SE" noProof="0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06E61809-D4AE-3513-8292-B4E6C292E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5983" y="7080229"/>
            <a:ext cx="36000" cy="228600"/>
          </a:xfrm>
        </p:spPr>
        <p:txBody>
          <a:bodyPr/>
          <a:lstStyle>
            <a:lvl1pPr>
              <a:defRPr sz="100"/>
            </a:lvl1pPr>
          </a:lstStyle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1E932089-4B60-997F-1556-AFC32E4159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23447" y="7077405"/>
            <a:ext cx="36000" cy="228600"/>
          </a:xfrm>
        </p:spPr>
        <p:txBody>
          <a:bodyPr/>
          <a:lstStyle>
            <a:lvl1pPr>
              <a:defRPr sz="100"/>
            </a:lvl1pPr>
          </a:lstStyle>
          <a:p>
            <a:fld id="{E51FB917-2E17-4F8E-87ED-6A5547C48FD7}" type="datetime4">
              <a:rPr lang="sv-SE" smtClean="0"/>
              <a:t>22 juni 2026</a:t>
            </a:fld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65A8F9B-CA64-77A4-A2D1-921383468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99847" y="7077405"/>
            <a:ext cx="36000" cy="228600"/>
          </a:xfrm>
        </p:spPr>
        <p:txBody>
          <a:bodyPr/>
          <a:lstStyle>
            <a:lvl1pPr>
              <a:defRPr sz="100"/>
            </a:lvl1pPr>
          </a:lstStyle>
          <a:p>
            <a:fld id="{B5C8723E-5A40-4F9A-B83B-0F0B7FEF270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284765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972" y="452669"/>
            <a:ext cx="863204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aseline="0"/>
            </a:lvl1pPr>
          </a:lstStyle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256775" y="1870439"/>
            <a:ext cx="8631243" cy="4253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2" name="Platshållare för sidfot 2">
            <a:extLst>
              <a:ext uri="{FF2B5EF4-FFF2-40B4-BE49-F238E27FC236}">
                <a16:creationId xmlns:a16="http://schemas.microsoft.com/office/drawing/2014/main" id="{009749DF-7E5C-713A-D45D-D9653C97CE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4" y="6387135"/>
            <a:ext cx="244380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- ett medicinskt universitet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2A2CD5-DA8C-4B9D-8315-B34160A16C25}" type="datetime4">
              <a:rPr lang="sv-SE" smtClean="0"/>
              <a:t>22 juni 2026</a:t>
            </a:fld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59C56-CB7E-413F-8971-4226A1EF6823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904218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+ 2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>
            <a:extLst>
              <a:ext uri="{FF2B5EF4-FFF2-40B4-BE49-F238E27FC236}">
                <a16:creationId xmlns:a16="http://schemas.microsoft.com/office/drawing/2014/main" id="{ED75CC17-B226-9EC7-7062-ECD0FA0657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55972" y="452669"/>
            <a:ext cx="863204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B73CEA02-8FD8-B27D-7351-D598B5116632}"/>
              </a:ext>
            </a:extLst>
          </p:cNvPr>
          <p:cNvSpPr>
            <a:spLocks noGrp="1" noChangeArrowheads="1"/>
          </p:cNvSpPr>
          <p:nvPr>
            <p:ph idx="13"/>
          </p:nvPr>
        </p:nvSpPr>
        <p:spPr bwMode="auto">
          <a:xfrm>
            <a:off x="256775" y="1870439"/>
            <a:ext cx="4170039" cy="4253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711200" y="1871810"/>
            <a:ext cx="4170040" cy="425221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2" name="Platshållare för sidfot 2">
            <a:extLst>
              <a:ext uri="{FF2B5EF4-FFF2-40B4-BE49-F238E27FC236}">
                <a16:creationId xmlns:a16="http://schemas.microsoft.com/office/drawing/2014/main" id="{BBC55AFF-EEAC-CC84-7EDE-436AC101B9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4" y="6387135"/>
            <a:ext cx="244380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BB84996-FDAD-4A7F-89D4-758A2E9C5C80}" type="datetime4">
              <a:rPr lang="sv-SE" smtClean="0"/>
              <a:t>22 juni 2026</a:t>
            </a:fld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C98C6-00F0-4387-A9BA-FB521E0564CA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94563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178040" y="182879"/>
            <a:ext cx="1728216" cy="70408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33400" y="6400800"/>
            <a:ext cx="8305800" cy="0"/>
          </a:xfrm>
          <a:custGeom>
            <a:avLst/>
            <a:gdLst/>
            <a:ahLst/>
            <a:cxnLst/>
            <a:rect l="l" t="t" r="r" b="b"/>
            <a:pathLst>
              <a:path w="8305800">
                <a:moveTo>
                  <a:pt x="0" y="0"/>
                </a:moveTo>
                <a:lnTo>
                  <a:pt x="8305800" y="0"/>
                </a:lnTo>
              </a:path>
            </a:pathLst>
          </a:custGeom>
          <a:ln w="9144">
            <a:solidFill>
              <a:srgbClr val="86005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5330" y="210769"/>
            <a:ext cx="8073339" cy="391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626857" y="6518168"/>
            <a:ext cx="752475" cy="139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rgbClr val="808080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26 augusti</a:t>
            </a:r>
            <a:r>
              <a:rPr spc="-20" dirty="0"/>
              <a:t> </a:t>
            </a:r>
            <a:r>
              <a:rPr spc="-5" dirty="0"/>
              <a:t>2019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5940" y="6518168"/>
            <a:ext cx="6400165" cy="139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rgbClr val="808080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Källa: Arbetsgivarverket. </a:t>
            </a:r>
            <a:r>
              <a:rPr dirty="0"/>
              <a:t>Lönestatistik </a:t>
            </a:r>
            <a:r>
              <a:rPr spc="-5" dirty="0"/>
              <a:t>redovisas </a:t>
            </a:r>
            <a:r>
              <a:rPr dirty="0"/>
              <a:t>inte </a:t>
            </a:r>
            <a:r>
              <a:rPr spc="-5" dirty="0"/>
              <a:t>vid färre än </a:t>
            </a:r>
            <a:r>
              <a:rPr dirty="0"/>
              <a:t>fem </a:t>
            </a:r>
            <a:r>
              <a:rPr spc="-5" dirty="0"/>
              <a:t>observationer. </a:t>
            </a:r>
            <a:r>
              <a:rPr dirty="0"/>
              <a:t>Vid </a:t>
            </a:r>
            <a:r>
              <a:rPr spc="-5" dirty="0"/>
              <a:t>upp </a:t>
            </a:r>
            <a:r>
              <a:rPr dirty="0"/>
              <a:t>till</a:t>
            </a:r>
            <a:r>
              <a:rPr spc="160" dirty="0"/>
              <a:t> </a:t>
            </a:r>
            <a:r>
              <a:rPr spc="-5" dirty="0"/>
              <a:t>21 observationer </a:t>
            </a:r>
            <a:r>
              <a:rPr dirty="0"/>
              <a:t>redovisas </a:t>
            </a:r>
            <a:r>
              <a:rPr spc="-5" dirty="0"/>
              <a:t>endast </a:t>
            </a:r>
            <a:r>
              <a:rPr dirty="0"/>
              <a:t>medianen.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72830" y="6518168"/>
            <a:ext cx="189865" cy="139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1" i="0">
                <a:solidFill>
                  <a:srgbClr val="808080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984" y="452669"/>
            <a:ext cx="8625257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bakgrundsrubriken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5984" y="1870440"/>
            <a:ext cx="8630513" cy="4246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2080A6F-57B1-B9B7-BFFB-9C38D4F13F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4" y="6387135"/>
            <a:ext cx="244380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3447" y="6384311"/>
            <a:ext cx="1905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chemeClr val="accent1"/>
                </a:solidFill>
                <a:latin typeface="+mn-lt"/>
              </a:defRPr>
            </a:lvl1pPr>
          </a:lstStyle>
          <a:p>
            <a:fld id="{C3018874-3E6C-444F-95D2-0F7C8B5E1F23}" type="datetime4">
              <a:rPr lang="sv-SE" smtClean="0"/>
              <a:t>22 juni 2026</a:t>
            </a:fld>
            <a:endParaRPr lang="sv-SE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99847" y="6384311"/>
            <a:ext cx="6858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b="0">
                <a:solidFill>
                  <a:schemeClr val="accent1"/>
                </a:solidFill>
                <a:latin typeface="+mn-lt"/>
              </a:defRPr>
            </a:lvl1pPr>
          </a:lstStyle>
          <a:p>
            <a:fld id="{B5C8723E-5A40-4F9A-B83B-0F0B7FEF270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99701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0" spc="-50" baseline="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buChar char="à"/>
        <a:defRPr sz="16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buChar char="à"/>
        <a:defRPr sz="12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18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250195B-8A87-0659-1403-6E7233781A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200" b="1" spc="-5" dirty="0">
                <a:solidFill>
                  <a:srgbClr val="FFFFFF"/>
                </a:solidFill>
                <a:latin typeface="Arial"/>
                <a:cs typeface="Arial"/>
              </a:rPr>
              <a:t>Lönestatistik</a:t>
            </a:r>
            <a:r>
              <a:rPr lang="sv-SE" b="1" spc="-5" dirty="0">
                <a:latin typeface="Arial"/>
                <a:cs typeface="Arial"/>
              </a:rPr>
              <a:t> per BESTA-kod för KI, Stockholms län och hela staten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B4D2C54-6FB1-D0FC-01BE-847D5965E8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800" y="3404592"/>
            <a:ext cx="7772400" cy="557808"/>
          </a:xfrm>
        </p:spPr>
        <p:txBody>
          <a:bodyPr/>
          <a:lstStyle/>
          <a:p>
            <a:r>
              <a:rPr lang="sv-SE" sz="1800" spc="-5" dirty="0">
                <a:solidFill>
                  <a:srgbClr val="FFFFFF"/>
                </a:solidFill>
                <a:latin typeface="Arial"/>
                <a:cs typeface="Arial"/>
              </a:rPr>
              <a:t>- Uppgifter </a:t>
            </a:r>
            <a:r>
              <a:rPr lang="sv-SE" sz="1800" dirty="0">
                <a:solidFill>
                  <a:srgbClr val="FFFFFF"/>
                </a:solidFill>
                <a:latin typeface="Arial"/>
                <a:cs typeface="Arial"/>
              </a:rPr>
              <a:t>från </a:t>
            </a:r>
            <a:r>
              <a:rPr lang="sv-SE" sz="1800" spc="-5" dirty="0">
                <a:solidFill>
                  <a:srgbClr val="FFFFFF"/>
                </a:solidFill>
                <a:latin typeface="Arial"/>
                <a:cs typeface="Arial"/>
              </a:rPr>
              <a:t>mars</a:t>
            </a:r>
            <a:r>
              <a:rPr lang="sv-SE" spc="-5" dirty="0">
                <a:latin typeface="Arial"/>
                <a:cs typeface="Arial"/>
              </a:rPr>
              <a:t> 2026</a:t>
            </a:r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A2D33B50-87DE-286D-CDF2-B128A40D063E}"/>
              </a:ext>
            </a:extLst>
          </p:cNvPr>
          <p:cNvSpPr txBox="1">
            <a:spLocks/>
          </p:cNvSpPr>
          <p:nvPr/>
        </p:nvSpPr>
        <p:spPr bwMode="auto">
          <a:xfrm>
            <a:off x="685800" y="3962400"/>
            <a:ext cx="7772400" cy="557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None/>
              <a:defRPr sz="1800" spc="-2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Char char="à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Char char="à"/>
              <a:defRPr sz="12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4F0433"/>
              </a:buClr>
              <a:buSzTx/>
              <a:buFont typeface="Wingdings" charset="2"/>
              <a:buNone/>
              <a:tabLst/>
              <a:defRPr/>
            </a:pPr>
            <a:r>
              <a:rPr kumimoji="0" lang="sv-SE" sz="1800" b="0" i="0" u="none" strike="noStrike" kern="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Källa: Arbetsgivarverket</a:t>
            </a:r>
          </a:p>
        </p:txBody>
      </p:sp>
    </p:spTree>
    <p:extLst>
      <p:ext uri="{BB962C8B-B14F-4D97-AF65-F5344CB8AC3E}">
        <p14:creationId xmlns:p14="http://schemas.microsoft.com/office/powerpoint/2010/main" val="1099428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object 6">
            <a:extLst>
              <a:ext uri="{FF2B5EF4-FFF2-40B4-BE49-F238E27FC236}">
                <a16:creationId xmlns:a16="http://schemas.microsoft.com/office/drawing/2014/main" id="{C64342F4-662E-F7E3-3879-56F7C9CB31F3}"/>
              </a:ext>
            </a:extLst>
          </p:cNvPr>
          <p:cNvSpPr/>
          <p:nvPr/>
        </p:nvSpPr>
        <p:spPr>
          <a:xfrm>
            <a:off x="879977" y="3086511"/>
            <a:ext cx="990600" cy="309412"/>
          </a:xfrm>
          <a:custGeom>
            <a:avLst/>
            <a:gdLst/>
            <a:ahLst/>
            <a:cxnLst/>
            <a:rect l="l" t="t" r="r" b="b"/>
            <a:pathLst>
              <a:path w="990600" h="1348739">
                <a:moveTo>
                  <a:pt x="0" y="1348739"/>
                </a:moveTo>
                <a:lnTo>
                  <a:pt x="990599" y="1348739"/>
                </a:lnTo>
                <a:lnTo>
                  <a:pt x="990599" y="0"/>
                </a:lnTo>
                <a:lnTo>
                  <a:pt x="0" y="0"/>
                </a:lnTo>
                <a:lnTo>
                  <a:pt x="0" y="1348739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5" name="object 8">
            <a:extLst>
              <a:ext uri="{FF2B5EF4-FFF2-40B4-BE49-F238E27FC236}">
                <a16:creationId xmlns:a16="http://schemas.microsoft.com/office/drawing/2014/main" id="{5916D0D4-15B0-FE79-70D9-F1F4F572593E}"/>
              </a:ext>
            </a:extLst>
          </p:cNvPr>
          <p:cNvSpPr/>
          <p:nvPr/>
        </p:nvSpPr>
        <p:spPr>
          <a:xfrm>
            <a:off x="6564137" y="2408072"/>
            <a:ext cx="990600" cy="799243"/>
          </a:xfrm>
          <a:custGeom>
            <a:avLst/>
            <a:gdLst/>
            <a:ahLst/>
            <a:cxnLst/>
            <a:rect l="l" t="t" r="r" b="b"/>
            <a:pathLst>
              <a:path w="990600" h="1047114">
                <a:moveTo>
                  <a:pt x="0" y="1046988"/>
                </a:moveTo>
                <a:lnTo>
                  <a:pt x="990600" y="1046988"/>
                </a:lnTo>
                <a:lnTo>
                  <a:pt x="990600" y="0"/>
                </a:lnTo>
                <a:lnTo>
                  <a:pt x="0" y="0"/>
                </a:lnTo>
                <a:lnTo>
                  <a:pt x="0" y="1046988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2" name="object 2"/>
          <p:cNvGrpSpPr/>
          <p:nvPr/>
        </p:nvGrpSpPr>
        <p:grpSpPr>
          <a:xfrm>
            <a:off x="850391" y="5166359"/>
            <a:ext cx="990600" cy="9525"/>
            <a:chOff x="850391" y="5166359"/>
            <a:chExt cx="990600" cy="9525"/>
          </a:xfrm>
        </p:grpSpPr>
        <p:sp>
          <p:nvSpPr>
            <p:cNvPr id="3" name="object 3"/>
            <p:cNvSpPr/>
            <p:nvPr/>
          </p:nvSpPr>
          <p:spPr>
            <a:xfrm>
              <a:off x="850391" y="5166359"/>
              <a:ext cx="990600" cy="9525"/>
            </a:xfrm>
            <a:custGeom>
              <a:avLst/>
              <a:gdLst/>
              <a:ahLst/>
              <a:cxnLst/>
              <a:rect l="l" t="t" r="r" b="b"/>
              <a:pathLst>
                <a:path w="990600" h="9525">
                  <a:moveTo>
                    <a:pt x="990599" y="0"/>
                  </a:moveTo>
                  <a:lnTo>
                    <a:pt x="0" y="0"/>
                  </a:lnTo>
                  <a:lnTo>
                    <a:pt x="0" y="9143"/>
                  </a:lnTo>
                  <a:lnTo>
                    <a:pt x="990599" y="9143"/>
                  </a:lnTo>
                  <a:lnTo>
                    <a:pt x="990599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50391" y="5166359"/>
              <a:ext cx="990600" cy="9525"/>
            </a:xfrm>
            <a:custGeom>
              <a:avLst/>
              <a:gdLst/>
              <a:ahLst/>
              <a:cxnLst/>
              <a:rect l="l" t="t" r="r" b="b"/>
              <a:pathLst>
                <a:path w="990600" h="9525">
                  <a:moveTo>
                    <a:pt x="990600" y="0"/>
                  </a:moveTo>
                  <a:lnTo>
                    <a:pt x="0" y="0"/>
                  </a:lnTo>
                  <a:lnTo>
                    <a:pt x="0" y="9143"/>
                  </a:lnTo>
                  <a:lnTo>
                    <a:pt x="990600" y="9143"/>
                  </a:lnTo>
                  <a:lnTo>
                    <a:pt x="9906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595883" y="1335024"/>
            <a:ext cx="8377429" cy="4496181"/>
            <a:chOff x="595883" y="1335024"/>
            <a:chExt cx="8377429" cy="4496181"/>
          </a:xfrm>
        </p:grpSpPr>
        <p:sp>
          <p:nvSpPr>
            <p:cNvPr id="6" name="object 6"/>
            <p:cNvSpPr/>
            <p:nvPr/>
          </p:nvSpPr>
          <p:spPr>
            <a:xfrm>
              <a:off x="2276855" y="2693921"/>
              <a:ext cx="990600" cy="977967"/>
            </a:xfrm>
            <a:custGeom>
              <a:avLst/>
              <a:gdLst/>
              <a:ahLst/>
              <a:cxnLst/>
              <a:rect l="l" t="t" r="r" b="b"/>
              <a:pathLst>
                <a:path w="990600" h="1348739">
                  <a:moveTo>
                    <a:pt x="0" y="1348739"/>
                  </a:moveTo>
                  <a:lnTo>
                    <a:pt x="990599" y="1348739"/>
                  </a:lnTo>
                  <a:lnTo>
                    <a:pt x="990599" y="0"/>
                  </a:lnTo>
                  <a:lnTo>
                    <a:pt x="0" y="0"/>
                  </a:lnTo>
                  <a:lnTo>
                    <a:pt x="0" y="1348739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2212314" y="3167117"/>
              <a:ext cx="1119682" cy="1767340"/>
            </a:xfrm>
            <a:custGeom>
              <a:avLst/>
              <a:gdLst/>
              <a:ahLst/>
              <a:cxnLst/>
              <a:rect l="l" t="t" r="r" b="b"/>
              <a:pathLst>
                <a:path w="990600" h="1423670">
                  <a:moveTo>
                    <a:pt x="0" y="1423415"/>
                  </a:moveTo>
                  <a:lnTo>
                    <a:pt x="990599" y="1423415"/>
                  </a:lnTo>
                  <a:lnTo>
                    <a:pt x="990599" y="0"/>
                  </a:lnTo>
                  <a:lnTo>
                    <a:pt x="0" y="0"/>
                  </a:lnTo>
                  <a:lnTo>
                    <a:pt x="0" y="1423415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3703319" y="2693922"/>
              <a:ext cx="990600" cy="977966"/>
            </a:xfrm>
            <a:custGeom>
              <a:avLst/>
              <a:gdLst/>
              <a:ahLst/>
              <a:cxnLst/>
              <a:rect l="l" t="t" r="r" b="b"/>
              <a:pathLst>
                <a:path w="990600" h="1047114">
                  <a:moveTo>
                    <a:pt x="0" y="1046988"/>
                  </a:moveTo>
                  <a:lnTo>
                    <a:pt x="990600" y="1046988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1046988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3700286" y="3238088"/>
              <a:ext cx="990600" cy="1718268"/>
            </a:xfrm>
            <a:custGeom>
              <a:avLst/>
              <a:gdLst/>
              <a:ahLst/>
              <a:cxnLst/>
              <a:rect l="l" t="t" r="r" b="b"/>
              <a:pathLst>
                <a:path w="990600" h="1510664">
                  <a:moveTo>
                    <a:pt x="0" y="1510284"/>
                  </a:moveTo>
                  <a:lnTo>
                    <a:pt x="990600" y="1510284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1510284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7982712" y="2606615"/>
              <a:ext cx="990600" cy="799244"/>
            </a:xfrm>
            <a:custGeom>
              <a:avLst/>
              <a:gdLst/>
              <a:ahLst/>
              <a:cxnLst/>
              <a:rect l="l" t="t" r="r" b="b"/>
              <a:pathLst>
                <a:path w="990600" h="1153795">
                  <a:moveTo>
                    <a:pt x="0" y="1153667"/>
                  </a:moveTo>
                  <a:lnTo>
                    <a:pt x="990600" y="1153667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1153667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7982712" y="3122277"/>
              <a:ext cx="990600" cy="1864250"/>
            </a:xfrm>
            <a:custGeom>
              <a:avLst/>
              <a:gdLst/>
              <a:ahLst/>
              <a:cxnLst/>
              <a:rect l="l" t="t" r="r" b="b"/>
              <a:pathLst>
                <a:path w="990600" h="2263140">
                  <a:moveTo>
                    <a:pt x="0" y="2263140"/>
                  </a:moveTo>
                  <a:lnTo>
                    <a:pt x="990600" y="2263140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226314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595883" y="1335024"/>
              <a:ext cx="71755" cy="3831590"/>
            </a:xfrm>
            <a:custGeom>
              <a:avLst/>
              <a:gdLst/>
              <a:ahLst/>
              <a:cxnLst/>
              <a:rect l="l" t="t" r="r" b="b"/>
              <a:pathLst>
                <a:path w="71754" h="3831590">
                  <a:moveTo>
                    <a:pt x="36575" y="3831336"/>
                  </a:moveTo>
                  <a:lnTo>
                    <a:pt x="36575" y="0"/>
                  </a:lnTo>
                </a:path>
                <a:path w="71754" h="3831590">
                  <a:moveTo>
                    <a:pt x="0" y="3831336"/>
                  </a:moveTo>
                  <a:lnTo>
                    <a:pt x="71628" y="3831336"/>
                  </a:lnTo>
                </a:path>
                <a:path w="71754" h="3831590">
                  <a:moveTo>
                    <a:pt x="0" y="3192780"/>
                  </a:moveTo>
                  <a:lnTo>
                    <a:pt x="71628" y="3192780"/>
                  </a:lnTo>
                </a:path>
                <a:path w="71754" h="3831590">
                  <a:moveTo>
                    <a:pt x="0" y="2554224"/>
                  </a:moveTo>
                  <a:lnTo>
                    <a:pt x="71628" y="2554224"/>
                  </a:lnTo>
                </a:path>
                <a:path w="71754" h="3831590">
                  <a:moveTo>
                    <a:pt x="0" y="1915667"/>
                  </a:moveTo>
                  <a:lnTo>
                    <a:pt x="71628" y="1915667"/>
                  </a:lnTo>
                </a:path>
                <a:path w="71754" h="3831590">
                  <a:moveTo>
                    <a:pt x="0" y="1277112"/>
                  </a:moveTo>
                  <a:lnTo>
                    <a:pt x="71628" y="1277112"/>
                  </a:lnTo>
                </a:path>
                <a:path w="71754" h="3831590">
                  <a:moveTo>
                    <a:pt x="0" y="638555"/>
                  </a:moveTo>
                  <a:lnTo>
                    <a:pt x="71628" y="638555"/>
                  </a:lnTo>
                </a:path>
                <a:path w="71754" h="3831590">
                  <a:moveTo>
                    <a:pt x="0" y="0"/>
                  </a:moveTo>
                  <a:lnTo>
                    <a:pt x="71628" y="0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632459" y="5166360"/>
              <a:ext cx="7132320" cy="664845"/>
            </a:xfrm>
            <a:custGeom>
              <a:avLst/>
              <a:gdLst/>
              <a:ahLst/>
              <a:cxnLst/>
              <a:rect l="l" t="t" r="r" b="b"/>
              <a:pathLst>
                <a:path w="7132320" h="664845">
                  <a:moveTo>
                    <a:pt x="0" y="0"/>
                  </a:moveTo>
                  <a:lnTo>
                    <a:pt x="0" y="220979"/>
                  </a:lnTo>
                </a:path>
                <a:path w="7132320" h="664845">
                  <a:moveTo>
                    <a:pt x="1426464" y="0"/>
                  </a:moveTo>
                  <a:lnTo>
                    <a:pt x="1426464" y="220979"/>
                  </a:lnTo>
                </a:path>
                <a:path w="7132320" h="664845">
                  <a:moveTo>
                    <a:pt x="2852928" y="0"/>
                  </a:moveTo>
                  <a:lnTo>
                    <a:pt x="2852928" y="220979"/>
                  </a:lnTo>
                </a:path>
                <a:path w="7132320" h="664845">
                  <a:moveTo>
                    <a:pt x="4279392" y="0"/>
                  </a:moveTo>
                  <a:lnTo>
                    <a:pt x="4279392" y="220979"/>
                  </a:lnTo>
                </a:path>
                <a:path w="7132320" h="664845">
                  <a:moveTo>
                    <a:pt x="5705856" y="0"/>
                  </a:moveTo>
                  <a:lnTo>
                    <a:pt x="5705856" y="220979"/>
                  </a:lnTo>
                </a:path>
                <a:path w="7132320" h="664845">
                  <a:moveTo>
                    <a:pt x="7132320" y="0"/>
                  </a:moveTo>
                  <a:lnTo>
                    <a:pt x="7132320" y="220979"/>
                  </a:lnTo>
                </a:path>
                <a:path w="7132320" h="664845">
                  <a:moveTo>
                    <a:pt x="0" y="220979"/>
                  </a:moveTo>
                  <a:lnTo>
                    <a:pt x="0" y="443483"/>
                  </a:lnTo>
                </a:path>
                <a:path w="7132320" h="664845">
                  <a:moveTo>
                    <a:pt x="1426464" y="220979"/>
                  </a:moveTo>
                  <a:lnTo>
                    <a:pt x="1426464" y="443483"/>
                  </a:lnTo>
                </a:path>
                <a:path w="7132320" h="664845">
                  <a:moveTo>
                    <a:pt x="2852928" y="220979"/>
                  </a:moveTo>
                  <a:lnTo>
                    <a:pt x="2852928" y="443483"/>
                  </a:lnTo>
                </a:path>
                <a:path w="7132320" h="664845">
                  <a:moveTo>
                    <a:pt x="4279392" y="220979"/>
                  </a:moveTo>
                  <a:lnTo>
                    <a:pt x="4279392" y="443483"/>
                  </a:lnTo>
                </a:path>
                <a:path w="7132320" h="664845">
                  <a:moveTo>
                    <a:pt x="5705856" y="220979"/>
                  </a:moveTo>
                  <a:lnTo>
                    <a:pt x="5705856" y="443483"/>
                  </a:lnTo>
                </a:path>
                <a:path w="7132320" h="664845">
                  <a:moveTo>
                    <a:pt x="7132320" y="220979"/>
                  </a:moveTo>
                  <a:lnTo>
                    <a:pt x="7132320" y="443483"/>
                  </a:lnTo>
                </a:path>
                <a:path w="7132320" h="664845">
                  <a:moveTo>
                    <a:pt x="0" y="443483"/>
                  </a:moveTo>
                  <a:lnTo>
                    <a:pt x="0" y="664463"/>
                  </a:lnTo>
                </a:path>
                <a:path w="7132320" h="664845">
                  <a:moveTo>
                    <a:pt x="4279392" y="443483"/>
                  </a:moveTo>
                  <a:lnTo>
                    <a:pt x="4279392" y="664463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2579864" y="263249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54 200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0" name="object 50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Källa: Arbetsgivarverket. </a:t>
            </a:r>
            <a:r>
              <a:rPr dirty="0"/>
              <a:t>Lönestatistik </a:t>
            </a:r>
            <a:r>
              <a:rPr spc="-5" dirty="0"/>
              <a:t>redovisas </a:t>
            </a:r>
            <a:r>
              <a:rPr dirty="0"/>
              <a:t>inte </a:t>
            </a:r>
            <a:r>
              <a:rPr spc="-5" dirty="0"/>
              <a:t>vid färre än </a:t>
            </a:r>
            <a:r>
              <a:rPr dirty="0"/>
              <a:t>fem </a:t>
            </a:r>
            <a:r>
              <a:rPr spc="-5" dirty="0"/>
              <a:t>observationer. </a:t>
            </a:r>
            <a:r>
              <a:rPr dirty="0"/>
              <a:t>Vid </a:t>
            </a:r>
            <a:r>
              <a:rPr spc="-5" dirty="0"/>
              <a:t>upp </a:t>
            </a:r>
            <a:r>
              <a:rPr dirty="0"/>
              <a:t>till</a:t>
            </a:r>
            <a:r>
              <a:rPr spc="160" dirty="0"/>
              <a:t> </a:t>
            </a:r>
            <a:r>
              <a:rPr spc="-5" dirty="0"/>
              <a:t>21 observationer </a:t>
            </a:r>
            <a:r>
              <a:rPr dirty="0"/>
              <a:t>redovisas </a:t>
            </a:r>
            <a:r>
              <a:rPr spc="-5" dirty="0"/>
              <a:t>endast </a:t>
            </a:r>
            <a:r>
              <a:rPr dirty="0"/>
              <a:t>medianen.</a:t>
            </a:r>
          </a:p>
        </p:txBody>
      </p:sp>
      <p:sp>
        <p:nvSpPr>
          <p:cNvPr id="51" name="object 51"/>
          <p:cNvSpPr txBox="1">
            <a:spLocks noGrp="1"/>
          </p:cNvSpPr>
          <p:nvPr>
            <p:ph type="ftr" sz="quarter" idx="5"/>
          </p:nvPr>
        </p:nvSpPr>
        <p:spPr>
          <a:xfrm>
            <a:off x="7626857" y="6518169"/>
            <a:ext cx="981203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sv-SE" spc="-5" dirty="0"/>
              <a:t>Mars 2026</a:t>
            </a:r>
            <a:endParaRPr spc="-5" dirty="0"/>
          </a:p>
        </p:txBody>
      </p:sp>
      <p:sp>
        <p:nvSpPr>
          <p:cNvPr id="52" name="object 5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10</a:t>
            </a:fld>
            <a:endParaRPr dirty="0"/>
          </a:p>
        </p:txBody>
      </p:sp>
      <p:sp>
        <p:nvSpPr>
          <p:cNvPr id="22" name="object 22"/>
          <p:cNvSpPr txBox="1"/>
          <p:nvPr/>
        </p:nvSpPr>
        <p:spPr>
          <a:xfrm>
            <a:off x="4028629" y="262328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54 200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316270" y="245529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56 700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866228" y="229185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59 900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1191" y="5072633"/>
            <a:ext cx="507365" cy="67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070">
              <a:lnSpc>
                <a:spcPts val="1065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15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 marL="12700">
              <a:lnSpc>
                <a:spcPts val="1005"/>
              </a:lnSpc>
            </a:pPr>
            <a:r>
              <a:rPr sz="850" spc="-5" dirty="0">
                <a:latin typeface="Carlito"/>
                <a:cs typeface="Carlito"/>
              </a:rPr>
              <a:t>Antal</a:t>
            </a:r>
            <a:endParaRPr sz="850">
              <a:latin typeface="Carlito"/>
              <a:cs typeface="Carlito"/>
            </a:endParaRPr>
          </a:p>
          <a:p>
            <a:pPr marL="12700" marR="10795">
              <a:lnSpc>
                <a:spcPts val="1540"/>
              </a:lnSpc>
              <a:spcBef>
                <a:spcPts val="120"/>
              </a:spcBef>
            </a:pPr>
            <a:r>
              <a:rPr sz="850" dirty="0">
                <a:latin typeface="Carlito"/>
                <a:cs typeface="Carlito"/>
              </a:rPr>
              <a:t>P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spc="-5" dirty="0">
                <a:latin typeface="Carlito"/>
                <a:cs typeface="Carlito"/>
              </a:rPr>
              <a:t>pul</a:t>
            </a:r>
            <a:r>
              <a:rPr sz="850" dirty="0">
                <a:latin typeface="Carlito"/>
                <a:cs typeface="Carlito"/>
              </a:rPr>
              <a:t>ati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n  BEST</a:t>
            </a:r>
            <a:r>
              <a:rPr sz="850" spc="-5" dirty="0">
                <a:latin typeface="Carlito"/>
                <a:cs typeface="Carlito"/>
              </a:rPr>
              <a:t>A</a:t>
            </a:r>
            <a:r>
              <a:rPr sz="850" dirty="0">
                <a:latin typeface="Carlito"/>
                <a:cs typeface="Carlito"/>
              </a:rPr>
              <a:t>-</a:t>
            </a:r>
            <a:r>
              <a:rPr sz="850" spc="-5" dirty="0">
                <a:latin typeface="Carlito"/>
                <a:cs typeface="Carlito"/>
              </a:rPr>
              <a:t>k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d</a:t>
            </a:r>
            <a:endParaRPr sz="850">
              <a:latin typeface="Carlito"/>
              <a:cs typeface="Carlito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97612" y="4434078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25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97612" y="3794836"/>
            <a:ext cx="34163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35</a:t>
            </a:r>
            <a:r>
              <a:rPr sz="900" spc="-6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97612" y="3156584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97612" y="2518028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55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97612" y="1879472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65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701544" y="5220665"/>
            <a:ext cx="2813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637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099305" y="5220666"/>
            <a:ext cx="413258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1 906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982206" y="5220665"/>
            <a:ext cx="360298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latin typeface="Carlito"/>
                <a:cs typeface="Carlito"/>
              </a:rPr>
              <a:t>203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8408923" y="5220665"/>
            <a:ext cx="263907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latin typeface="Carlito"/>
                <a:cs typeface="Carlito"/>
              </a:rPr>
              <a:t>612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288541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519298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3922267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569077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6799833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8202930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2643632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b="1" spc="-5" dirty="0">
                <a:latin typeface="Carlito"/>
                <a:cs typeface="Carlito"/>
              </a:rPr>
              <a:t>2132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924293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b="1" spc="-5" dirty="0">
                <a:latin typeface="Carlito"/>
                <a:cs typeface="Carlito"/>
              </a:rPr>
              <a:t>2142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97612" y="807277"/>
            <a:ext cx="4342130" cy="59626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620"/>
              </a:spcBef>
            </a:pPr>
            <a:r>
              <a:rPr lang="sv-SE" sz="1200" b="1" dirty="0">
                <a:latin typeface="Carlito"/>
                <a:cs typeface="Carlito"/>
              </a:rPr>
              <a:t>21</a:t>
            </a:r>
            <a:r>
              <a:rPr sz="1200" b="1" dirty="0">
                <a:latin typeface="Carlito"/>
                <a:cs typeface="Carlito"/>
              </a:rPr>
              <a:t> - </a:t>
            </a:r>
            <a:r>
              <a:rPr lang="sv-SE" sz="1200" b="1" spc="-15" dirty="0">
                <a:latin typeface="Carlito"/>
                <a:cs typeface="Carlito"/>
              </a:rPr>
              <a:t>Utbildningsarbete</a:t>
            </a:r>
            <a:endParaRPr sz="1200" dirty="0">
              <a:latin typeface="Carlito"/>
              <a:cs typeface="Carlito"/>
            </a:endParaRPr>
          </a:p>
          <a:p>
            <a:pPr algn="ctr">
              <a:lnSpc>
                <a:spcPts val="1115"/>
              </a:lnSpc>
              <a:spcBef>
                <a:spcPts val="425"/>
              </a:spcBef>
            </a:pPr>
            <a:r>
              <a:rPr sz="1000" b="1" spc="-5" dirty="0">
                <a:latin typeface="Carlito"/>
                <a:cs typeface="Carlito"/>
              </a:rPr>
              <a:t>lönestatistik, mars 20</a:t>
            </a:r>
            <a:r>
              <a:rPr lang="sv-SE" sz="1000" b="1" spc="-5" dirty="0">
                <a:latin typeface="Carlito"/>
                <a:cs typeface="Carlito"/>
              </a:rPr>
              <a:t>26</a:t>
            </a:r>
            <a:r>
              <a:rPr sz="1000" b="1" spc="-5" dirty="0">
                <a:latin typeface="Carlito"/>
                <a:cs typeface="Carlito"/>
              </a:rPr>
              <a:t> (10:e</a:t>
            </a:r>
            <a:r>
              <a:rPr lang="sv-SE" sz="1000" b="1" spc="-5" dirty="0">
                <a:latin typeface="Carlito"/>
                <a:cs typeface="Carlito"/>
              </a:rPr>
              <a:t> percentil</a:t>
            </a:r>
            <a:r>
              <a:rPr sz="1000" b="1" spc="-5" dirty="0">
                <a:latin typeface="Carlito"/>
                <a:cs typeface="Carlito"/>
              </a:rPr>
              <a:t>, median, 90:e</a:t>
            </a:r>
            <a:r>
              <a:rPr sz="1000" b="1" spc="75" dirty="0">
                <a:latin typeface="Carlito"/>
                <a:cs typeface="Carlito"/>
              </a:rPr>
              <a:t> </a:t>
            </a:r>
            <a:r>
              <a:rPr sz="1000" b="1" spc="-5" dirty="0">
                <a:latin typeface="Carlito"/>
                <a:cs typeface="Carlito"/>
              </a:rPr>
              <a:t>percentil)</a:t>
            </a:r>
            <a:endParaRPr sz="1000" dirty="0">
              <a:latin typeface="Carlito"/>
              <a:cs typeface="Carlito"/>
            </a:endParaRPr>
          </a:p>
          <a:p>
            <a:pPr marR="3992879" algn="ctr">
              <a:lnSpc>
                <a:spcPts val="994"/>
              </a:lnSpc>
            </a:pPr>
            <a:r>
              <a:rPr sz="900" dirty="0">
                <a:latin typeface="Carlito"/>
                <a:cs typeface="Carlito"/>
              </a:rPr>
              <a:t>75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3" name="object 21">
            <a:extLst>
              <a:ext uri="{FF2B5EF4-FFF2-40B4-BE49-F238E27FC236}">
                <a16:creationId xmlns:a16="http://schemas.microsoft.com/office/drawing/2014/main" id="{5DD1EF8A-A2EA-B046-3D53-A10ED5F7F942}"/>
              </a:ext>
            </a:extLst>
          </p:cNvPr>
          <p:cNvSpPr txBox="1"/>
          <p:nvPr/>
        </p:nvSpPr>
        <p:spPr>
          <a:xfrm>
            <a:off x="2609547" y="306884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46 800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4" name="object 21">
            <a:extLst>
              <a:ext uri="{FF2B5EF4-FFF2-40B4-BE49-F238E27FC236}">
                <a16:creationId xmlns:a16="http://schemas.microsoft.com/office/drawing/2014/main" id="{D4292FE2-B315-1F76-036B-D18F69CE48E8}"/>
              </a:ext>
            </a:extLst>
          </p:cNvPr>
          <p:cNvSpPr txBox="1"/>
          <p:nvPr/>
        </p:nvSpPr>
        <p:spPr>
          <a:xfrm>
            <a:off x="2594705" y="357487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39 700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5" name="object 22">
            <a:extLst>
              <a:ext uri="{FF2B5EF4-FFF2-40B4-BE49-F238E27FC236}">
                <a16:creationId xmlns:a16="http://schemas.microsoft.com/office/drawing/2014/main" id="{50D958C8-A793-F1CB-9A45-4194EC10E9CD}"/>
              </a:ext>
            </a:extLst>
          </p:cNvPr>
          <p:cNvSpPr txBox="1"/>
          <p:nvPr/>
        </p:nvSpPr>
        <p:spPr>
          <a:xfrm>
            <a:off x="4036012" y="312354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45 500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6" name="object 22">
            <a:extLst>
              <a:ext uri="{FF2B5EF4-FFF2-40B4-BE49-F238E27FC236}">
                <a16:creationId xmlns:a16="http://schemas.microsoft.com/office/drawing/2014/main" id="{58821ED9-F6E7-D00F-84D3-1BC6B3AAC2B5}"/>
              </a:ext>
            </a:extLst>
          </p:cNvPr>
          <p:cNvSpPr txBox="1"/>
          <p:nvPr/>
        </p:nvSpPr>
        <p:spPr>
          <a:xfrm>
            <a:off x="4021860" y="356777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39 900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7" name="object 23">
            <a:extLst>
              <a:ext uri="{FF2B5EF4-FFF2-40B4-BE49-F238E27FC236}">
                <a16:creationId xmlns:a16="http://schemas.microsoft.com/office/drawing/2014/main" id="{E2E17AA7-826F-1796-DA08-62AE8470FC52}"/>
              </a:ext>
            </a:extLst>
          </p:cNvPr>
          <p:cNvSpPr txBox="1"/>
          <p:nvPr/>
        </p:nvSpPr>
        <p:spPr>
          <a:xfrm>
            <a:off x="8337261" y="3003041"/>
            <a:ext cx="372123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50 211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8" name="object 23">
            <a:extLst>
              <a:ext uri="{FF2B5EF4-FFF2-40B4-BE49-F238E27FC236}">
                <a16:creationId xmlns:a16="http://schemas.microsoft.com/office/drawing/2014/main" id="{9E32F533-7087-BE79-1CB5-36CD78422AC6}"/>
              </a:ext>
            </a:extLst>
          </p:cNvPr>
          <p:cNvSpPr txBox="1"/>
          <p:nvPr/>
        </p:nvSpPr>
        <p:spPr>
          <a:xfrm>
            <a:off x="8352824" y="332551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44 600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6" name="object 39">
            <a:extLst>
              <a:ext uri="{FF2B5EF4-FFF2-40B4-BE49-F238E27FC236}">
                <a16:creationId xmlns:a16="http://schemas.microsoft.com/office/drawing/2014/main" id="{6E63B4EC-D4C3-11BA-376E-2D9D16003F12}"/>
              </a:ext>
            </a:extLst>
          </p:cNvPr>
          <p:cNvSpPr txBox="1"/>
          <p:nvPr/>
        </p:nvSpPr>
        <p:spPr>
          <a:xfrm>
            <a:off x="5541772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latin typeface="Carlito"/>
                <a:cs typeface="Carlito"/>
              </a:rPr>
              <a:t>19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450AFDB3-D733-4318-E821-2649A0418BA9}"/>
              </a:ext>
            </a:extLst>
          </p:cNvPr>
          <p:cNvSpPr/>
          <p:nvPr/>
        </p:nvSpPr>
        <p:spPr>
          <a:xfrm>
            <a:off x="5194324" y="2364522"/>
            <a:ext cx="990600" cy="780679"/>
          </a:xfrm>
          <a:custGeom>
            <a:avLst/>
            <a:gdLst/>
            <a:ahLst/>
            <a:cxnLst/>
            <a:rect l="l" t="t" r="r" b="b"/>
            <a:pathLst>
              <a:path w="990600" h="1047114">
                <a:moveTo>
                  <a:pt x="0" y="1046988"/>
                </a:moveTo>
                <a:lnTo>
                  <a:pt x="990600" y="1046988"/>
                </a:lnTo>
                <a:lnTo>
                  <a:pt x="990600" y="0"/>
                </a:lnTo>
                <a:lnTo>
                  <a:pt x="0" y="0"/>
                </a:lnTo>
                <a:lnTo>
                  <a:pt x="0" y="1046988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22">
            <a:extLst>
              <a:ext uri="{FF2B5EF4-FFF2-40B4-BE49-F238E27FC236}">
                <a16:creationId xmlns:a16="http://schemas.microsoft.com/office/drawing/2014/main" id="{7B068811-C8EA-D2B4-360E-79068BFFE965}"/>
              </a:ext>
            </a:extLst>
          </p:cNvPr>
          <p:cNvSpPr txBox="1"/>
          <p:nvPr/>
        </p:nvSpPr>
        <p:spPr>
          <a:xfrm>
            <a:off x="5519126" y="302936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47 040 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4" name="object 22">
            <a:extLst>
              <a:ext uri="{FF2B5EF4-FFF2-40B4-BE49-F238E27FC236}">
                <a16:creationId xmlns:a16="http://schemas.microsoft.com/office/drawing/2014/main" id="{73235E18-0C09-D963-05D2-D1061DB337CB}"/>
              </a:ext>
            </a:extLst>
          </p:cNvPr>
          <p:cNvSpPr txBox="1"/>
          <p:nvPr/>
        </p:nvSpPr>
        <p:spPr>
          <a:xfrm>
            <a:off x="5519126" y="225566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59 940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6" name="object 9">
            <a:extLst>
              <a:ext uri="{FF2B5EF4-FFF2-40B4-BE49-F238E27FC236}">
                <a16:creationId xmlns:a16="http://schemas.microsoft.com/office/drawing/2014/main" id="{3A89AB44-75A1-35BD-F85F-D6A807E86125}"/>
              </a:ext>
            </a:extLst>
          </p:cNvPr>
          <p:cNvSpPr/>
          <p:nvPr/>
        </p:nvSpPr>
        <p:spPr>
          <a:xfrm>
            <a:off x="5185573" y="2791298"/>
            <a:ext cx="1114529" cy="2000506"/>
          </a:xfrm>
          <a:custGeom>
            <a:avLst/>
            <a:gdLst/>
            <a:ahLst/>
            <a:cxnLst/>
            <a:rect l="l" t="t" r="r" b="b"/>
            <a:pathLst>
              <a:path w="990600" h="1510664">
                <a:moveTo>
                  <a:pt x="0" y="1510284"/>
                </a:moveTo>
                <a:lnTo>
                  <a:pt x="990600" y="1510284"/>
                </a:lnTo>
                <a:lnTo>
                  <a:pt x="990600" y="0"/>
                </a:lnTo>
                <a:lnTo>
                  <a:pt x="0" y="0"/>
                </a:lnTo>
                <a:lnTo>
                  <a:pt x="0" y="1510284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2">
            <a:extLst>
              <a:ext uri="{FF2B5EF4-FFF2-40B4-BE49-F238E27FC236}">
                <a16:creationId xmlns:a16="http://schemas.microsoft.com/office/drawing/2014/main" id="{4E2C6AD4-4E7E-8BA2-6346-3A1FE9B24A14}"/>
              </a:ext>
            </a:extLst>
          </p:cNvPr>
          <p:cNvSpPr txBox="1"/>
          <p:nvPr/>
        </p:nvSpPr>
        <p:spPr>
          <a:xfrm>
            <a:off x="5519126" y="273922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53 650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8" name="object 25">
            <a:extLst>
              <a:ext uri="{FF2B5EF4-FFF2-40B4-BE49-F238E27FC236}">
                <a16:creationId xmlns:a16="http://schemas.microsoft.com/office/drawing/2014/main" id="{CCBC85A5-ACDD-09C4-B2E9-CE4E640B9D53}"/>
              </a:ext>
            </a:extLst>
          </p:cNvPr>
          <p:cNvSpPr txBox="1"/>
          <p:nvPr/>
        </p:nvSpPr>
        <p:spPr>
          <a:xfrm>
            <a:off x="6882382" y="314577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45 840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AF0D50BB-DE00-6C11-B759-228B51A087CB}"/>
              </a:ext>
            </a:extLst>
          </p:cNvPr>
          <p:cNvSpPr/>
          <p:nvPr/>
        </p:nvSpPr>
        <p:spPr>
          <a:xfrm>
            <a:off x="6561054" y="2981089"/>
            <a:ext cx="1114529" cy="1892369"/>
          </a:xfrm>
          <a:custGeom>
            <a:avLst/>
            <a:gdLst/>
            <a:ahLst/>
            <a:cxnLst/>
            <a:rect l="l" t="t" r="r" b="b"/>
            <a:pathLst>
              <a:path w="990600" h="1510664">
                <a:moveTo>
                  <a:pt x="0" y="1510284"/>
                </a:moveTo>
                <a:lnTo>
                  <a:pt x="990600" y="1510284"/>
                </a:lnTo>
                <a:lnTo>
                  <a:pt x="990600" y="0"/>
                </a:lnTo>
                <a:lnTo>
                  <a:pt x="0" y="0"/>
                </a:lnTo>
                <a:lnTo>
                  <a:pt x="0" y="1510284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cxnSp>
        <p:nvCxnSpPr>
          <p:cNvPr id="17" name="Rak koppling 16">
            <a:extLst>
              <a:ext uri="{FF2B5EF4-FFF2-40B4-BE49-F238E27FC236}">
                <a16:creationId xmlns:a16="http://schemas.microsoft.com/office/drawing/2014/main" id="{45CDD85E-1E22-EAC7-2CEB-954FA95D2D58}"/>
              </a:ext>
            </a:extLst>
          </p:cNvPr>
          <p:cNvCxnSpPr/>
          <p:nvPr/>
        </p:nvCxnSpPr>
        <p:spPr>
          <a:xfrm>
            <a:off x="632459" y="5166359"/>
            <a:ext cx="834085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object 25">
            <a:extLst>
              <a:ext uri="{FF2B5EF4-FFF2-40B4-BE49-F238E27FC236}">
                <a16:creationId xmlns:a16="http://schemas.microsoft.com/office/drawing/2014/main" id="{42118780-41D7-0015-C30E-8673DAEDE067}"/>
              </a:ext>
            </a:extLst>
          </p:cNvPr>
          <p:cNvSpPr txBox="1"/>
          <p:nvPr/>
        </p:nvSpPr>
        <p:spPr>
          <a:xfrm>
            <a:off x="6882382" y="282976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51 760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3" name="object 36">
            <a:extLst>
              <a:ext uri="{FF2B5EF4-FFF2-40B4-BE49-F238E27FC236}">
                <a16:creationId xmlns:a16="http://schemas.microsoft.com/office/drawing/2014/main" id="{0F1C6FA4-471D-0C46-02B8-AC368D1D13E2}"/>
              </a:ext>
            </a:extLst>
          </p:cNvPr>
          <p:cNvSpPr txBox="1"/>
          <p:nvPr/>
        </p:nvSpPr>
        <p:spPr>
          <a:xfrm>
            <a:off x="1303783" y="5230991"/>
            <a:ext cx="2813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7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60" name="object 21">
            <a:extLst>
              <a:ext uri="{FF2B5EF4-FFF2-40B4-BE49-F238E27FC236}">
                <a16:creationId xmlns:a16="http://schemas.microsoft.com/office/drawing/2014/main" id="{56D975E7-3895-D00E-ED82-EC876BD421C5}"/>
              </a:ext>
            </a:extLst>
          </p:cNvPr>
          <p:cNvSpPr txBox="1"/>
          <p:nvPr/>
        </p:nvSpPr>
        <p:spPr>
          <a:xfrm>
            <a:off x="1187041" y="327846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43 240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61" name="object 21">
            <a:extLst>
              <a:ext uri="{FF2B5EF4-FFF2-40B4-BE49-F238E27FC236}">
                <a16:creationId xmlns:a16="http://schemas.microsoft.com/office/drawing/2014/main" id="{9DEA38EF-7A7B-9584-D70E-894A3841AB8E}"/>
              </a:ext>
            </a:extLst>
          </p:cNvPr>
          <p:cNvSpPr txBox="1"/>
          <p:nvPr/>
        </p:nvSpPr>
        <p:spPr>
          <a:xfrm>
            <a:off x="1171444" y="297751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46 980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62" name="object 7">
            <a:extLst>
              <a:ext uri="{FF2B5EF4-FFF2-40B4-BE49-F238E27FC236}">
                <a16:creationId xmlns:a16="http://schemas.microsoft.com/office/drawing/2014/main" id="{FC717732-0698-EC3B-83C5-C3B21934643D}"/>
              </a:ext>
            </a:extLst>
          </p:cNvPr>
          <p:cNvSpPr/>
          <p:nvPr/>
        </p:nvSpPr>
        <p:spPr>
          <a:xfrm>
            <a:off x="839510" y="3140110"/>
            <a:ext cx="1119682" cy="1767340"/>
          </a:xfrm>
          <a:custGeom>
            <a:avLst/>
            <a:gdLst/>
            <a:ahLst/>
            <a:cxnLst/>
            <a:rect l="l" t="t" r="r" b="b"/>
            <a:pathLst>
              <a:path w="990600" h="1423670">
                <a:moveTo>
                  <a:pt x="0" y="1423415"/>
                </a:moveTo>
                <a:lnTo>
                  <a:pt x="990599" y="1423415"/>
                </a:lnTo>
                <a:lnTo>
                  <a:pt x="990599" y="0"/>
                </a:lnTo>
                <a:lnTo>
                  <a:pt x="0" y="0"/>
                </a:lnTo>
                <a:lnTo>
                  <a:pt x="0" y="1423415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21">
            <a:extLst>
              <a:ext uri="{FF2B5EF4-FFF2-40B4-BE49-F238E27FC236}">
                <a16:creationId xmlns:a16="http://schemas.microsoft.com/office/drawing/2014/main" id="{4EF6A339-4F78-BA3D-CE5F-AC5399BD918C}"/>
              </a:ext>
            </a:extLst>
          </p:cNvPr>
          <p:cNvSpPr txBox="1"/>
          <p:nvPr/>
        </p:nvSpPr>
        <p:spPr>
          <a:xfrm>
            <a:off x="1179540" y="308676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46 400</a:t>
            </a:r>
            <a:endParaRPr sz="900" dirty="0"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16352702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object 8">
            <a:extLst>
              <a:ext uri="{FF2B5EF4-FFF2-40B4-BE49-F238E27FC236}">
                <a16:creationId xmlns:a16="http://schemas.microsoft.com/office/drawing/2014/main" id="{5505211A-C289-42D7-9D93-80EE13E5F2F3}"/>
              </a:ext>
            </a:extLst>
          </p:cNvPr>
          <p:cNvSpPr/>
          <p:nvPr/>
        </p:nvSpPr>
        <p:spPr>
          <a:xfrm>
            <a:off x="849855" y="3094358"/>
            <a:ext cx="660400" cy="688455"/>
          </a:xfrm>
          <a:custGeom>
            <a:avLst/>
            <a:gdLst/>
            <a:ahLst/>
            <a:cxnLst/>
            <a:rect l="l" t="t" r="r" b="b"/>
            <a:pathLst>
              <a:path w="660400" h="1109979">
                <a:moveTo>
                  <a:pt x="0" y="1109471"/>
                </a:moveTo>
                <a:lnTo>
                  <a:pt x="659892" y="1109471"/>
                </a:lnTo>
                <a:lnTo>
                  <a:pt x="659892" y="0"/>
                </a:lnTo>
                <a:lnTo>
                  <a:pt x="0" y="0"/>
                </a:lnTo>
                <a:lnTo>
                  <a:pt x="0" y="1109471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2" name="object 2"/>
          <p:cNvGrpSpPr/>
          <p:nvPr/>
        </p:nvGrpSpPr>
        <p:grpSpPr>
          <a:xfrm>
            <a:off x="777240" y="5166359"/>
            <a:ext cx="660400" cy="9525"/>
            <a:chOff x="777240" y="5166359"/>
            <a:chExt cx="660400" cy="9525"/>
          </a:xfrm>
        </p:grpSpPr>
        <p:sp>
          <p:nvSpPr>
            <p:cNvPr id="3" name="object 3"/>
            <p:cNvSpPr/>
            <p:nvPr/>
          </p:nvSpPr>
          <p:spPr>
            <a:xfrm>
              <a:off x="777240" y="5166359"/>
              <a:ext cx="660400" cy="9525"/>
            </a:xfrm>
            <a:custGeom>
              <a:avLst/>
              <a:gdLst/>
              <a:ahLst/>
              <a:cxnLst/>
              <a:rect l="l" t="t" r="r" b="b"/>
              <a:pathLst>
                <a:path w="660400" h="9525">
                  <a:moveTo>
                    <a:pt x="659892" y="0"/>
                  </a:moveTo>
                  <a:lnTo>
                    <a:pt x="0" y="0"/>
                  </a:lnTo>
                  <a:lnTo>
                    <a:pt x="0" y="9144"/>
                  </a:lnTo>
                  <a:lnTo>
                    <a:pt x="659892" y="9144"/>
                  </a:lnTo>
                  <a:lnTo>
                    <a:pt x="659892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77240" y="5166359"/>
              <a:ext cx="660400" cy="9525"/>
            </a:xfrm>
            <a:custGeom>
              <a:avLst/>
              <a:gdLst/>
              <a:ahLst/>
              <a:cxnLst/>
              <a:rect l="l" t="t" r="r" b="b"/>
              <a:pathLst>
                <a:path w="660400" h="9525">
                  <a:moveTo>
                    <a:pt x="659891" y="0"/>
                  </a:moveTo>
                  <a:lnTo>
                    <a:pt x="0" y="0"/>
                  </a:lnTo>
                  <a:lnTo>
                    <a:pt x="0" y="9143"/>
                  </a:lnTo>
                  <a:lnTo>
                    <a:pt x="659891" y="9143"/>
                  </a:lnTo>
                  <a:lnTo>
                    <a:pt x="6598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595883" y="1067820"/>
            <a:ext cx="8445685" cy="4763385"/>
            <a:chOff x="595883" y="1067820"/>
            <a:chExt cx="8445685" cy="4763385"/>
          </a:xfrm>
        </p:grpSpPr>
        <p:sp>
          <p:nvSpPr>
            <p:cNvPr id="7" name="object 7"/>
            <p:cNvSpPr/>
            <p:nvPr/>
          </p:nvSpPr>
          <p:spPr>
            <a:xfrm>
              <a:off x="1728216" y="3464052"/>
              <a:ext cx="660400" cy="1702435"/>
            </a:xfrm>
            <a:custGeom>
              <a:avLst/>
              <a:gdLst/>
              <a:ahLst/>
              <a:cxnLst/>
              <a:rect l="l" t="t" r="r" b="b"/>
              <a:pathLst>
                <a:path w="660400" h="1702435">
                  <a:moveTo>
                    <a:pt x="0" y="1702308"/>
                  </a:moveTo>
                  <a:lnTo>
                    <a:pt x="659892" y="1702308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702308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679191" y="2842241"/>
              <a:ext cx="660400" cy="1115790"/>
            </a:xfrm>
            <a:custGeom>
              <a:avLst/>
              <a:gdLst/>
              <a:ahLst/>
              <a:cxnLst/>
              <a:rect l="l" t="t" r="r" b="b"/>
              <a:pathLst>
                <a:path w="660400" h="1109979">
                  <a:moveTo>
                    <a:pt x="0" y="1109471"/>
                  </a:moveTo>
                  <a:lnTo>
                    <a:pt x="659892" y="1109471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109471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2655790" y="3474735"/>
              <a:ext cx="793403" cy="1659889"/>
            </a:xfrm>
            <a:custGeom>
              <a:avLst/>
              <a:gdLst/>
              <a:ahLst/>
              <a:cxnLst/>
              <a:rect l="l" t="t" r="r" b="b"/>
              <a:pathLst>
                <a:path w="660400" h="1659889">
                  <a:moveTo>
                    <a:pt x="0" y="1659636"/>
                  </a:moveTo>
                  <a:lnTo>
                    <a:pt x="659892" y="1659636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659636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3630167" y="1715426"/>
              <a:ext cx="660400" cy="614926"/>
            </a:xfrm>
            <a:custGeom>
              <a:avLst/>
              <a:gdLst/>
              <a:ahLst/>
              <a:cxnLst/>
              <a:rect l="l" t="t" r="r" b="b"/>
              <a:pathLst>
                <a:path w="660400" h="658494">
                  <a:moveTo>
                    <a:pt x="0" y="658367"/>
                  </a:moveTo>
                  <a:lnTo>
                    <a:pt x="659891" y="658367"/>
                  </a:lnTo>
                  <a:lnTo>
                    <a:pt x="659891" y="0"/>
                  </a:lnTo>
                  <a:lnTo>
                    <a:pt x="0" y="0"/>
                  </a:lnTo>
                  <a:lnTo>
                    <a:pt x="0" y="658367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3620818" y="1995885"/>
              <a:ext cx="719574" cy="2823660"/>
            </a:xfrm>
            <a:custGeom>
              <a:avLst/>
              <a:gdLst/>
              <a:ahLst/>
              <a:cxnLst/>
              <a:rect l="l" t="t" r="r" b="b"/>
              <a:pathLst>
                <a:path w="660400" h="2298700">
                  <a:moveTo>
                    <a:pt x="0" y="2298191"/>
                  </a:moveTo>
                  <a:lnTo>
                    <a:pt x="659891" y="2298191"/>
                  </a:lnTo>
                  <a:lnTo>
                    <a:pt x="659891" y="0"/>
                  </a:lnTo>
                  <a:lnTo>
                    <a:pt x="0" y="0"/>
                  </a:lnTo>
                  <a:lnTo>
                    <a:pt x="0" y="2298191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4581143" y="1715425"/>
              <a:ext cx="661670" cy="732955"/>
            </a:xfrm>
            <a:custGeom>
              <a:avLst/>
              <a:gdLst/>
              <a:ahLst/>
              <a:cxnLst/>
              <a:rect l="l" t="t" r="r" b="b"/>
              <a:pathLst>
                <a:path w="661670" h="966470">
                  <a:moveTo>
                    <a:pt x="0" y="966215"/>
                  </a:moveTo>
                  <a:lnTo>
                    <a:pt x="661415" y="966215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966215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4445551" y="2108994"/>
              <a:ext cx="829500" cy="2556054"/>
            </a:xfrm>
            <a:custGeom>
              <a:avLst/>
              <a:gdLst/>
              <a:ahLst/>
              <a:cxnLst/>
              <a:rect l="l" t="t" r="r" b="b"/>
              <a:pathLst>
                <a:path w="661670" h="2190115">
                  <a:moveTo>
                    <a:pt x="0" y="2189988"/>
                  </a:moveTo>
                  <a:lnTo>
                    <a:pt x="661415" y="2189988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2189988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5532119" y="1879472"/>
              <a:ext cx="661670" cy="819787"/>
            </a:xfrm>
            <a:custGeom>
              <a:avLst/>
              <a:gdLst/>
              <a:ahLst/>
              <a:cxnLst/>
              <a:rect l="l" t="t" r="r" b="b"/>
              <a:pathLst>
                <a:path w="661670" h="868679">
                  <a:moveTo>
                    <a:pt x="0" y="868679"/>
                  </a:moveTo>
                  <a:lnTo>
                    <a:pt x="661415" y="868679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868679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5519497" y="2360607"/>
              <a:ext cx="770072" cy="2343580"/>
            </a:xfrm>
            <a:custGeom>
              <a:avLst/>
              <a:gdLst/>
              <a:ahLst/>
              <a:cxnLst/>
              <a:rect l="l" t="t" r="r" b="b"/>
              <a:pathLst>
                <a:path w="661670" h="2044064">
                  <a:moveTo>
                    <a:pt x="0" y="2043684"/>
                  </a:moveTo>
                  <a:lnTo>
                    <a:pt x="661415" y="2043684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2043684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6483095" y="1067820"/>
              <a:ext cx="661670" cy="851636"/>
            </a:xfrm>
            <a:custGeom>
              <a:avLst/>
              <a:gdLst/>
              <a:ahLst/>
              <a:cxnLst/>
              <a:rect l="l" t="t" r="r" b="b"/>
              <a:pathLst>
                <a:path w="661670" h="905510">
                  <a:moveTo>
                    <a:pt x="0" y="905255"/>
                  </a:moveTo>
                  <a:lnTo>
                    <a:pt x="661416" y="905255"/>
                  </a:lnTo>
                  <a:lnTo>
                    <a:pt x="661416" y="0"/>
                  </a:lnTo>
                  <a:lnTo>
                    <a:pt x="0" y="0"/>
                  </a:lnTo>
                  <a:lnTo>
                    <a:pt x="0" y="905255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6411722" y="1335025"/>
              <a:ext cx="773587" cy="3195768"/>
            </a:xfrm>
            <a:custGeom>
              <a:avLst/>
              <a:gdLst/>
              <a:ahLst/>
              <a:cxnLst/>
              <a:rect l="l" t="t" r="r" b="b"/>
              <a:pathLst>
                <a:path w="661670" h="2809240">
                  <a:moveTo>
                    <a:pt x="0" y="2808732"/>
                  </a:moveTo>
                  <a:lnTo>
                    <a:pt x="661416" y="2808732"/>
                  </a:lnTo>
                  <a:lnTo>
                    <a:pt x="661416" y="0"/>
                  </a:lnTo>
                  <a:lnTo>
                    <a:pt x="0" y="0"/>
                  </a:lnTo>
                  <a:lnTo>
                    <a:pt x="0" y="2808732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434072" y="1252475"/>
              <a:ext cx="661670" cy="743410"/>
            </a:xfrm>
            <a:custGeom>
              <a:avLst/>
              <a:gdLst/>
              <a:ahLst/>
              <a:cxnLst/>
              <a:rect l="l" t="t" r="r" b="b"/>
              <a:pathLst>
                <a:path w="661670" h="1085214">
                  <a:moveTo>
                    <a:pt x="0" y="1085087"/>
                  </a:moveTo>
                  <a:lnTo>
                    <a:pt x="661416" y="1085087"/>
                  </a:lnTo>
                  <a:lnTo>
                    <a:pt x="661416" y="0"/>
                  </a:lnTo>
                  <a:lnTo>
                    <a:pt x="0" y="0"/>
                  </a:lnTo>
                  <a:lnTo>
                    <a:pt x="0" y="1085087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" name="object 20"/>
            <p:cNvSpPr/>
            <p:nvPr/>
          </p:nvSpPr>
          <p:spPr>
            <a:xfrm>
              <a:off x="7413432" y="1486012"/>
              <a:ext cx="763399" cy="3356378"/>
            </a:xfrm>
            <a:custGeom>
              <a:avLst/>
              <a:gdLst/>
              <a:ahLst/>
              <a:cxnLst/>
              <a:rect l="l" t="t" r="r" b="b"/>
              <a:pathLst>
                <a:path w="661670" h="2733040">
                  <a:moveTo>
                    <a:pt x="0" y="2732532"/>
                  </a:moveTo>
                  <a:lnTo>
                    <a:pt x="661416" y="2732532"/>
                  </a:lnTo>
                  <a:lnTo>
                    <a:pt x="661416" y="0"/>
                  </a:lnTo>
                  <a:lnTo>
                    <a:pt x="0" y="0"/>
                  </a:lnTo>
                  <a:lnTo>
                    <a:pt x="0" y="2732532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8370357" y="1252475"/>
              <a:ext cx="660400" cy="987132"/>
            </a:xfrm>
            <a:custGeom>
              <a:avLst/>
              <a:gdLst/>
              <a:ahLst/>
              <a:cxnLst/>
              <a:rect l="l" t="t" r="r" b="b"/>
              <a:pathLst>
                <a:path w="660400" h="1199514">
                  <a:moveTo>
                    <a:pt x="0" y="1199388"/>
                  </a:moveTo>
                  <a:lnTo>
                    <a:pt x="659892" y="1199388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199388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" name="object 22"/>
            <p:cNvSpPr/>
            <p:nvPr/>
          </p:nvSpPr>
          <p:spPr>
            <a:xfrm>
              <a:off x="8301212" y="1680054"/>
              <a:ext cx="740356" cy="3189098"/>
            </a:xfrm>
            <a:custGeom>
              <a:avLst/>
              <a:gdLst/>
              <a:ahLst/>
              <a:cxnLst/>
              <a:rect l="l" t="t" r="r" b="b"/>
              <a:pathLst>
                <a:path w="660400" h="2604770">
                  <a:moveTo>
                    <a:pt x="0" y="2604516"/>
                  </a:moveTo>
                  <a:lnTo>
                    <a:pt x="659892" y="2604516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2604516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" name="object 23"/>
            <p:cNvSpPr/>
            <p:nvPr/>
          </p:nvSpPr>
          <p:spPr>
            <a:xfrm>
              <a:off x="595883" y="1335024"/>
              <a:ext cx="71755" cy="3831590"/>
            </a:xfrm>
            <a:custGeom>
              <a:avLst/>
              <a:gdLst/>
              <a:ahLst/>
              <a:cxnLst/>
              <a:rect l="l" t="t" r="r" b="b"/>
              <a:pathLst>
                <a:path w="71754" h="3831590">
                  <a:moveTo>
                    <a:pt x="36575" y="3831336"/>
                  </a:moveTo>
                  <a:lnTo>
                    <a:pt x="36575" y="0"/>
                  </a:lnTo>
                </a:path>
                <a:path w="71754" h="3831590">
                  <a:moveTo>
                    <a:pt x="0" y="3831336"/>
                  </a:moveTo>
                  <a:lnTo>
                    <a:pt x="71628" y="3831336"/>
                  </a:lnTo>
                </a:path>
                <a:path w="71754" h="3831590">
                  <a:moveTo>
                    <a:pt x="0" y="3192780"/>
                  </a:moveTo>
                  <a:lnTo>
                    <a:pt x="71628" y="3192780"/>
                  </a:lnTo>
                </a:path>
                <a:path w="71754" h="3831590">
                  <a:moveTo>
                    <a:pt x="0" y="2554224"/>
                  </a:moveTo>
                  <a:lnTo>
                    <a:pt x="71628" y="2554224"/>
                  </a:lnTo>
                </a:path>
                <a:path w="71754" h="3831590">
                  <a:moveTo>
                    <a:pt x="0" y="1915667"/>
                  </a:moveTo>
                  <a:lnTo>
                    <a:pt x="71628" y="1915667"/>
                  </a:lnTo>
                </a:path>
                <a:path w="71754" h="3831590">
                  <a:moveTo>
                    <a:pt x="0" y="1277112"/>
                  </a:moveTo>
                  <a:lnTo>
                    <a:pt x="71628" y="1277112"/>
                  </a:lnTo>
                </a:path>
                <a:path w="71754" h="3831590">
                  <a:moveTo>
                    <a:pt x="0" y="638555"/>
                  </a:moveTo>
                  <a:lnTo>
                    <a:pt x="71628" y="638555"/>
                  </a:lnTo>
                </a:path>
                <a:path w="71754" h="3831590">
                  <a:moveTo>
                    <a:pt x="0" y="0"/>
                  </a:moveTo>
                  <a:lnTo>
                    <a:pt x="71628" y="0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" name="object 25"/>
            <p:cNvSpPr/>
            <p:nvPr/>
          </p:nvSpPr>
          <p:spPr>
            <a:xfrm>
              <a:off x="632459" y="5166360"/>
              <a:ext cx="7607934" cy="664845"/>
            </a:xfrm>
            <a:custGeom>
              <a:avLst/>
              <a:gdLst/>
              <a:ahLst/>
              <a:cxnLst/>
              <a:rect l="l" t="t" r="r" b="b"/>
              <a:pathLst>
                <a:path w="7607934" h="664845">
                  <a:moveTo>
                    <a:pt x="0" y="0"/>
                  </a:moveTo>
                  <a:lnTo>
                    <a:pt x="0" y="220979"/>
                  </a:lnTo>
                </a:path>
                <a:path w="7607934" h="664845">
                  <a:moveTo>
                    <a:pt x="950976" y="0"/>
                  </a:moveTo>
                  <a:lnTo>
                    <a:pt x="950976" y="220979"/>
                  </a:lnTo>
                </a:path>
                <a:path w="7607934" h="664845">
                  <a:moveTo>
                    <a:pt x="1901952" y="0"/>
                  </a:moveTo>
                  <a:lnTo>
                    <a:pt x="1901952" y="220979"/>
                  </a:lnTo>
                </a:path>
                <a:path w="7607934" h="664845">
                  <a:moveTo>
                    <a:pt x="2852928" y="0"/>
                  </a:moveTo>
                  <a:lnTo>
                    <a:pt x="2852928" y="220979"/>
                  </a:lnTo>
                </a:path>
                <a:path w="7607934" h="664845">
                  <a:moveTo>
                    <a:pt x="3803904" y="0"/>
                  </a:moveTo>
                  <a:lnTo>
                    <a:pt x="3803904" y="220979"/>
                  </a:lnTo>
                </a:path>
                <a:path w="7607934" h="664845">
                  <a:moveTo>
                    <a:pt x="4754880" y="0"/>
                  </a:moveTo>
                  <a:lnTo>
                    <a:pt x="4754880" y="220979"/>
                  </a:lnTo>
                </a:path>
                <a:path w="7607934" h="664845">
                  <a:moveTo>
                    <a:pt x="5705856" y="0"/>
                  </a:moveTo>
                  <a:lnTo>
                    <a:pt x="5705856" y="220979"/>
                  </a:lnTo>
                </a:path>
                <a:path w="7607934" h="664845">
                  <a:moveTo>
                    <a:pt x="6656832" y="0"/>
                  </a:moveTo>
                  <a:lnTo>
                    <a:pt x="6656832" y="220979"/>
                  </a:lnTo>
                </a:path>
                <a:path w="7607934" h="664845">
                  <a:moveTo>
                    <a:pt x="7607808" y="0"/>
                  </a:moveTo>
                  <a:lnTo>
                    <a:pt x="7607808" y="220979"/>
                  </a:lnTo>
                </a:path>
                <a:path w="7607934" h="664845">
                  <a:moveTo>
                    <a:pt x="0" y="220979"/>
                  </a:moveTo>
                  <a:lnTo>
                    <a:pt x="0" y="443483"/>
                  </a:lnTo>
                </a:path>
                <a:path w="7607934" h="664845">
                  <a:moveTo>
                    <a:pt x="950976" y="220979"/>
                  </a:moveTo>
                  <a:lnTo>
                    <a:pt x="950976" y="443483"/>
                  </a:lnTo>
                </a:path>
                <a:path w="7607934" h="664845">
                  <a:moveTo>
                    <a:pt x="1901952" y="220979"/>
                  </a:moveTo>
                  <a:lnTo>
                    <a:pt x="1901952" y="443483"/>
                  </a:lnTo>
                </a:path>
                <a:path w="7607934" h="664845">
                  <a:moveTo>
                    <a:pt x="2852928" y="220979"/>
                  </a:moveTo>
                  <a:lnTo>
                    <a:pt x="2852928" y="443483"/>
                  </a:lnTo>
                </a:path>
                <a:path w="7607934" h="664845">
                  <a:moveTo>
                    <a:pt x="3803904" y="220979"/>
                  </a:moveTo>
                  <a:lnTo>
                    <a:pt x="3803904" y="443483"/>
                  </a:lnTo>
                </a:path>
                <a:path w="7607934" h="664845">
                  <a:moveTo>
                    <a:pt x="4754880" y="220979"/>
                  </a:moveTo>
                  <a:lnTo>
                    <a:pt x="4754880" y="443483"/>
                  </a:lnTo>
                </a:path>
                <a:path w="7607934" h="664845">
                  <a:moveTo>
                    <a:pt x="5705856" y="220979"/>
                  </a:moveTo>
                  <a:lnTo>
                    <a:pt x="5705856" y="443483"/>
                  </a:lnTo>
                </a:path>
                <a:path w="7607934" h="664845">
                  <a:moveTo>
                    <a:pt x="6656832" y="220979"/>
                  </a:moveTo>
                  <a:lnTo>
                    <a:pt x="6656832" y="443483"/>
                  </a:lnTo>
                </a:path>
                <a:path w="7607934" h="664845">
                  <a:moveTo>
                    <a:pt x="7607808" y="220979"/>
                  </a:moveTo>
                  <a:lnTo>
                    <a:pt x="7607808" y="443483"/>
                  </a:lnTo>
                </a:path>
                <a:path w="7607934" h="664845">
                  <a:moveTo>
                    <a:pt x="0" y="443483"/>
                  </a:moveTo>
                  <a:lnTo>
                    <a:pt x="0" y="664463"/>
                  </a:lnTo>
                </a:path>
                <a:path w="7607934" h="664845">
                  <a:moveTo>
                    <a:pt x="2852928" y="443483"/>
                  </a:moveTo>
                  <a:lnTo>
                    <a:pt x="2852928" y="664463"/>
                  </a:lnTo>
                </a:path>
                <a:path w="7607934" h="664845">
                  <a:moveTo>
                    <a:pt x="5705856" y="443483"/>
                  </a:moveTo>
                  <a:lnTo>
                    <a:pt x="5705856" y="664463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1946762" y="284805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33 100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1" name="object 71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Källa: Arbetsgivarverket. </a:t>
            </a:r>
            <a:r>
              <a:rPr dirty="0"/>
              <a:t>Lönestatistik </a:t>
            </a:r>
            <a:r>
              <a:rPr spc="-5" dirty="0"/>
              <a:t>redovisas </a:t>
            </a:r>
            <a:r>
              <a:rPr dirty="0"/>
              <a:t>inte </a:t>
            </a:r>
            <a:r>
              <a:rPr spc="-5" dirty="0"/>
              <a:t>vid färre än </a:t>
            </a:r>
            <a:r>
              <a:rPr dirty="0"/>
              <a:t>fem </a:t>
            </a:r>
            <a:r>
              <a:rPr spc="-5" dirty="0"/>
              <a:t>observationer. </a:t>
            </a:r>
            <a:r>
              <a:rPr dirty="0"/>
              <a:t>Vid </a:t>
            </a:r>
            <a:r>
              <a:rPr spc="-5" dirty="0"/>
              <a:t>upp </a:t>
            </a:r>
            <a:r>
              <a:rPr dirty="0"/>
              <a:t>till</a:t>
            </a:r>
            <a:r>
              <a:rPr spc="160" dirty="0"/>
              <a:t> </a:t>
            </a:r>
            <a:r>
              <a:rPr spc="-5" dirty="0"/>
              <a:t>21 observationer </a:t>
            </a:r>
            <a:r>
              <a:rPr dirty="0"/>
              <a:t>redovisas </a:t>
            </a:r>
            <a:r>
              <a:rPr spc="-5" dirty="0"/>
              <a:t>endast </a:t>
            </a:r>
            <a:r>
              <a:rPr dirty="0"/>
              <a:t>medianen.</a:t>
            </a:r>
          </a:p>
        </p:txBody>
      </p:sp>
      <p:sp>
        <p:nvSpPr>
          <p:cNvPr id="72" name="object 72"/>
          <p:cNvSpPr txBox="1">
            <a:spLocks noGrp="1"/>
          </p:cNvSpPr>
          <p:nvPr>
            <p:ph type="ftr" sz="quarter" idx="5"/>
          </p:nvPr>
        </p:nvSpPr>
        <p:spPr>
          <a:xfrm>
            <a:off x="7626857" y="6518169"/>
            <a:ext cx="961899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sv-SE" spc="-5" dirty="0"/>
              <a:t>Mars 2026</a:t>
            </a:r>
            <a:endParaRPr spc="-5" dirty="0"/>
          </a:p>
        </p:txBody>
      </p:sp>
      <p:sp>
        <p:nvSpPr>
          <p:cNvPr id="73" name="object 7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11</a:t>
            </a:fld>
            <a:endParaRPr dirty="0"/>
          </a:p>
        </p:txBody>
      </p:sp>
      <p:sp>
        <p:nvSpPr>
          <p:cNvPr id="27" name="object 27"/>
          <p:cNvSpPr txBox="1"/>
          <p:nvPr/>
        </p:nvSpPr>
        <p:spPr>
          <a:xfrm>
            <a:off x="2828099" y="2736699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34 640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789870" y="162341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42 640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750433" y="164259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42 670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710996" y="177931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41 800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658759" y="100820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50 000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605697" y="116157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48 760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547035" y="121365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48 800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553708" y="155478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43 000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8571231" y="211575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38 700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31191" y="5072633"/>
            <a:ext cx="507365" cy="67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070">
              <a:lnSpc>
                <a:spcPts val="1065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15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 marL="12700">
              <a:lnSpc>
                <a:spcPts val="1005"/>
              </a:lnSpc>
            </a:pPr>
            <a:r>
              <a:rPr sz="850" spc="-5" dirty="0">
                <a:latin typeface="Carlito"/>
                <a:cs typeface="Carlito"/>
              </a:rPr>
              <a:t>Antal</a:t>
            </a:r>
            <a:endParaRPr sz="850">
              <a:latin typeface="Carlito"/>
              <a:cs typeface="Carlito"/>
            </a:endParaRPr>
          </a:p>
          <a:p>
            <a:pPr marL="12700" marR="10795">
              <a:lnSpc>
                <a:spcPts val="1540"/>
              </a:lnSpc>
              <a:spcBef>
                <a:spcPts val="120"/>
              </a:spcBef>
            </a:pPr>
            <a:r>
              <a:rPr sz="850" dirty="0">
                <a:latin typeface="Carlito"/>
                <a:cs typeface="Carlito"/>
              </a:rPr>
              <a:t>P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spc="-5" dirty="0">
                <a:latin typeface="Carlito"/>
                <a:cs typeface="Carlito"/>
              </a:rPr>
              <a:t>pul</a:t>
            </a:r>
            <a:r>
              <a:rPr sz="850" dirty="0">
                <a:latin typeface="Carlito"/>
                <a:cs typeface="Carlito"/>
              </a:rPr>
              <a:t>ati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n  BEST</a:t>
            </a:r>
            <a:r>
              <a:rPr sz="850" spc="-5" dirty="0">
                <a:latin typeface="Carlito"/>
                <a:cs typeface="Carlito"/>
              </a:rPr>
              <a:t>A</a:t>
            </a:r>
            <a:r>
              <a:rPr sz="850" dirty="0">
                <a:latin typeface="Carlito"/>
                <a:cs typeface="Carlito"/>
              </a:rPr>
              <a:t>-</a:t>
            </a:r>
            <a:r>
              <a:rPr sz="850" spc="-5" dirty="0">
                <a:latin typeface="Carlito"/>
                <a:cs typeface="Carlito"/>
              </a:rPr>
              <a:t>k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d</a:t>
            </a:r>
            <a:endParaRPr sz="850">
              <a:latin typeface="Carlito"/>
              <a:cs typeface="Carlito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97612" y="4434078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20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97612" y="3794836"/>
            <a:ext cx="34163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25</a:t>
            </a:r>
            <a:r>
              <a:rPr sz="900" spc="-6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97612" y="3156584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97612" y="2518028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97612" y="1879472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988057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17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2910332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193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3890517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85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4812919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424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5735192" y="5220665"/>
            <a:ext cx="382018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1 786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6715506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205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7666481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805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8588756" y="5220665"/>
            <a:ext cx="305947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3 077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050747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806067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2733294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3904234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4659629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5587110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6758178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7513446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8440673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1930145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2212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4783963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2222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7637526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2232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197611" y="807277"/>
            <a:ext cx="4092955" cy="58477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255270" algn="ctr">
              <a:lnSpc>
                <a:spcPct val="100000"/>
              </a:lnSpc>
              <a:spcBef>
                <a:spcPts val="620"/>
              </a:spcBef>
            </a:pPr>
            <a:r>
              <a:rPr sz="1200" b="1" dirty="0">
                <a:latin typeface="Carlito"/>
                <a:cs typeface="Carlito"/>
              </a:rPr>
              <a:t>22 - Utbildnings- och</a:t>
            </a:r>
            <a:r>
              <a:rPr sz="1200" b="1" spc="-75" dirty="0">
                <a:latin typeface="Carlito"/>
                <a:cs typeface="Carlito"/>
              </a:rPr>
              <a:t> </a:t>
            </a:r>
            <a:r>
              <a:rPr sz="1200" b="1" spc="-5" dirty="0">
                <a:latin typeface="Carlito"/>
                <a:cs typeface="Carlito"/>
              </a:rPr>
              <a:t>forskningsadministration</a:t>
            </a:r>
            <a:endParaRPr sz="1200" dirty="0">
              <a:latin typeface="Carlito"/>
              <a:cs typeface="Carlito"/>
            </a:endParaRPr>
          </a:p>
          <a:p>
            <a:pPr marL="744855">
              <a:lnSpc>
                <a:spcPts val="1115"/>
              </a:lnSpc>
              <a:spcBef>
                <a:spcPts val="425"/>
              </a:spcBef>
            </a:pPr>
            <a:r>
              <a:rPr sz="1000" b="1" spc="-5" dirty="0">
                <a:latin typeface="Carlito"/>
                <a:cs typeface="Carlito"/>
              </a:rPr>
              <a:t>lönestatistik, mars 20</a:t>
            </a:r>
            <a:r>
              <a:rPr lang="sv-SE" sz="1000" b="1" spc="-5" dirty="0">
                <a:latin typeface="Carlito"/>
                <a:cs typeface="Carlito"/>
              </a:rPr>
              <a:t>26</a:t>
            </a:r>
            <a:r>
              <a:rPr sz="1000" b="1" spc="-5" dirty="0">
                <a:latin typeface="Carlito"/>
                <a:cs typeface="Carlito"/>
              </a:rPr>
              <a:t> (10:e</a:t>
            </a:r>
            <a:r>
              <a:rPr lang="sv-SE" sz="1000" b="1" spc="-5" dirty="0">
                <a:latin typeface="Carlito"/>
                <a:cs typeface="Carlito"/>
              </a:rPr>
              <a:t> percentil</a:t>
            </a:r>
            <a:r>
              <a:rPr sz="1000" b="1" spc="-5" dirty="0">
                <a:latin typeface="Carlito"/>
                <a:cs typeface="Carlito"/>
              </a:rPr>
              <a:t>, median, 90:e</a:t>
            </a:r>
            <a:r>
              <a:rPr sz="1000" b="1" spc="105" dirty="0">
                <a:latin typeface="Carlito"/>
                <a:cs typeface="Carlito"/>
              </a:rPr>
              <a:t> </a:t>
            </a:r>
            <a:r>
              <a:rPr sz="1000" b="1" spc="-5" dirty="0">
                <a:latin typeface="Carlito"/>
                <a:cs typeface="Carlito"/>
              </a:rPr>
              <a:t>percentil)</a:t>
            </a:r>
            <a:endParaRPr sz="1000" dirty="0">
              <a:latin typeface="Carlito"/>
              <a:cs typeface="Carlito"/>
            </a:endParaRPr>
          </a:p>
          <a:p>
            <a:pPr marL="12700">
              <a:lnSpc>
                <a:spcPts val="994"/>
              </a:lnSpc>
            </a:pPr>
            <a:r>
              <a:rPr sz="900" dirty="0">
                <a:latin typeface="Carlito"/>
                <a:cs typeface="Carlito"/>
              </a:rPr>
              <a:t>45</a:t>
            </a:r>
            <a:r>
              <a:rPr sz="900" spc="-1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4" name="object 27">
            <a:extLst>
              <a:ext uri="{FF2B5EF4-FFF2-40B4-BE49-F238E27FC236}">
                <a16:creationId xmlns:a16="http://schemas.microsoft.com/office/drawing/2014/main" id="{D3CD1096-3B51-A9B0-2C2C-AC41075C5A15}"/>
              </a:ext>
            </a:extLst>
          </p:cNvPr>
          <p:cNvSpPr txBox="1"/>
          <p:nvPr/>
        </p:nvSpPr>
        <p:spPr>
          <a:xfrm>
            <a:off x="2828099" y="338806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28 700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5" name="object 27">
            <a:extLst>
              <a:ext uri="{FF2B5EF4-FFF2-40B4-BE49-F238E27FC236}">
                <a16:creationId xmlns:a16="http://schemas.microsoft.com/office/drawing/2014/main" id="{518CCBFE-A825-7EA9-D7BB-7DE005098670}"/>
              </a:ext>
            </a:extLst>
          </p:cNvPr>
          <p:cNvSpPr txBox="1"/>
          <p:nvPr/>
        </p:nvSpPr>
        <p:spPr>
          <a:xfrm>
            <a:off x="2860337" y="380670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24 920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6" name="object 28">
            <a:extLst>
              <a:ext uri="{FF2B5EF4-FFF2-40B4-BE49-F238E27FC236}">
                <a16:creationId xmlns:a16="http://schemas.microsoft.com/office/drawing/2014/main" id="{91A9DF7F-2DC3-4C2F-2252-E2354060E508}"/>
              </a:ext>
            </a:extLst>
          </p:cNvPr>
          <p:cNvSpPr txBox="1"/>
          <p:nvPr/>
        </p:nvSpPr>
        <p:spPr>
          <a:xfrm>
            <a:off x="3789870" y="189499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40 300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7" name="object 28">
            <a:extLst>
              <a:ext uri="{FF2B5EF4-FFF2-40B4-BE49-F238E27FC236}">
                <a16:creationId xmlns:a16="http://schemas.microsoft.com/office/drawing/2014/main" id="{D721C505-B3A7-2666-BD09-69F9E7695298}"/>
              </a:ext>
            </a:extLst>
          </p:cNvPr>
          <p:cNvSpPr txBox="1"/>
          <p:nvPr/>
        </p:nvSpPr>
        <p:spPr>
          <a:xfrm>
            <a:off x="3799567" y="220928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38 140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8" name="object 29">
            <a:extLst>
              <a:ext uri="{FF2B5EF4-FFF2-40B4-BE49-F238E27FC236}">
                <a16:creationId xmlns:a16="http://schemas.microsoft.com/office/drawing/2014/main" id="{ECDF8A79-9E38-93A7-4553-4FEADF3A773F}"/>
              </a:ext>
            </a:extLst>
          </p:cNvPr>
          <p:cNvSpPr txBox="1"/>
          <p:nvPr/>
        </p:nvSpPr>
        <p:spPr>
          <a:xfrm>
            <a:off x="4750433" y="200100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39 700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9" name="object 29">
            <a:extLst>
              <a:ext uri="{FF2B5EF4-FFF2-40B4-BE49-F238E27FC236}">
                <a16:creationId xmlns:a16="http://schemas.microsoft.com/office/drawing/2014/main" id="{284C80D7-929C-3711-6269-9BD8FEA7A64F}"/>
              </a:ext>
            </a:extLst>
          </p:cNvPr>
          <p:cNvSpPr txBox="1"/>
          <p:nvPr/>
        </p:nvSpPr>
        <p:spPr>
          <a:xfrm>
            <a:off x="4741480" y="231058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37 000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0" name="object 30">
            <a:extLst>
              <a:ext uri="{FF2B5EF4-FFF2-40B4-BE49-F238E27FC236}">
                <a16:creationId xmlns:a16="http://schemas.microsoft.com/office/drawing/2014/main" id="{423BB630-B0B9-B570-CCAE-D9FEAF7BA813}"/>
              </a:ext>
            </a:extLst>
          </p:cNvPr>
          <p:cNvSpPr txBox="1"/>
          <p:nvPr/>
        </p:nvSpPr>
        <p:spPr>
          <a:xfrm>
            <a:off x="5714922" y="226707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38 200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1" name="object 30">
            <a:extLst>
              <a:ext uri="{FF2B5EF4-FFF2-40B4-BE49-F238E27FC236}">
                <a16:creationId xmlns:a16="http://schemas.microsoft.com/office/drawing/2014/main" id="{28093E68-B673-C46C-89E5-865BA926C8FC}"/>
              </a:ext>
            </a:extLst>
          </p:cNvPr>
          <p:cNvSpPr txBox="1"/>
          <p:nvPr/>
        </p:nvSpPr>
        <p:spPr>
          <a:xfrm>
            <a:off x="5714922" y="259851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35 000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2" name="object 31">
            <a:extLst>
              <a:ext uri="{FF2B5EF4-FFF2-40B4-BE49-F238E27FC236}">
                <a16:creationId xmlns:a16="http://schemas.microsoft.com/office/drawing/2014/main" id="{617CECCB-48D9-A5F3-DC6D-3DA077E74436}"/>
              </a:ext>
            </a:extLst>
          </p:cNvPr>
          <p:cNvSpPr txBox="1"/>
          <p:nvPr/>
        </p:nvSpPr>
        <p:spPr>
          <a:xfrm>
            <a:off x="6653545" y="126242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45 000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3" name="object 31">
            <a:extLst>
              <a:ext uri="{FF2B5EF4-FFF2-40B4-BE49-F238E27FC236}">
                <a16:creationId xmlns:a16="http://schemas.microsoft.com/office/drawing/2014/main" id="{0BDDB10A-07E8-A3DF-E6F9-CE3D4A065A7A}"/>
              </a:ext>
            </a:extLst>
          </p:cNvPr>
          <p:cNvSpPr txBox="1"/>
          <p:nvPr/>
        </p:nvSpPr>
        <p:spPr>
          <a:xfrm>
            <a:off x="6675619" y="184822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41 180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4" name="object 32">
            <a:extLst>
              <a:ext uri="{FF2B5EF4-FFF2-40B4-BE49-F238E27FC236}">
                <a16:creationId xmlns:a16="http://schemas.microsoft.com/office/drawing/2014/main" id="{E3F5363C-4819-892A-1927-AC4092844C40}"/>
              </a:ext>
            </a:extLst>
          </p:cNvPr>
          <p:cNvSpPr txBox="1"/>
          <p:nvPr/>
        </p:nvSpPr>
        <p:spPr>
          <a:xfrm>
            <a:off x="7605697" y="141013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44 100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5" name="object 32">
            <a:extLst>
              <a:ext uri="{FF2B5EF4-FFF2-40B4-BE49-F238E27FC236}">
                <a16:creationId xmlns:a16="http://schemas.microsoft.com/office/drawing/2014/main" id="{C98F85F9-1760-43CE-A13A-7B2698E3835F}"/>
              </a:ext>
            </a:extLst>
          </p:cNvPr>
          <p:cNvSpPr txBox="1"/>
          <p:nvPr/>
        </p:nvSpPr>
        <p:spPr>
          <a:xfrm>
            <a:off x="7607728" y="194722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40 240</a:t>
            </a:r>
            <a:endParaRPr sz="900" dirty="0">
              <a:latin typeface="Carlito"/>
              <a:cs typeface="Carlito"/>
            </a:endParaRPr>
          </a:p>
        </p:txBody>
      </p:sp>
      <p:cxnSp>
        <p:nvCxnSpPr>
          <p:cNvPr id="12" name="Rak koppling 11">
            <a:extLst>
              <a:ext uri="{FF2B5EF4-FFF2-40B4-BE49-F238E27FC236}">
                <a16:creationId xmlns:a16="http://schemas.microsoft.com/office/drawing/2014/main" id="{CBBB20F6-EC14-7491-3947-26EE22B5C952}"/>
              </a:ext>
            </a:extLst>
          </p:cNvPr>
          <p:cNvCxnSpPr/>
          <p:nvPr/>
        </p:nvCxnSpPr>
        <p:spPr>
          <a:xfrm flipV="1">
            <a:off x="632459" y="5134624"/>
            <a:ext cx="8262244" cy="3173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object 50">
            <a:extLst>
              <a:ext uri="{FF2B5EF4-FFF2-40B4-BE49-F238E27FC236}">
                <a16:creationId xmlns:a16="http://schemas.microsoft.com/office/drawing/2014/main" id="{02ACB0BE-DAF8-3B5D-8860-C4A530DF2A37}"/>
              </a:ext>
            </a:extLst>
          </p:cNvPr>
          <p:cNvSpPr txBox="1"/>
          <p:nvPr/>
        </p:nvSpPr>
        <p:spPr>
          <a:xfrm>
            <a:off x="1044010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8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7" name="object 26">
            <a:extLst>
              <a:ext uri="{FF2B5EF4-FFF2-40B4-BE49-F238E27FC236}">
                <a16:creationId xmlns:a16="http://schemas.microsoft.com/office/drawing/2014/main" id="{1851369C-D3A3-245D-2867-58835BD94927}"/>
              </a:ext>
            </a:extLst>
          </p:cNvPr>
          <p:cNvSpPr txBox="1"/>
          <p:nvPr/>
        </p:nvSpPr>
        <p:spPr>
          <a:xfrm>
            <a:off x="1003869" y="367322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26 400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8" name="object 26">
            <a:extLst>
              <a:ext uri="{FF2B5EF4-FFF2-40B4-BE49-F238E27FC236}">
                <a16:creationId xmlns:a16="http://schemas.microsoft.com/office/drawing/2014/main" id="{C40B102B-5882-7315-2BBF-E8E141D3B3FD}"/>
              </a:ext>
            </a:extLst>
          </p:cNvPr>
          <p:cNvSpPr txBox="1"/>
          <p:nvPr/>
        </p:nvSpPr>
        <p:spPr>
          <a:xfrm>
            <a:off x="1003869" y="301675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31 300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9" name="object 9">
            <a:extLst>
              <a:ext uri="{FF2B5EF4-FFF2-40B4-BE49-F238E27FC236}">
                <a16:creationId xmlns:a16="http://schemas.microsoft.com/office/drawing/2014/main" id="{988B4E33-9441-EEA9-0F84-FEB14D830129}"/>
              </a:ext>
            </a:extLst>
          </p:cNvPr>
          <p:cNvSpPr/>
          <p:nvPr/>
        </p:nvSpPr>
        <p:spPr>
          <a:xfrm>
            <a:off x="756540" y="3221164"/>
            <a:ext cx="793403" cy="1659889"/>
          </a:xfrm>
          <a:custGeom>
            <a:avLst/>
            <a:gdLst/>
            <a:ahLst/>
            <a:cxnLst/>
            <a:rect l="l" t="t" r="r" b="b"/>
            <a:pathLst>
              <a:path w="660400" h="1659889">
                <a:moveTo>
                  <a:pt x="0" y="1659636"/>
                </a:moveTo>
                <a:lnTo>
                  <a:pt x="659892" y="1659636"/>
                </a:lnTo>
                <a:lnTo>
                  <a:pt x="659892" y="0"/>
                </a:lnTo>
                <a:lnTo>
                  <a:pt x="0" y="0"/>
                </a:lnTo>
                <a:lnTo>
                  <a:pt x="0" y="1659636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26">
            <a:extLst>
              <a:ext uri="{FF2B5EF4-FFF2-40B4-BE49-F238E27FC236}">
                <a16:creationId xmlns:a16="http://schemas.microsoft.com/office/drawing/2014/main" id="{66ED0A56-D60A-5650-7B21-6E263F42F10E}"/>
              </a:ext>
            </a:extLst>
          </p:cNvPr>
          <p:cNvSpPr txBox="1"/>
          <p:nvPr/>
        </p:nvSpPr>
        <p:spPr>
          <a:xfrm>
            <a:off x="994549" y="3162259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30 400</a:t>
            </a:r>
            <a:endParaRPr sz="900" dirty="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95883" y="1098219"/>
            <a:ext cx="8159497" cy="4732986"/>
            <a:chOff x="595883" y="1098219"/>
            <a:chExt cx="8159497" cy="4732986"/>
          </a:xfrm>
        </p:grpSpPr>
        <p:sp>
          <p:nvSpPr>
            <p:cNvPr id="3" name="object 3"/>
            <p:cNvSpPr/>
            <p:nvPr/>
          </p:nvSpPr>
          <p:spPr>
            <a:xfrm>
              <a:off x="1068323" y="1098219"/>
              <a:ext cx="1981200" cy="1173016"/>
            </a:xfrm>
            <a:custGeom>
              <a:avLst/>
              <a:gdLst/>
              <a:ahLst/>
              <a:cxnLst/>
              <a:rect l="l" t="t" r="r" b="b"/>
              <a:pathLst>
                <a:path w="1981200" h="1501139">
                  <a:moveTo>
                    <a:pt x="0" y="1501139"/>
                  </a:moveTo>
                  <a:lnTo>
                    <a:pt x="1981200" y="1501139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1501139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1068322" y="1486012"/>
              <a:ext cx="1981200" cy="3431834"/>
            </a:xfrm>
            <a:custGeom>
              <a:avLst/>
              <a:gdLst/>
              <a:ahLst/>
              <a:cxnLst/>
              <a:rect l="l" t="t" r="r" b="b"/>
              <a:pathLst>
                <a:path w="1981200" h="2604770">
                  <a:moveTo>
                    <a:pt x="0" y="2604516"/>
                  </a:moveTo>
                  <a:lnTo>
                    <a:pt x="1981200" y="2604516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2604516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3921251" y="1266292"/>
              <a:ext cx="1981200" cy="1347671"/>
            </a:xfrm>
            <a:custGeom>
              <a:avLst/>
              <a:gdLst/>
              <a:ahLst/>
              <a:cxnLst/>
              <a:rect l="l" t="t" r="r" b="b"/>
              <a:pathLst>
                <a:path w="1981200" h="1371600">
                  <a:moveTo>
                    <a:pt x="0" y="1371599"/>
                  </a:moveTo>
                  <a:lnTo>
                    <a:pt x="1981200" y="1371599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1371599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3911633" y="1925521"/>
              <a:ext cx="1981200" cy="3010588"/>
            </a:xfrm>
            <a:custGeom>
              <a:avLst/>
              <a:gdLst/>
              <a:ahLst/>
              <a:cxnLst/>
              <a:rect l="l" t="t" r="r" b="b"/>
              <a:pathLst>
                <a:path w="1981200" h="2468879">
                  <a:moveTo>
                    <a:pt x="0" y="2468880"/>
                  </a:moveTo>
                  <a:lnTo>
                    <a:pt x="1981200" y="2468880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246888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6774180" y="1395079"/>
              <a:ext cx="1981200" cy="1497721"/>
            </a:xfrm>
            <a:custGeom>
              <a:avLst/>
              <a:gdLst/>
              <a:ahLst/>
              <a:cxnLst/>
              <a:rect l="l" t="t" r="r" b="b"/>
              <a:pathLst>
                <a:path w="1981200" h="1181100">
                  <a:moveTo>
                    <a:pt x="0" y="1181100"/>
                  </a:moveTo>
                  <a:lnTo>
                    <a:pt x="1981200" y="1181100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118110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6774180" y="2171110"/>
              <a:ext cx="1981200" cy="2865964"/>
            </a:xfrm>
            <a:custGeom>
              <a:avLst/>
              <a:gdLst/>
              <a:ahLst/>
              <a:cxnLst/>
              <a:rect l="l" t="t" r="r" b="b"/>
              <a:pathLst>
                <a:path w="1981200" h="2356485">
                  <a:moveTo>
                    <a:pt x="0" y="2356104"/>
                  </a:moveTo>
                  <a:lnTo>
                    <a:pt x="1981200" y="2356104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2356104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595883" y="1335024"/>
              <a:ext cx="71755" cy="3831590"/>
            </a:xfrm>
            <a:custGeom>
              <a:avLst/>
              <a:gdLst/>
              <a:ahLst/>
              <a:cxnLst/>
              <a:rect l="l" t="t" r="r" b="b"/>
              <a:pathLst>
                <a:path w="71754" h="3831590">
                  <a:moveTo>
                    <a:pt x="36575" y="3831336"/>
                  </a:moveTo>
                  <a:lnTo>
                    <a:pt x="36575" y="0"/>
                  </a:lnTo>
                </a:path>
                <a:path w="71754" h="3831590">
                  <a:moveTo>
                    <a:pt x="0" y="3831336"/>
                  </a:moveTo>
                  <a:lnTo>
                    <a:pt x="71628" y="3831336"/>
                  </a:lnTo>
                </a:path>
                <a:path w="71754" h="3831590">
                  <a:moveTo>
                    <a:pt x="0" y="3406140"/>
                  </a:moveTo>
                  <a:lnTo>
                    <a:pt x="71628" y="3406140"/>
                  </a:lnTo>
                </a:path>
                <a:path w="71754" h="3831590">
                  <a:moveTo>
                    <a:pt x="0" y="2979420"/>
                  </a:moveTo>
                  <a:lnTo>
                    <a:pt x="71628" y="2979420"/>
                  </a:lnTo>
                </a:path>
                <a:path w="71754" h="3831590">
                  <a:moveTo>
                    <a:pt x="0" y="2554224"/>
                  </a:moveTo>
                  <a:lnTo>
                    <a:pt x="71628" y="2554224"/>
                  </a:lnTo>
                </a:path>
                <a:path w="71754" h="3831590">
                  <a:moveTo>
                    <a:pt x="0" y="2129028"/>
                  </a:moveTo>
                  <a:lnTo>
                    <a:pt x="71628" y="2129028"/>
                  </a:lnTo>
                </a:path>
                <a:path w="71754" h="3831590">
                  <a:moveTo>
                    <a:pt x="0" y="1702308"/>
                  </a:moveTo>
                  <a:lnTo>
                    <a:pt x="71628" y="1702308"/>
                  </a:lnTo>
                </a:path>
                <a:path w="71754" h="3831590">
                  <a:moveTo>
                    <a:pt x="0" y="1277112"/>
                  </a:moveTo>
                  <a:lnTo>
                    <a:pt x="71628" y="1277112"/>
                  </a:lnTo>
                </a:path>
                <a:path w="71754" h="3831590">
                  <a:moveTo>
                    <a:pt x="0" y="851915"/>
                  </a:moveTo>
                  <a:lnTo>
                    <a:pt x="71628" y="851915"/>
                  </a:lnTo>
                </a:path>
                <a:path w="71754" h="3831590">
                  <a:moveTo>
                    <a:pt x="0" y="426720"/>
                  </a:moveTo>
                  <a:lnTo>
                    <a:pt x="71628" y="426720"/>
                  </a:lnTo>
                </a:path>
                <a:path w="71754" h="3831590">
                  <a:moveTo>
                    <a:pt x="0" y="0"/>
                  </a:moveTo>
                  <a:lnTo>
                    <a:pt x="71628" y="0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632459" y="5166360"/>
              <a:ext cx="5706110" cy="664845"/>
            </a:xfrm>
            <a:custGeom>
              <a:avLst/>
              <a:gdLst/>
              <a:ahLst/>
              <a:cxnLst/>
              <a:rect l="l" t="t" r="r" b="b"/>
              <a:pathLst>
                <a:path w="5706110" h="664845">
                  <a:moveTo>
                    <a:pt x="0" y="0"/>
                  </a:moveTo>
                  <a:lnTo>
                    <a:pt x="0" y="220979"/>
                  </a:lnTo>
                </a:path>
                <a:path w="5706110" h="664845">
                  <a:moveTo>
                    <a:pt x="2852928" y="0"/>
                  </a:moveTo>
                  <a:lnTo>
                    <a:pt x="2852928" y="220979"/>
                  </a:lnTo>
                </a:path>
                <a:path w="5706110" h="664845">
                  <a:moveTo>
                    <a:pt x="5705856" y="0"/>
                  </a:moveTo>
                  <a:lnTo>
                    <a:pt x="5705856" y="220979"/>
                  </a:lnTo>
                </a:path>
                <a:path w="5706110" h="664845">
                  <a:moveTo>
                    <a:pt x="0" y="220979"/>
                  </a:moveTo>
                  <a:lnTo>
                    <a:pt x="0" y="443483"/>
                  </a:lnTo>
                </a:path>
                <a:path w="5706110" h="664845">
                  <a:moveTo>
                    <a:pt x="2852928" y="220979"/>
                  </a:moveTo>
                  <a:lnTo>
                    <a:pt x="2852928" y="443483"/>
                  </a:lnTo>
                </a:path>
                <a:path w="5706110" h="664845">
                  <a:moveTo>
                    <a:pt x="5705856" y="220979"/>
                  </a:moveTo>
                  <a:lnTo>
                    <a:pt x="5705856" y="443483"/>
                  </a:lnTo>
                </a:path>
                <a:path w="5706110" h="664845">
                  <a:moveTo>
                    <a:pt x="0" y="443483"/>
                  </a:moveTo>
                  <a:lnTo>
                    <a:pt x="0" y="664463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731735" y="1166739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63 000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1" name="object 31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Källa: Arbetsgivarverket. </a:t>
            </a:r>
            <a:r>
              <a:rPr dirty="0"/>
              <a:t>Lönestatistik </a:t>
            </a:r>
            <a:r>
              <a:rPr spc="-5" dirty="0"/>
              <a:t>redovisas </a:t>
            </a:r>
            <a:r>
              <a:rPr dirty="0"/>
              <a:t>inte </a:t>
            </a:r>
            <a:r>
              <a:rPr spc="-5" dirty="0"/>
              <a:t>vid färre än </a:t>
            </a:r>
            <a:r>
              <a:rPr dirty="0"/>
              <a:t>fem </a:t>
            </a:r>
            <a:r>
              <a:rPr spc="-5" dirty="0"/>
              <a:t>observationer. </a:t>
            </a:r>
            <a:r>
              <a:rPr dirty="0"/>
              <a:t>Vid </a:t>
            </a:r>
            <a:r>
              <a:rPr spc="-5" dirty="0"/>
              <a:t>upp </a:t>
            </a:r>
            <a:r>
              <a:rPr dirty="0"/>
              <a:t>till</a:t>
            </a:r>
            <a:r>
              <a:rPr spc="160" dirty="0"/>
              <a:t> </a:t>
            </a:r>
            <a:r>
              <a:rPr spc="-5" dirty="0"/>
              <a:t>21 observationer </a:t>
            </a:r>
            <a:r>
              <a:rPr dirty="0"/>
              <a:t>redovisas </a:t>
            </a:r>
            <a:r>
              <a:rPr spc="-5" dirty="0"/>
              <a:t>endast </a:t>
            </a:r>
            <a:r>
              <a:rPr dirty="0"/>
              <a:t>medianen.</a:t>
            </a:r>
          </a:p>
        </p:txBody>
      </p:sp>
      <p:sp>
        <p:nvSpPr>
          <p:cNvPr id="32" name="object 32"/>
          <p:cNvSpPr txBox="1">
            <a:spLocks noGrp="1"/>
          </p:cNvSpPr>
          <p:nvPr>
            <p:ph type="ftr" sz="quarter" idx="5"/>
          </p:nvPr>
        </p:nvSpPr>
        <p:spPr>
          <a:xfrm>
            <a:off x="7626857" y="6518169"/>
            <a:ext cx="831343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sv-SE" spc="-5" dirty="0"/>
              <a:t>Mars 2026</a:t>
            </a:r>
            <a:endParaRPr spc="-5" dirty="0"/>
          </a:p>
        </p:txBody>
      </p:sp>
      <p:sp>
        <p:nvSpPr>
          <p:cNvPr id="33" name="object 3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12</a:t>
            </a:fld>
            <a:endParaRPr dirty="0"/>
          </a:p>
        </p:txBody>
      </p:sp>
      <p:sp>
        <p:nvSpPr>
          <p:cNvPr id="13" name="object 13"/>
          <p:cNvSpPr txBox="1"/>
          <p:nvPr/>
        </p:nvSpPr>
        <p:spPr>
          <a:xfrm>
            <a:off x="7594282" y="133282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60 409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1191" y="5072633"/>
            <a:ext cx="507365" cy="67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070">
              <a:lnSpc>
                <a:spcPts val="1065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15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 marL="12700">
              <a:lnSpc>
                <a:spcPts val="1005"/>
              </a:lnSpc>
            </a:pPr>
            <a:r>
              <a:rPr sz="850" spc="-5" dirty="0">
                <a:latin typeface="Carlito"/>
                <a:cs typeface="Carlito"/>
              </a:rPr>
              <a:t>Antal</a:t>
            </a:r>
            <a:endParaRPr sz="850">
              <a:latin typeface="Carlito"/>
              <a:cs typeface="Carlito"/>
            </a:endParaRPr>
          </a:p>
          <a:p>
            <a:pPr marL="12700" marR="10795">
              <a:lnSpc>
                <a:spcPts val="1540"/>
              </a:lnSpc>
              <a:spcBef>
                <a:spcPts val="120"/>
              </a:spcBef>
            </a:pPr>
            <a:r>
              <a:rPr sz="850" dirty="0">
                <a:latin typeface="Carlito"/>
                <a:cs typeface="Carlito"/>
              </a:rPr>
              <a:t>P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spc="-5" dirty="0">
                <a:latin typeface="Carlito"/>
                <a:cs typeface="Carlito"/>
              </a:rPr>
              <a:t>pul</a:t>
            </a:r>
            <a:r>
              <a:rPr sz="850" dirty="0">
                <a:latin typeface="Carlito"/>
                <a:cs typeface="Carlito"/>
              </a:rPr>
              <a:t>ati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n  BEST</a:t>
            </a:r>
            <a:r>
              <a:rPr sz="850" spc="-5" dirty="0">
                <a:latin typeface="Carlito"/>
                <a:cs typeface="Carlito"/>
              </a:rPr>
              <a:t>A</a:t>
            </a:r>
            <a:r>
              <a:rPr sz="850" dirty="0">
                <a:latin typeface="Carlito"/>
                <a:cs typeface="Carlito"/>
              </a:rPr>
              <a:t>-</a:t>
            </a:r>
            <a:r>
              <a:rPr sz="850" spc="-5" dirty="0">
                <a:latin typeface="Carlito"/>
                <a:cs typeface="Carlito"/>
              </a:rPr>
              <a:t>k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d</a:t>
            </a:r>
            <a:endParaRPr sz="850">
              <a:latin typeface="Carlito"/>
              <a:cs typeface="Carlito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97612" y="3369690"/>
            <a:ext cx="341630" cy="1440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35</a:t>
            </a:r>
            <a:r>
              <a:rPr sz="900" spc="-10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>
              <a:lnSpc>
                <a:spcPct val="100000"/>
              </a:lnSpc>
            </a:pPr>
            <a:endParaRPr sz="9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95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latin typeface="Carlito"/>
                <a:cs typeface="Carlito"/>
              </a:rPr>
              <a:t>30</a:t>
            </a:r>
            <a:r>
              <a:rPr sz="900" spc="-9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>
              <a:lnSpc>
                <a:spcPct val="100000"/>
              </a:lnSpc>
            </a:pPr>
            <a:endParaRPr sz="9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95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latin typeface="Carlito"/>
                <a:cs typeface="Carlito"/>
              </a:rPr>
              <a:t>25</a:t>
            </a:r>
            <a:r>
              <a:rPr sz="900" spc="-10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>
              <a:lnSpc>
                <a:spcPct val="100000"/>
              </a:lnSpc>
            </a:pPr>
            <a:endParaRPr sz="9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95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latin typeface="Carlito"/>
                <a:cs typeface="Carlito"/>
              </a:rPr>
              <a:t>20</a:t>
            </a:r>
            <a:r>
              <a:rPr sz="900" spc="-10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97612" y="2943859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97612" y="2518028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97612" y="2091893"/>
            <a:ext cx="34163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50</a:t>
            </a:r>
            <a:r>
              <a:rPr sz="900" spc="-6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97612" y="1666747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55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988057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51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812919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307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666481" y="5220666"/>
            <a:ext cx="27051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1 060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002027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659629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489317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783963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2242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0" y="530193"/>
            <a:ext cx="4066033" cy="736099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255270" algn="ctr">
              <a:lnSpc>
                <a:spcPct val="100000"/>
              </a:lnSpc>
              <a:spcBef>
                <a:spcPts val="620"/>
              </a:spcBef>
            </a:pPr>
            <a:r>
              <a:rPr sz="1200" b="1" dirty="0">
                <a:latin typeface="Carlito"/>
                <a:cs typeface="Carlito"/>
              </a:rPr>
              <a:t>22 - Utbildnings- och</a:t>
            </a:r>
            <a:r>
              <a:rPr sz="1200" b="1" spc="-75" dirty="0">
                <a:latin typeface="Carlito"/>
                <a:cs typeface="Carlito"/>
              </a:rPr>
              <a:t> </a:t>
            </a:r>
            <a:r>
              <a:rPr sz="1200" b="1" spc="-5" dirty="0">
                <a:latin typeface="Carlito"/>
                <a:cs typeface="Carlito"/>
              </a:rPr>
              <a:t>forskningsadministration</a:t>
            </a:r>
            <a:endParaRPr sz="1200" dirty="0">
              <a:latin typeface="Carlito"/>
              <a:cs typeface="Carlito"/>
            </a:endParaRPr>
          </a:p>
          <a:p>
            <a:pPr marL="744855">
              <a:lnSpc>
                <a:spcPts val="1115"/>
              </a:lnSpc>
              <a:spcBef>
                <a:spcPts val="425"/>
              </a:spcBef>
            </a:pPr>
            <a:r>
              <a:rPr sz="1000" b="1" spc="-5" dirty="0">
                <a:latin typeface="Carlito"/>
                <a:cs typeface="Carlito"/>
              </a:rPr>
              <a:t>lönestatistik, mars 20</a:t>
            </a:r>
            <a:r>
              <a:rPr lang="sv-SE" sz="1000" b="1" spc="-5" dirty="0">
                <a:latin typeface="Carlito"/>
                <a:cs typeface="Carlito"/>
              </a:rPr>
              <a:t>26</a:t>
            </a:r>
            <a:r>
              <a:rPr sz="1000" b="1" spc="-5" dirty="0">
                <a:latin typeface="Carlito"/>
                <a:cs typeface="Carlito"/>
              </a:rPr>
              <a:t> (10:e</a:t>
            </a:r>
            <a:r>
              <a:rPr lang="sv-SE" sz="1000" b="1" spc="-5" dirty="0">
                <a:latin typeface="Carlito"/>
                <a:cs typeface="Carlito"/>
              </a:rPr>
              <a:t> percentil</a:t>
            </a:r>
            <a:r>
              <a:rPr sz="1000" b="1" spc="-5" dirty="0">
                <a:latin typeface="Carlito"/>
                <a:cs typeface="Carlito"/>
              </a:rPr>
              <a:t>, median, 90:e</a:t>
            </a:r>
            <a:r>
              <a:rPr sz="1000" b="1" spc="105" dirty="0">
                <a:latin typeface="Carlito"/>
                <a:cs typeface="Carlito"/>
              </a:rPr>
              <a:t> </a:t>
            </a:r>
            <a:r>
              <a:rPr sz="1000" b="1" spc="-5" dirty="0">
                <a:latin typeface="Carlito"/>
                <a:cs typeface="Carlito"/>
              </a:rPr>
              <a:t>percentil)</a:t>
            </a:r>
            <a:endParaRPr sz="1000" dirty="0">
              <a:latin typeface="Carlito"/>
              <a:cs typeface="Carlito"/>
            </a:endParaRPr>
          </a:p>
          <a:p>
            <a:pPr marL="12700">
              <a:lnSpc>
                <a:spcPts val="994"/>
              </a:lnSpc>
            </a:pPr>
            <a:endParaRPr sz="900" dirty="0">
              <a:latin typeface="Carlito"/>
              <a:cs typeface="Carlito"/>
            </a:endParaRPr>
          </a:p>
          <a:p>
            <a:pPr marL="1703705">
              <a:lnSpc>
                <a:spcPct val="100000"/>
              </a:lnSpc>
              <a:spcBef>
                <a:spcPts val="50"/>
              </a:spcBef>
            </a:pPr>
            <a:endParaRPr sz="900" dirty="0">
              <a:latin typeface="Carlito"/>
              <a:cs typeface="Carlito"/>
            </a:endParaRPr>
          </a:p>
        </p:txBody>
      </p:sp>
      <p:sp>
        <p:nvSpPr>
          <p:cNvPr id="34" name="object 12">
            <a:extLst>
              <a:ext uri="{FF2B5EF4-FFF2-40B4-BE49-F238E27FC236}">
                <a16:creationId xmlns:a16="http://schemas.microsoft.com/office/drawing/2014/main" id="{E181DA54-F980-F469-514F-C30979DDAFF7}"/>
              </a:ext>
            </a:extLst>
          </p:cNvPr>
          <p:cNvSpPr txBox="1"/>
          <p:nvPr/>
        </p:nvSpPr>
        <p:spPr>
          <a:xfrm>
            <a:off x="1832808" y="102679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65 000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5" name="object 12">
            <a:extLst>
              <a:ext uri="{FF2B5EF4-FFF2-40B4-BE49-F238E27FC236}">
                <a16:creationId xmlns:a16="http://schemas.microsoft.com/office/drawing/2014/main" id="{6060E206-1D2B-59C4-1EEA-55330A08A6FF}"/>
              </a:ext>
            </a:extLst>
          </p:cNvPr>
          <p:cNvSpPr txBox="1"/>
          <p:nvPr/>
        </p:nvSpPr>
        <p:spPr>
          <a:xfrm>
            <a:off x="1831528" y="140065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57 900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6" name="object 12">
            <a:extLst>
              <a:ext uri="{FF2B5EF4-FFF2-40B4-BE49-F238E27FC236}">
                <a16:creationId xmlns:a16="http://schemas.microsoft.com/office/drawing/2014/main" id="{37657C74-A2E0-2DC2-1493-7DEAEE639BA8}"/>
              </a:ext>
            </a:extLst>
          </p:cNvPr>
          <p:cNvSpPr txBox="1"/>
          <p:nvPr/>
        </p:nvSpPr>
        <p:spPr>
          <a:xfrm>
            <a:off x="1831528" y="219089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49 000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7" name="object 12">
            <a:extLst>
              <a:ext uri="{FF2B5EF4-FFF2-40B4-BE49-F238E27FC236}">
                <a16:creationId xmlns:a16="http://schemas.microsoft.com/office/drawing/2014/main" id="{5CE4AD56-E550-B59C-F5D0-D990DCBBEE3C}"/>
              </a:ext>
            </a:extLst>
          </p:cNvPr>
          <p:cNvSpPr txBox="1"/>
          <p:nvPr/>
        </p:nvSpPr>
        <p:spPr>
          <a:xfrm>
            <a:off x="4756600" y="177419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53 900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8" name="object 12">
            <a:extLst>
              <a:ext uri="{FF2B5EF4-FFF2-40B4-BE49-F238E27FC236}">
                <a16:creationId xmlns:a16="http://schemas.microsoft.com/office/drawing/2014/main" id="{2293F980-05B8-ECDB-7CFF-11528AA97A59}"/>
              </a:ext>
            </a:extLst>
          </p:cNvPr>
          <p:cNvSpPr txBox="1"/>
          <p:nvPr/>
        </p:nvSpPr>
        <p:spPr>
          <a:xfrm>
            <a:off x="4761564" y="251132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46 500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9" name="object 13">
            <a:extLst>
              <a:ext uri="{FF2B5EF4-FFF2-40B4-BE49-F238E27FC236}">
                <a16:creationId xmlns:a16="http://schemas.microsoft.com/office/drawing/2014/main" id="{DFE45DD1-C7E3-DBAD-5B30-E2969E244378}"/>
              </a:ext>
            </a:extLst>
          </p:cNvPr>
          <p:cNvSpPr txBox="1"/>
          <p:nvPr/>
        </p:nvSpPr>
        <p:spPr>
          <a:xfrm>
            <a:off x="7594945" y="207233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51 300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0" name="object 13">
            <a:extLst>
              <a:ext uri="{FF2B5EF4-FFF2-40B4-BE49-F238E27FC236}">
                <a16:creationId xmlns:a16="http://schemas.microsoft.com/office/drawing/2014/main" id="{562E2F6B-1F52-FC21-D1AF-EA4E1AA5C6DC}"/>
              </a:ext>
            </a:extLst>
          </p:cNvPr>
          <p:cNvSpPr txBox="1"/>
          <p:nvPr/>
        </p:nvSpPr>
        <p:spPr>
          <a:xfrm>
            <a:off x="7594282" y="274688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44 447</a:t>
            </a:r>
            <a:endParaRPr sz="900" dirty="0">
              <a:latin typeface="Carlito"/>
              <a:cs typeface="Carlito"/>
            </a:endParaRPr>
          </a:p>
        </p:txBody>
      </p:sp>
      <p:cxnSp>
        <p:nvCxnSpPr>
          <p:cNvPr id="15" name="Rak koppling 14">
            <a:extLst>
              <a:ext uri="{FF2B5EF4-FFF2-40B4-BE49-F238E27FC236}">
                <a16:creationId xmlns:a16="http://schemas.microsoft.com/office/drawing/2014/main" id="{EFE6A694-AEFD-C547-DE5F-6F1B5EB9916D}"/>
              </a:ext>
            </a:extLst>
          </p:cNvPr>
          <p:cNvCxnSpPr/>
          <p:nvPr/>
        </p:nvCxnSpPr>
        <p:spPr>
          <a:xfrm>
            <a:off x="667638" y="5166360"/>
            <a:ext cx="800519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object 22">
            <a:extLst>
              <a:ext uri="{FF2B5EF4-FFF2-40B4-BE49-F238E27FC236}">
                <a16:creationId xmlns:a16="http://schemas.microsoft.com/office/drawing/2014/main" id="{A05F3749-3898-E92A-5CD3-109C931BA6EE}"/>
              </a:ext>
            </a:extLst>
          </p:cNvPr>
          <p:cNvSpPr txBox="1"/>
          <p:nvPr/>
        </p:nvSpPr>
        <p:spPr>
          <a:xfrm>
            <a:off x="194945" y="122293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latin typeface="Carlito"/>
                <a:cs typeface="Carlito"/>
              </a:rPr>
              <a:t>60 000</a:t>
            </a:r>
            <a:endParaRPr sz="900" dirty="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object 8">
            <a:extLst>
              <a:ext uri="{FF2B5EF4-FFF2-40B4-BE49-F238E27FC236}">
                <a16:creationId xmlns:a16="http://schemas.microsoft.com/office/drawing/2014/main" id="{C6CF8971-194F-C4E0-AFC0-BB6CF6360AEF}"/>
              </a:ext>
            </a:extLst>
          </p:cNvPr>
          <p:cNvSpPr/>
          <p:nvPr/>
        </p:nvSpPr>
        <p:spPr>
          <a:xfrm>
            <a:off x="769476" y="2907254"/>
            <a:ext cx="660400" cy="210249"/>
          </a:xfrm>
          <a:custGeom>
            <a:avLst/>
            <a:gdLst/>
            <a:ahLst/>
            <a:cxnLst/>
            <a:rect l="l" t="t" r="r" b="b"/>
            <a:pathLst>
              <a:path w="660400" h="984885">
                <a:moveTo>
                  <a:pt x="0" y="984503"/>
                </a:moveTo>
                <a:lnTo>
                  <a:pt x="659892" y="984503"/>
                </a:lnTo>
                <a:lnTo>
                  <a:pt x="659892" y="0"/>
                </a:lnTo>
                <a:lnTo>
                  <a:pt x="0" y="0"/>
                </a:lnTo>
                <a:lnTo>
                  <a:pt x="0" y="984503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9" name="object 17">
            <a:extLst>
              <a:ext uri="{FF2B5EF4-FFF2-40B4-BE49-F238E27FC236}">
                <a16:creationId xmlns:a16="http://schemas.microsoft.com/office/drawing/2014/main" id="{70D3E50D-A7DF-52D1-8BAF-8CD47D9532F0}"/>
              </a:ext>
            </a:extLst>
          </p:cNvPr>
          <p:cNvSpPr/>
          <p:nvPr/>
        </p:nvSpPr>
        <p:spPr>
          <a:xfrm>
            <a:off x="6519992" y="1062845"/>
            <a:ext cx="661670" cy="1379703"/>
          </a:xfrm>
          <a:custGeom>
            <a:avLst/>
            <a:gdLst/>
            <a:ahLst/>
            <a:cxnLst/>
            <a:rect l="l" t="t" r="r" b="b"/>
            <a:pathLst>
              <a:path w="661670" h="1148080">
                <a:moveTo>
                  <a:pt x="0" y="1147571"/>
                </a:moveTo>
                <a:lnTo>
                  <a:pt x="661416" y="1147571"/>
                </a:lnTo>
                <a:lnTo>
                  <a:pt x="661416" y="0"/>
                </a:lnTo>
                <a:lnTo>
                  <a:pt x="0" y="0"/>
                </a:lnTo>
                <a:lnTo>
                  <a:pt x="0" y="1147571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2" name="object 2"/>
          <p:cNvGrpSpPr/>
          <p:nvPr/>
        </p:nvGrpSpPr>
        <p:grpSpPr>
          <a:xfrm>
            <a:off x="777240" y="5166359"/>
            <a:ext cx="660400" cy="9525"/>
            <a:chOff x="777240" y="5166359"/>
            <a:chExt cx="660400" cy="9525"/>
          </a:xfrm>
        </p:grpSpPr>
        <p:sp>
          <p:nvSpPr>
            <p:cNvPr id="3" name="object 3"/>
            <p:cNvSpPr/>
            <p:nvPr/>
          </p:nvSpPr>
          <p:spPr>
            <a:xfrm>
              <a:off x="777240" y="5166359"/>
              <a:ext cx="660400" cy="9525"/>
            </a:xfrm>
            <a:custGeom>
              <a:avLst/>
              <a:gdLst/>
              <a:ahLst/>
              <a:cxnLst/>
              <a:rect l="l" t="t" r="r" b="b"/>
              <a:pathLst>
                <a:path w="660400" h="9525">
                  <a:moveTo>
                    <a:pt x="659891" y="0"/>
                  </a:moveTo>
                  <a:lnTo>
                    <a:pt x="0" y="0"/>
                  </a:lnTo>
                  <a:lnTo>
                    <a:pt x="0" y="9143"/>
                  </a:lnTo>
                  <a:lnTo>
                    <a:pt x="659891" y="9143"/>
                  </a:lnTo>
                  <a:lnTo>
                    <a:pt x="659891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77240" y="5166359"/>
              <a:ext cx="660400" cy="9525"/>
            </a:xfrm>
            <a:custGeom>
              <a:avLst/>
              <a:gdLst/>
              <a:ahLst/>
              <a:cxnLst/>
              <a:rect l="l" t="t" r="r" b="b"/>
              <a:pathLst>
                <a:path w="660400" h="9525">
                  <a:moveTo>
                    <a:pt x="659891" y="0"/>
                  </a:moveTo>
                  <a:lnTo>
                    <a:pt x="0" y="0"/>
                  </a:lnTo>
                  <a:lnTo>
                    <a:pt x="0" y="9143"/>
                  </a:lnTo>
                  <a:lnTo>
                    <a:pt x="659891" y="9143"/>
                  </a:lnTo>
                  <a:lnTo>
                    <a:pt x="6598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595630" y="925637"/>
            <a:ext cx="8451089" cy="4863723"/>
            <a:chOff x="595883" y="967482"/>
            <a:chExt cx="8451089" cy="4863723"/>
          </a:xfrm>
        </p:grpSpPr>
        <p:sp>
          <p:nvSpPr>
            <p:cNvPr id="7" name="object 7"/>
            <p:cNvSpPr/>
            <p:nvPr/>
          </p:nvSpPr>
          <p:spPr>
            <a:xfrm>
              <a:off x="1728216" y="4218431"/>
              <a:ext cx="660400" cy="948055"/>
            </a:xfrm>
            <a:custGeom>
              <a:avLst/>
              <a:gdLst/>
              <a:ahLst/>
              <a:cxnLst/>
              <a:rect l="l" t="t" r="r" b="b"/>
              <a:pathLst>
                <a:path w="660400" h="948054">
                  <a:moveTo>
                    <a:pt x="0" y="947927"/>
                  </a:moveTo>
                  <a:lnTo>
                    <a:pt x="659892" y="947927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947927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668434" y="2646770"/>
              <a:ext cx="660400" cy="666110"/>
            </a:xfrm>
            <a:custGeom>
              <a:avLst/>
              <a:gdLst/>
              <a:ahLst/>
              <a:cxnLst/>
              <a:rect l="l" t="t" r="r" b="b"/>
              <a:pathLst>
                <a:path w="660400" h="984885">
                  <a:moveTo>
                    <a:pt x="0" y="984503"/>
                  </a:moveTo>
                  <a:lnTo>
                    <a:pt x="659892" y="984503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984503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2594263" y="3093714"/>
              <a:ext cx="798740" cy="1682022"/>
            </a:xfrm>
            <a:custGeom>
              <a:avLst/>
              <a:gdLst/>
              <a:ahLst/>
              <a:cxnLst/>
              <a:rect l="l" t="t" r="r" b="b"/>
              <a:pathLst>
                <a:path w="660400" h="1455420">
                  <a:moveTo>
                    <a:pt x="0" y="1455419"/>
                  </a:moveTo>
                  <a:lnTo>
                    <a:pt x="659892" y="1455419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455419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3630167" y="2505660"/>
              <a:ext cx="660400" cy="499611"/>
            </a:xfrm>
            <a:custGeom>
              <a:avLst/>
              <a:gdLst/>
              <a:ahLst/>
              <a:cxnLst/>
              <a:rect l="l" t="t" r="r" b="b"/>
              <a:pathLst>
                <a:path w="660400" h="426720">
                  <a:moveTo>
                    <a:pt x="0" y="426719"/>
                  </a:moveTo>
                  <a:lnTo>
                    <a:pt x="659891" y="426719"/>
                  </a:lnTo>
                  <a:lnTo>
                    <a:pt x="659891" y="0"/>
                  </a:lnTo>
                  <a:lnTo>
                    <a:pt x="0" y="0"/>
                  </a:lnTo>
                  <a:lnTo>
                    <a:pt x="0" y="426719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3623872" y="2788385"/>
              <a:ext cx="660400" cy="1999728"/>
            </a:xfrm>
            <a:custGeom>
              <a:avLst/>
              <a:gdLst/>
              <a:ahLst/>
              <a:cxnLst/>
              <a:rect l="l" t="t" r="r" b="b"/>
              <a:pathLst>
                <a:path w="660400" h="1737360">
                  <a:moveTo>
                    <a:pt x="0" y="1737360"/>
                  </a:moveTo>
                  <a:lnTo>
                    <a:pt x="659891" y="1737360"/>
                  </a:lnTo>
                  <a:lnTo>
                    <a:pt x="659891" y="0"/>
                  </a:lnTo>
                  <a:lnTo>
                    <a:pt x="0" y="0"/>
                  </a:lnTo>
                  <a:lnTo>
                    <a:pt x="0" y="173736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4581143" y="2505660"/>
              <a:ext cx="661670" cy="578027"/>
            </a:xfrm>
            <a:custGeom>
              <a:avLst/>
              <a:gdLst/>
              <a:ahLst/>
              <a:cxnLst/>
              <a:rect l="l" t="t" r="r" b="b"/>
              <a:pathLst>
                <a:path w="661670" h="1170939">
                  <a:moveTo>
                    <a:pt x="0" y="1170432"/>
                  </a:moveTo>
                  <a:lnTo>
                    <a:pt x="661415" y="1170432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1170432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4570384" y="2818253"/>
              <a:ext cx="759245" cy="2191135"/>
            </a:xfrm>
            <a:custGeom>
              <a:avLst/>
              <a:gdLst/>
              <a:ahLst/>
              <a:cxnLst/>
              <a:rect l="l" t="t" r="r" b="b"/>
              <a:pathLst>
                <a:path w="661670" h="1762125">
                  <a:moveTo>
                    <a:pt x="0" y="1761743"/>
                  </a:moveTo>
                  <a:lnTo>
                    <a:pt x="661415" y="1761743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1761743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5532119" y="1104690"/>
              <a:ext cx="661670" cy="1900581"/>
            </a:xfrm>
            <a:custGeom>
              <a:avLst/>
              <a:gdLst/>
              <a:ahLst/>
              <a:cxnLst/>
              <a:rect l="l" t="t" r="r" b="b"/>
              <a:pathLst>
                <a:path w="661670" h="1414779">
                  <a:moveTo>
                    <a:pt x="0" y="1414271"/>
                  </a:moveTo>
                  <a:lnTo>
                    <a:pt x="661415" y="1414271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1414271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5478851" y="2689286"/>
              <a:ext cx="906963" cy="2277472"/>
            </a:xfrm>
            <a:custGeom>
              <a:avLst/>
              <a:gdLst/>
              <a:ahLst/>
              <a:cxnLst/>
              <a:rect l="l" t="t" r="r" b="b"/>
              <a:pathLst>
                <a:path w="661670" h="1801495">
                  <a:moveTo>
                    <a:pt x="0" y="1801367"/>
                  </a:moveTo>
                  <a:lnTo>
                    <a:pt x="661415" y="1801367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1801367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7434072" y="967482"/>
              <a:ext cx="661670" cy="652970"/>
            </a:xfrm>
            <a:custGeom>
              <a:avLst/>
              <a:gdLst/>
              <a:ahLst/>
              <a:cxnLst/>
              <a:rect l="l" t="t" r="r" b="b"/>
              <a:pathLst>
                <a:path w="661670" h="1148080">
                  <a:moveTo>
                    <a:pt x="0" y="1147571"/>
                  </a:moveTo>
                  <a:lnTo>
                    <a:pt x="661416" y="1147571"/>
                  </a:lnTo>
                  <a:lnTo>
                    <a:pt x="661416" y="0"/>
                  </a:lnTo>
                  <a:lnTo>
                    <a:pt x="0" y="0"/>
                  </a:lnTo>
                  <a:lnTo>
                    <a:pt x="0" y="1147571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7254086" y="1354603"/>
              <a:ext cx="930909" cy="3550214"/>
            </a:xfrm>
            <a:custGeom>
              <a:avLst/>
              <a:gdLst/>
              <a:ahLst/>
              <a:cxnLst/>
              <a:rect l="l" t="t" r="r" b="b"/>
              <a:pathLst>
                <a:path w="661670" h="2822575">
                  <a:moveTo>
                    <a:pt x="0" y="2822448"/>
                  </a:moveTo>
                  <a:lnTo>
                    <a:pt x="661416" y="2822448"/>
                  </a:lnTo>
                  <a:lnTo>
                    <a:pt x="661416" y="0"/>
                  </a:lnTo>
                  <a:lnTo>
                    <a:pt x="0" y="0"/>
                  </a:lnTo>
                  <a:lnTo>
                    <a:pt x="0" y="2822448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" name="object 19"/>
            <p:cNvSpPr/>
            <p:nvPr/>
          </p:nvSpPr>
          <p:spPr>
            <a:xfrm>
              <a:off x="8386572" y="995472"/>
              <a:ext cx="660400" cy="624980"/>
            </a:xfrm>
            <a:custGeom>
              <a:avLst/>
              <a:gdLst/>
              <a:ahLst/>
              <a:cxnLst/>
              <a:rect l="l" t="t" r="r" b="b"/>
              <a:pathLst>
                <a:path w="660400" h="931544">
                  <a:moveTo>
                    <a:pt x="0" y="931163"/>
                  </a:moveTo>
                  <a:lnTo>
                    <a:pt x="659892" y="931163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931163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" name="object 20"/>
            <p:cNvSpPr/>
            <p:nvPr/>
          </p:nvSpPr>
          <p:spPr>
            <a:xfrm>
              <a:off x="8386572" y="1347119"/>
              <a:ext cx="660400" cy="3551190"/>
            </a:xfrm>
            <a:custGeom>
              <a:avLst/>
              <a:gdLst/>
              <a:ahLst/>
              <a:cxnLst/>
              <a:rect l="l" t="t" r="r" b="b"/>
              <a:pathLst>
                <a:path w="660400" h="2796540">
                  <a:moveTo>
                    <a:pt x="0" y="2796540"/>
                  </a:moveTo>
                  <a:lnTo>
                    <a:pt x="659892" y="2796540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279654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595883" y="1335024"/>
              <a:ext cx="71755" cy="3831590"/>
            </a:xfrm>
            <a:custGeom>
              <a:avLst/>
              <a:gdLst/>
              <a:ahLst/>
              <a:cxnLst/>
              <a:rect l="l" t="t" r="r" b="b"/>
              <a:pathLst>
                <a:path w="71754" h="3831590">
                  <a:moveTo>
                    <a:pt x="36575" y="3831336"/>
                  </a:moveTo>
                  <a:lnTo>
                    <a:pt x="36575" y="0"/>
                  </a:lnTo>
                </a:path>
                <a:path w="71754" h="3831590">
                  <a:moveTo>
                    <a:pt x="0" y="3831336"/>
                  </a:moveTo>
                  <a:lnTo>
                    <a:pt x="71628" y="3831336"/>
                  </a:lnTo>
                </a:path>
                <a:path w="71754" h="3831590">
                  <a:moveTo>
                    <a:pt x="0" y="3192780"/>
                  </a:moveTo>
                  <a:lnTo>
                    <a:pt x="71628" y="3192780"/>
                  </a:lnTo>
                </a:path>
                <a:path w="71754" h="3831590">
                  <a:moveTo>
                    <a:pt x="0" y="2554224"/>
                  </a:moveTo>
                  <a:lnTo>
                    <a:pt x="71628" y="2554224"/>
                  </a:lnTo>
                </a:path>
                <a:path w="71754" h="3831590">
                  <a:moveTo>
                    <a:pt x="0" y="1915667"/>
                  </a:moveTo>
                  <a:lnTo>
                    <a:pt x="71628" y="1915667"/>
                  </a:lnTo>
                </a:path>
                <a:path w="71754" h="3831590">
                  <a:moveTo>
                    <a:pt x="0" y="1277112"/>
                  </a:moveTo>
                  <a:lnTo>
                    <a:pt x="71628" y="1277112"/>
                  </a:lnTo>
                </a:path>
                <a:path w="71754" h="3831590">
                  <a:moveTo>
                    <a:pt x="0" y="638555"/>
                  </a:moveTo>
                  <a:lnTo>
                    <a:pt x="71628" y="638555"/>
                  </a:lnTo>
                </a:path>
                <a:path w="71754" h="3831590">
                  <a:moveTo>
                    <a:pt x="0" y="0"/>
                  </a:moveTo>
                  <a:lnTo>
                    <a:pt x="71628" y="0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" name="object 23"/>
            <p:cNvSpPr/>
            <p:nvPr/>
          </p:nvSpPr>
          <p:spPr>
            <a:xfrm>
              <a:off x="632459" y="5166360"/>
              <a:ext cx="7607934" cy="664845"/>
            </a:xfrm>
            <a:custGeom>
              <a:avLst/>
              <a:gdLst/>
              <a:ahLst/>
              <a:cxnLst/>
              <a:rect l="l" t="t" r="r" b="b"/>
              <a:pathLst>
                <a:path w="7607934" h="664845">
                  <a:moveTo>
                    <a:pt x="0" y="0"/>
                  </a:moveTo>
                  <a:lnTo>
                    <a:pt x="0" y="220979"/>
                  </a:lnTo>
                </a:path>
                <a:path w="7607934" h="664845">
                  <a:moveTo>
                    <a:pt x="950976" y="0"/>
                  </a:moveTo>
                  <a:lnTo>
                    <a:pt x="950976" y="220979"/>
                  </a:lnTo>
                </a:path>
                <a:path w="7607934" h="664845">
                  <a:moveTo>
                    <a:pt x="1901952" y="0"/>
                  </a:moveTo>
                  <a:lnTo>
                    <a:pt x="1901952" y="220979"/>
                  </a:lnTo>
                </a:path>
                <a:path w="7607934" h="664845">
                  <a:moveTo>
                    <a:pt x="2852928" y="0"/>
                  </a:moveTo>
                  <a:lnTo>
                    <a:pt x="2852928" y="220979"/>
                  </a:lnTo>
                </a:path>
                <a:path w="7607934" h="664845">
                  <a:moveTo>
                    <a:pt x="3803904" y="0"/>
                  </a:moveTo>
                  <a:lnTo>
                    <a:pt x="3803904" y="220979"/>
                  </a:lnTo>
                </a:path>
                <a:path w="7607934" h="664845">
                  <a:moveTo>
                    <a:pt x="4754880" y="0"/>
                  </a:moveTo>
                  <a:lnTo>
                    <a:pt x="4754880" y="220979"/>
                  </a:lnTo>
                </a:path>
                <a:path w="7607934" h="664845">
                  <a:moveTo>
                    <a:pt x="5705856" y="0"/>
                  </a:moveTo>
                  <a:lnTo>
                    <a:pt x="5705856" y="220979"/>
                  </a:lnTo>
                </a:path>
                <a:path w="7607934" h="664845">
                  <a:moveTo>
                    <a:pt x="6656832" y="0"/>
                  </a:moveTo>
                  <a:lnTo>
                    <a:pt x="6656832" y="220979"/>
                  </a:lnTo>
                </a:path>
                <a:path w="7607934" h="664845">
                  <a:moveTo>
                    <a:pt x="7607808" y="0"/>
                  </a:moveTo>
                  <a:lnTo>
                    <a:pt x="7607808" y="220979"/>
                  </a:lnTo>
                </a:path>
                <a:path w="7607934" h="664845">
                  <a:moveTo>
                    <a:pt x="0" y="220979"/>
                  </a:moveTo>
                  <a:lnTo>
                    <a:pt x="0" y="443483"/>
                  </a:lnTo>
                </a:path>
                <a:path w="7607934" h="664845">
                  <a:moveTo>
                    <a:pt x="950976" y="220979"/>
                  </a:moveTo>
                  <a:lnTo>
                    <a:pt x="950976" y="443483"/>
                  </a:lnTo>
                </a:path>
                <a:path w="7607934" h="664845">
                  <a:moveTo>
                    <a:pt x="1901952" y="220979"/>
                  </a:moveTo>
                  <a:lnTo>
                    <a:pt x="1901952" y="443483"/>
                  </a:lnTo>
                </a:path>
                <a:path w="7607934" h="664845">
                  <a:moveTo>
                    <a:pt x="2852928" y="220979"/>
                  </a:moveTo>
                  <a:lnTo>
                    <a:pt x="2852928" y="443483"/>
                  </a:lnTo>
                </a:path>
                <a:path w="7607934" h="664845">
                  <a:moveTo>
                    <a:pt x="3803904" y="220979"/>
                  </a:moveTo>
                  <a:lnTo>
                    <a:pt x="3803904" y="443483"/>
                  </a:lnTo>
                </a:path>
                <a:path w="7607934" h="664845">
                  <a:moveTo>
                    <a:pt x="4754880" y="220979"/>
                  </a:moveTo>
                  <a:lnTo>
                    <a:pt x="4754880" y="443483"/>
                  </a:lnTo>
                </a:path>
                <a:path w="7607934" h="664845">
                  <a:moveTo>
                    <a:pt x="5705856" y="220979"/>
                  </a:moveTo>
                  <a:lnTo>
                    <a:pt x="5705856" y="443483"/>
                  </a:lnTo>
                </a:path>
                <a:path w="7607934" h="664845">
                  <a:moveTo>
                    <a:pt x="6656832" y="220979"/>
                  </a:moveTo>
                  <a:lnTo>
                    <a:pt x="6656832" y="443483"/>
                  </a:lnTo>
                </a:path>
                <a:path w="7607934" h="664845">
                  <a:moveTo>
                    <a:pt x="7607808" y="220979"/>
                  </a:moveTo>
                  <a:lnTo>
                    <a:pt x="7607808" y="443483"/>
                  </a:lnTo>
                </a:path>
                <a:path w="7607934" h="664845">
                  <a:moveTo>
                    <a:pt x="0" y="443483"/>
                  </a:moveTo>
                  <a:lnTo>
                    <a:pt x="0" y="664463"/>
                  </a:lnTo>
                </a:path>
                <a:path w="7607934" h="664845">
                  <a:moveTo>
                    <a:pt x="2852928" y="443483"/>
                  </a:moveTo>
                  <a:lnTo>
                    <a:pt x="2852928" y="664463"/>
                  </a:lnTo>
                </a:path>
                <a:path w="7607934" h="664845">
                  <a:moveTo>
                    <a:pt x="5705856" y="443483"/>
                  </a:moveTo>
                  <a:lnTo>
                    <a:pt x="5705856" y="664463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6483096" y="5166359"/>
            <a:ext cx="661670" cy="9525"/>
            <a:chOff x="6483096" y="5166359"/>
            <a:chExt cx="661670" cy="9525"/>
          </a:xfrm>
        </p:grpSpPr>
        <p:sp>
          <p:nvSpPr>
            <p:cNvPr id="25" name="object 25"/>
            <p:cNvSpPr/>
            <p:nvPr/>
          </p:nvSpPr>
          <p:spPr>
            <a:xfrm>
              <a:off x="6483096" y="5166359"/>
              <a:ext cx="661670" cy="9525"/>
            </a:xfrm>
            <a:custGeom>
              <a:avLst/>
              <a:gdLst/>
              <a:ahLst/>
              <a:cxnLst/>
              <a:rect l="l" t="t" r="r" b="b"/>
              <a:pathLst>
                <a:path w="661670" h="9525">
                  <a:moveTo>
                    <a:pt x="661416" y="0"/>
                  </a:moveTo>
                  <a:lnTo>
                    <a:pt x="0" y="0"/>
                  </a:lnTo>
                  <a:lnTo>
                    <a:pt x="0" y="9143"/>
                  </a:lnTo>
                  <a:lnTo>
                    <a:pt x="661416" y="9143"/>
                  </a:lnTo>
                  <a:lnTo>
                    <a:pt x="661416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483096" y="5166359"/>
              <a:ext cx="661670" cy="9525"/>
            </a:xfrm>
            <a:custGeom>
              <a:avLst/>
              <a:gdLst/>
              <a:ahLst/>
              <a:cxnLst/>
              <a:rect l="l" t="t" r="r" b="b"/>
              <a:pathLst>
                <a:path w="661670" h="9525">
                  <a:moveTo>
                    <a:pt x="661415" y="0"/>
                  </a:moveTo>
                  <a:lnTo>
                    <a:pt x="0" y="0"/>
                  </a:lnTo>
                  <a:lnTo>
                    <a:pt x="0" y="9143"/>
                  </a:lnTo>
                  <a:lnTo>
                    <a:pt x="661415" y="9143"/>
                  </a:lnTo>
                  <a:lnTo>
                    <a:pt x="6614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1879358" y="298307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31 600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3" name="object 7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Källa: Arbetsgivarverket. </a:t>
            </a:r>
            <a:r>
              <a:rPr dirty="0"/>
              <a:t>Lönestatistik </a:t>
            </a:r>
            <a:r>
              <a:rPr spc="-5" dirty="0"/>
              <a:t>redovisas </a:t>
            </a:r>
            <a:r>
              <a:rPr dirty="0"/>
              <a:t>inte </a:t>
            </a:r>
            <a:r>
              <a:rPr spc="-5" dirty="0"/>
              <a:t>vid färre än </a:t>
            </a:r>
            <a:r>
              <a:rPr dirty="0"/>
              <a:t>fem </a:t>
            </a:r>
            <a:r>
              <a:rPr spc="-5" dirty="0"/>
              <a:t>observationer. </a:t>
            </a:r>
            <a:r>
              <a:rPr dirty="0"/>
              <a:t>Vid </a:t>
            </a:r>
            <a:r>
              <a:rPr spc="-5" dirty="0"/>
              <a:t>upp </a:t>
            </a:r>
            <a:r>
              <a:rPr dirty="0"/>
              <a:t>till</a:t>
            </a:r>
            <a:r>
              <a:rPr spc="160" dirty="0"/>
              <a:t> </a:t>
            </a:r>
            <a:r>
              <a:rPr spc="-5" dirty="0"/>
              <a:t>21 observationer </a:t>
            </a:r>
            <a:r>
              <a:rPr dirty="0"/>
              <a:t>redovisas </a:t>
            </a:r>
            <a:r>
              <a:rPr spc="-5" dirty="0"/>
              <a:t>endast </a:t>
            </a:r>
            <a:r>
              <a:rPr dirty="0"/>
              <a:t>medianen.</a:t>
            </a:r>
          </a:p>
        </p:txBody>
      </p:sp>
      <p:sp>
        <p:nvSpPr>
          <p:cNvPr id="74" name="object 74"/>
          <p:cNvSpPr txBox="1">
            <a:spLocks noGrp="1"/>
          </p:cNvSpPr>
          <p:nvPr>
            <p:ph type="ftr" sz="quarter" idx="5"/>
          </p:nvPr>
        </p:nvSpPr>
        <p:spPr>
          <a:xfrm>
            <a:off x="7626857" y="6518169"/>
            <a:ext cx="920497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sv-SE" spc="-5" dirty="0"/>
              <a:t>Mars 2026</a:t>
            </a:r>
            <a:endParaRPr spc="-5" dirty="0"/>
          </a:p>
        </p:txBody>
      </p:sp>
      <p:sp>
        <p:nvSpPr>
          <p:cNvPr id="75" name="object 7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13</a:t>
            </a:fld>
            <a:endParaRPr dirty="0"/>
          </a:p>
        </p:txBody>
      </p:sp>
      <p:sp>
        <p:nvSpPr>
          <p:cNvPr id="28" name="object 28"/>
          <p:cNvSpPr txBox="1"/>
          <p:nvPr/>
        </p:nvSpPr>
        <p:spPr>
          <a:xfrm>
            <a:off x="2847873" y="252017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35 400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789998" y="239292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36 140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751081" y="237614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36 950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700213" y="98171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49 470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591087" y="80230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53 500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544658" y="91152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51 400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680329" y="239292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36 650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8544658" y="1183499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46 000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8551714" y="146277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42 800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1191" y="5072633"/>
            <a:ext cx="507365" cy="67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070">
              <a:lnSpc>
                <a:spcPts val="1065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15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 marL="12700">
              <a:lnSpc>
                <a:spcPts val="1005"/>
              </a:lnSpc>
            </a:pPr>
            <a:r>
              <a:rPr sz="850" spc="-5" dirty="0">
                <a:latin typeface="Carlito"/>
                <a:cs typeface="Carlito"/>
              </a:rPr>
              <a:t>Antal</a:t>
            </a:r>
            <a:endParaRPr sz="850">
              <a:latin typeface="Carlito"/>
              <a:cs typeface="Carlito"/>
            </a:endParaRPr>
          </a:p>
          <a:p>
            <a:pPr marL="12700" marR="10795">
              <a:lnSpc>
                <a:spcPts val="1540"/>
              </a:lnSpc>
              <a:spcBef>
                <a:spcPts val="120"/>
              </a:spcBef>
            </a:pPr>
            <a:r>
              <a:rPr sz="850" dirty="0">
                <a:latin typeface="Carlito"/>
                <a:cs typeface="Carlito"/>
              </a:rPr>
              <a:t>P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spc="-5" dirty="0">
                <a:latin typeface="Carlito"/>
                <a:cs typeface="Carlito"/>
              </a:rPr>
              <a:t>pul</a:t>
            </a:r>
            <a:r>
              <a:rPr sz="850" dirty="0">
                <a:latin typeface="Carlito"/>
                <a:cs typeface="Carlito"/>
              </a:rPr>
              <a:t>ati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n  BEST</a:t>
            </a:r>
            <a:r>
              <a:rPr sz="850" spc="-5" dirty="0">
                <a:latin typeface="Carlito"/>
                <a:cs typeface="Carlito"/>
              </a:rPr>
              <a:t>A</a:t>
            </a:r>
            <a:r>
              <a:rPr sz="850" dirty="0">
                <a:latin typeface="Carlito"/>
                <a:cs typeface="Carlito"/>
              </a:rPr>
              <a:t>-</a:t>
            </a:r>
            <a:r>
              <a:rPr sz="850" spc="-5" dirty="0">
                <a:latin typeface="Carlito"/>
                <a:cs typeface="Carlito"/>
              </a:rPr>
              <a:t>k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d</a:t>
            </a:r>
            <a:endParaRPr sz="850">
              <a:latin typeface="Carlito"/>
              <a:cs typeface="Carlito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97612" y="4434078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20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97612" y="3794836"/>
            <a:ext cx="34163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25</a:t>
            </a:r>
            <a:r>
              <a:rPr sz="900" spc="-6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97612" y="3156584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97612" y="2518028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97612" y="1879472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97612" y="1240916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036726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6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988057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6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2939288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69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3890517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latin typeface="Carlito"/>
                <a:cs typeface="Carlito"/>
              </a:rPr>
              <a:t>39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4812919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81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5764148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194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6781800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16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7666481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401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8617711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742 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016770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</a:p>
        </p:txBody>
      </p:sp>
      <p:sp>
        <p:nvSpPr>
          <p:cNvPr id="61" name="object 61"/>
          <p:cNvSpPr txBox="1"/>
          <p:nvPr/>
        </p:nvSpPr>
        <p:spPr>
          <a:xfrm>
            <a:off x="1806067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2733294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3904234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</a:p>
        </p:txBody>
      </p:sp>
      <p:sp>
        <p:nvSpPr>
          <p:cNvPr id="64" name="object 64"/>
          <p:cNvSpPr txBox="1"/>
          <p:nvPr/>
        </p:nvSpPr>
        <p:spPr>
          <a:xfrm>
            <a:off x="4659629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5587110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6758178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7513446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8440673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1930145" y="5716077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3412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4783963" y="57048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3422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7637526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3432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657859" y="807277"/>
            <a:ext cx="3837941" cy="469359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1200" b="1" dirty="0">
                <a:latin typeface="Carlito"/>
                <a:cs typeface="Carlito"/>
              </a:rPr>
              <a:t>34 - </a:t>
            </a:r>
            <a:r>
              <a:rPr sz="1200" b="1" spc="-5" dirty="0">
                <a:latin typeface="Carlito"/>
                <a:cs typeface="Carlito"/>
              </a:rPr>
              <a:t>Medicinskt</a:t>
            </a:r>
            <a:r>
              <a:rPr sz="1200" b="1" spc="-35" dirty="0">
                <a:latin typeface="Carlito"/>
                <a:cs typeface="Carlito"/>
              </a:rPr>
              <a:t> </a:t>
            </a:r>
            <a:r>
              <a:rPr sz="1200" b="1" spc="-10" dirty="0">
                <a:latin typeface="Carlito"/>
                <a:cs typeface="Carlito"/>
              </a:rPr>
              <a:t>arbete</a:t>
            </a:r>
            <a:endParaRPr sz="1200" dirty="0">
              <a:latin typeface="Carlito"/>
              <a:cs typeface="Carlito"/>
            </a:endParaRPr>
          </a:p>
          <a:p>
            <a:pPr marL="284480">
              <a:lnSpc>
                <a:spcPct val="100000"/>
              </a:lnSpc>
              <a:spcBef>
                <a:spcPts val="425"/>
              </a:spcBef>
            </a:pPr>
            <a:r>
              <a:rPr sz="1000" b="1" spc="-5" dirty="0">
                <a:latin typeface="Carlito"/>
                <a:cs typeface="Carlito"/>
              </a:rPr>
              <a:t>lönestatistik, mars 20</a:t>
            </a:r>
            <a:r>
              <a:rPr lang="sv-SE" sz="1000" b="1" spc="-5" dirty="0">
                <a:latin typeface="Carlito"/>
                <a:cs typeface="Carlito"/>
              </a:rPr>
              <a:t>26</a:t>
            </a:r>
            <a:r>
              <a:rPr sz="1000" b="1" spc="-5" dirty="0">
                <a:latin typeface="Carlito"/>
                <a:cs typeface="Carlito"/>
              </a:rPr>
              <a:t> (10:e</a:t>
            </a:r>
            <a:r>
              <a:rPr lang="sv-SE" sz="1000" b="1" spc="-5" dirty="0">
                <a:latin typeface="Carlito"/>
                <a:cs typeface="Carlito"/>
              </a:rPr>
              <a:t> percentil</a:t>
            </a:r>
            <a:r>
              <a:rPr sz="1000" b="1" spc="-5" dirty="0">
                <a:latin typeface="Carlito"/>
                <a:cs typeface="Carlito"/>
              </a:rPr>
              <a:t>, median, 90:e</a:t>
            </a:r>
            <a:r>
              <a:rPr sz="1000" b="1" spc="105" dirty="0">
                <a:latin typeface="Carlito"/>
                <a:cs typeface="Carlito"/>
              </a:rPr>
              <a:t> </a:t>
            </a:r>
            <a:r>
              <a:rPr sz="1000" b="1" spc="-5" dirty="0">
                <a:latin typeface="Carlito"/>
                <a:cs typeface="Carlito"/>
              </a:rPr>
              <a:t>percentil)</a:t>
            </a:r>
            <a:endParaRPr sz="1000" dirty="0">
              <a:latin typeface="Carlito"/>
              <a:cs typeface="Carlito"/>
            </a:endParaRPr>
          </a:p>
        </p:txBody>
      </p:sp>
      <p:sp>
        <p:nvSpPr>
          <p:cNvPr id="76" name="object 27">
            <a:extLst>
              <a:ext uri="{FF2B5EF4-FFF2-40B4-BE49-F238E27FC236}">
                <a16:creationId xmlns:a16="http://schemas.microsoft.com/office/drawing/2014/main" id="{11DEE7D3-A067-4EE8-82CF-43C5103F8876}"/>
              </a:ext>
            </a:extLst>
          </p:cNvPr>
          <p:cNvSpPr txBox="1"/>
          <p:nvPr/>
        </p:nvSpPr>
        <p:spPr>
          <a:xfrm>
            <a:off x="2847873" y="318218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29 700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7" name="object 27">
            <a:extLst>
              <a:ext uri="{FF2B5EF4-FFF2-40B4-BE49-F238E27FC236}">
                <a16:creationId xmlns:a16="http://schemas.microsoft.com/office/drawing/2014/main" id="{FB231EF9-513C-466D-8F95-E4DF1DBD086C}"/>
              </a:ext>
            </a:extLst>
          </p:cNvPr>
          <p:cNvSpPr txBox="1"/>
          <p:nvPr/>
        </p:nvSpPr>
        <p:spPr>
          <a:xfrm>
            <a:off x="2834796" y="298529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31 600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8" name="object 29">
            <a:extLst>
              <a:ext uri="{FF2B5EF4-FFF2-40B4-BE49-F238E27FC236}">
                <a16:creationId xmlns:a16="http://schemas.microsoft.com/office/drawing/2014/main" id="{E2B1BE78-5E2F-9069-48D8-CDE8A07C7AE2}"/>
              </a:ext>
            </a:extLst>
          </p:cNvPr>
          <p:cNvSpPr txBox="1"/>
          <p:nvPr/>
        </p:nvSpPr>
        <p:spPr>
          <a:xfrm>
            <a:off x="3789997" y="267173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34 200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9" name="object 29">
            <a:extLst>
              <a:ext uri="{FF2B5EF4-FFF2-40B4-BE49-F238E27FC236}">
                <a16:creationId xmlns:a16="http://schemas.microsoft.com/office/drawing/2014/main" id="{67C2356E-9179-EC6A-8382-105FD1ED2B15}"/>
              </a:ext>
            </a:extLst>
          </p:cNvPr>
          <p:cNvSpPr txBox="1"/>
          <p:nvPr/>
        </p:nvSpPr>
        <p:spPr>
          <a:xfrm>
            <a:off x="3789617" y="289254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32 180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0" name="object 30">
            <a:extLst>
              <a:ext uri="{FF2B5EF4-FFF2-40B4-BE49-F238E27FC236}">
                <a16:creationId xmlns:a16="http://schemas.microsoft.com/office/drawing/2014/main" id="{C0D66B6C-0F6E-FE1E-C351-7B6AA5BF4378}"/>
              </a:ext>
            </a:extLst>
          </p:cNvPr>
          <p:cNvSpPr txBox="1"/>
          <p:nvPr/>
        </p:nvSpPr>
        <p:spPr>
          <a:xfrm>
            <a:off x="4754585" y="267995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34 000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1" name="object 30">
            <a:extLst>
              <a:ext uri="{FF2B5EF4-FFF2-40B4-BE49-F238E27FC236}">
                <a16:creationId xmlns:a16="http://schemas.microsoft.com/office/drawing/2014/main" id="{DB612397-DC7C-7E81-9D98-0C3CB606DA31}"/>
              </a:ext>
            </a:extLst>
          </p:cNvPr>
          <p:cNvSpPr txBox="1"/>
          <p:nvPr/>
        </p:nvSpPr>
        <p:spPr>
          <a:xfrm>
            <a:off x="4741227" y="296618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31 940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2" name="object 31">
            <a:extLst>
              <a:ext uri="{FF2B5EF4-FFF2-40B4-BE49-F238E27FC236}">
                <a16:creationId xmlns:a16="http://schemas.microsoft.com/office/drawing/2014/main" id="{EE618934-E0AB-AB46-9292-A2C57A2D4514}"/>
              </a:ext>
            </a:extLst>
          </p:cNvPr>
          <p:cNvSpPr txBox="1"/>
          <p:nvPr/>
        </p:nvSpPr>
        <p:spPr>
          <a:xfrm>
            <a:off x="5700213" y="249611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35 000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3" name="object 31">
            <a:extLst>
              <a:ext uri="{FF2B5EF4-FFF2-40B4-BE49-F238E27FC236}">
                <a16:creationId xmlns:a16="http://schemas.microsoft.com/office/drawing/2014/main" id="{BAFCD4FF-9CA7-5299-72EA-F2D19BA7578C}"/>
              </a:ext>
            </a:extLst>
          </p:cNvPr>
          <p:cNvSpPr txBox="1"/>
          <p:nvPr/>
        </p:nvSpPr>
        <p:spPr>
          <a:xfrm>
            <a:off x="5700213" y="281420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32 215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4" name="object 32">
            <a:extLst>
              <a:ext uri="{FF2B5EF4-FFF2-40B4-BE49-F238E27FC236}">
                <a16:creationId xmlns:a16="http://schemas.microsoft.com/office/drawing/2014/main" id="{42D496CE-EE24-527C-5CE9-6F1431672874}"/>
              </a:ext>
            </a:extLst>
          </p:cNvPr>
          <p:cNvSpPr txBox="1"/>
          <p:nvPr/>
        </p:nvSpPr>
        <p:spPr>
          <a:xfrm>
            <a:off x="7609020" y="1168589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45 500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5" name="object 32">
            <a:extLst>
              <a:ext uri="{FF2B5EF4-FFF2-40B4-BE49-F238E27FC236}">
                <a16:creationId xmlns:a16="http://schemas.microsoft.com/office/drawing/2014/main" id="{C8F10E91-60B5-DBD0-A57F-0555758F01A0}"/>
              </a:ext>
            </a:extLst>
          </p:cNvPr>
          <p:cNvSpPr txBox="1"/>
          <p:nvPr/>
        </p:nvSpPr>
        <p:spPr>
          <a:xfrm>
            <a:off x="7609020" y="148601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41 817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6" name="object 34">
            <a:extLst>
              <a:ext uri="{FF2B5EF4-FFF2-40B4-BE49-F238E27FC236}">
                <a16:creationId xmlns:a16="http://schemas.microsoft.com/office/drawing/2014/main" id="{77300214-771E-38C4-3242-604AF57D2D2E}"/>
              </a:ext>
            </a:extLst>
          </p:cNvPr>
          <p:cNvSpPr txBox="1"/>
          <p:nvPr/>
        </p:nvSpPr>
        <p:spPr>
          <a:xfrm>
            <a:off x="924886" y="298529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31 600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8" name="object 35">
            <a:extLst>
              <a:ext uri="{FF2B5EF4-FFF2-40B4-BE49-F238E27FC236}">
                <a16:creationId xmlns:a16="http://schemas.microsoft.com/office/drawing/2014/main" id="{2CD87DAE-ACAE-4C77-759F-1A71CAAFA7FC}"/>
              </a:ext>
            </a:extLst>
          </p:cNvPr>
          <p:cNvSpPr txBox="1"/>
          <p:nvPr/>
        </p:nvSpPr>
        <p:spPr>
          <a:xfrm>
            <a:off x="6653784" y="100666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49 500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0" name="object 18">
            <a:extLst>
              <a:ext uri="{FF2B5EF4-FFF2-40B4-BE49-F238E27FC236}">
                <a16:creationId xmlns:a16="http://schemas.microsoft.com/office/drawing/2014/main" id="{6FA171ED-83F8-7B35-392D-4616B2B793BC}"/>
              </a:ext>
            </a:extLst>
          </p:cNvPr>
          <p:cNvSpPr/>
          <p:nvPr/>
        </p:nvSpPr>
        <p:spPr>
          <a:xfrm>
            <a:off x="6374254" y="1656524"/>
            <a:ext cx="930909" cy="3270039"/>
          </a:xfrm>
          <a:custGeom>
            <a:avLst/>
            <a:gdLst/>
            <a:ahLst/>
            <a:cxnLst/>
            <a:rect l="l" t="t" r="r" b="b"/>
            <a:pathLst>
              <a:path w="661670" h="2822575">
                <a:moveTo>
                  <a:pt x="0" y="2822448"/>
                </a:moveTo>
                <a:lnTo>
                  <a:pt x="661416" y="2822448"/>
                </a:lnTo>
                <a:lnTo>
                  <a:pt x="661416" y="0"/>
                </a:lnTo>
                <a:lnTo>
                  <a:pt x="0" y="0"/>
                </a:lnTo>
                <a:lnTo>
                  <a:pt x="0" y="2822448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7" name="object 35">
            <a:extLst>
              <a:ext uri="{FF2B5EF4-FFF2-40B4-BE49-F238E27FC236}">
                <a16:creationId xmlns:a16="http://schemas.microsoft.com/office/drawing/2014/main" id="{CEA97421-9569-00B8-1AA5-4DC3BC6BEEE8}"/>
              </a:ext>
            </a:extLst>
          </p:cNvPr>
          <p:cNvSpPr txBox="1"/>
          <p:nvPr/>
        </p:nvSpPr>
        <p:spPr>
          <a:xfrm>
            <a:off x="6682897" y="153048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41 150</a:t>
            </a:r>
            <a:endParaRPr sz="900" dirty="0">
              <a:latin typeface="Carlito"/>
              <a:cs typeface="Carlito"/>
            </a:endParaRPr>
          </a:p>
        </p:txBody>
      </p:sp>
      <p:cxnSp>
        <p:nvCxnSpPr>
          <p:cNvPr id="89" name="Rak koppling 88">
            <a:extLst>
              <a:ext uri="{FF2B5EF4-FFF2-40B4-BE49-F238E27FC236}">
                <a16:creationId xmlns:a16="http://schemas.microsoft.com/office/drawing/2014/main" id="{E133F510-973C-4964-C774-D4BCEDA6D051}"/>
              </a:ext>
            </a:extLst>
          </p:cNvPr>
          <p:cNvCxnSpPr/>
          <p:nvPr/>
        </p:nvCxnSpPr>
        <p:spPr>
          <a:xfrm>
            <a:off x="657859" y="5105400"/>
            <a:ext cx="823150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9" name="object 27">
            <a:extLst>
              <a:ext uri="{FF2B5EF4-FFF2-40B4-BE49-F238E27FC236}">
                <a16:creationId xmlns:a16="http://schemas.microsoft.com/office/drawing/2014/main" id="{F647AD91-414D-CBAE-AEE8-87B664262A69}"/>
              </a:ext>
            </a:extLst>
          </p:cNvPr>
          <p:cNvSpPr txBox="1"/>
          <p:nvPr/>
        </p:nvSpPr>
        <p:spPr>
          <a:xfrm>
            <a:off x="918704" y="285200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32 500</a:t>
            </a:r>
            <a:endParaRPr sz="900" dirty="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10">
            <a:extLst>
              <a:ext uri="{FF2B5EF4-FFF2-40B4-BE49-F238E27FC236}">
                <a16:creationId xmlns:a16="http://schemas.microsoft.com/office/drawing/2014/main" id="{1A8A82F1-64DA-7339-E9DE-B351D5C5EAA5}"/>
              </a:ext>
            </a:extLst>
          </p:cNvPr>
          <p:cNvSpPr/>
          <p:nvPr/>
        </p:nvSpPr>
        <p:spPr>
          <a:xfrm>
            <a:off x="5050487" y="2631572"/>
            <a:ext cx="990600" cy="377492"/>
          </a:xfrm>
          <a:custGeom>
            <a:avLst/>
            <a:gdLst/>
            <a:ahLst/>
            <a:cxnLst/>
            <a:rect l="l" t="t" r="r" b="b"/>
            <a:pathLst>
              <a:path w="990600" h="1396364">
                <a:moveTo>
                  <a:pt x="0" y="1395983"/>
                </a:moveTo>
                <a:lnTo>
                  <a:pt x="990600" y="1395983"/>
                </a:lnTo>
                <a:lnTo>
                  <a:pt x="990600" y="0"/>
                </a:lnTo>
                <a:lnTo>
                  <a:pt x="0" y="0"/>
                </a:lnTo>
                <a:lnTo>
                  <a:pt x="0" y="1395983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6">
            <a:extLst>
              <a:ext uri="{FF2B5EF4-FFF2-40B4-BE49-F238E27FC236}">
                <a16:creationId xmlns:a16="http://schemas.microsoft.com/office/drawing/2014/main" id="{9E5DFEA0-49B1-7A93-0E38-CD44542DA9E6}"/>
              </a:ext>
            </a:extLst>
          </p:cNvPr>
          <p:cNvSpPr/>
          <p:nvPr/>
        </p:nvSpPr>
        <p:spPr>
          <a:xfrm>
            <a:off x="942527" y="4085338"/>
            <a:ext cx="990600" cy="132273"/>
          </a:xfrm>
          <a:custGeom>
            <a:avLst/>
            <a:gdLst/>
            <a:ahLst/>
            <a:cxnLst/>
            <a:rect l="l" t="t" r="r" b="b"/>
            <a:pathLst>
              <a:path w="990600" h="1713229">
                <a:moveTo>
                  <a:pt x="0" y="1712976"/>
                </a:moveTo>
                <a:lnTo>
                  <a:pt x="990599" y="1712976"/>
                </a:lnTo>
                <a:lnTo>
                  <a:pt x="990599" y="0"/>
                </a:lnTo>
                <a:lnTo>
                  <a:pt x="0" y="0"/>
                </a:lnTo>
                <a:lnTo>
                  <a:pt x="0" y="1712976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2" name="object 2"/>
          <p:cNvGrpSpPr/>
          <p:nvPr/>
        </p:nvGrpSpPr>
        <p:grpSpPr>
          <a:xfrm>
            <a:off x="850391" y="5166359"/>
            <a:ext cx="990600" cy="9525"/>
            <a:chOff x="850391" y="5166359"/>
            <a:chExt cx="990600" cy="9525"/>
          </a:xfrm>
        </p:grpSpPr>
        <p:sp>
          <p:nvSpPr>
            <p:cNvPr id="3" name="object 3"/>
            <p:cNvSpPr/>
            <p:nvPr/>
          </p:nvSpPr>
          <p:spPr>
            <a:xfrm>
              <a:off x="850391" y="5166359"/>
              <a:ext cx="990600" cy="9525"/>
            </a:xfrm>
            <a:custGeom>
              <a:avLst/>
              <a:gdLst/>
              <a:ahLst/>
              <a:cxnLst/>
              <a:rect l="l" t="t" r="r" b="b"/>
              <a:pathLst>
                <a:path w="990600" h="9525">
                  <a:moveTo>
                    <a:pt x="990599" y="0"/>
                  </a:moveTo>
                  <a:lnTo>
                    <a:pt x="0" y="0"/>
                  </a:lnTo>
                  <a:lnTo>
                    <a:pt x="0" y="9143"/>
                  </a:lnTo>
                  <a:lnTo>
                    <a:pt x="990599" y="9143"/>
                  </a:lnTo>
                  <a:lnTo>
                    <a:pt x="990599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50391" y="5166359"/>
              <a:ext cx="990600" cy="9525"/>
            </a:xfrm>
            <a:custGeom>
              <a:avLst/>
              <a:gdLst/>
              <a:ahLst/>
              <a:cxnLst/>
              <a:rect l="l" t="t" r="r" b="b"/>
              <a:pathLst>
                <a:path w="990600" h="9525">
                  <a:moveTo>
                    <a:pt x="990600" y="0"/>
                  </a:moveTo>
                  <a:lnTo>
                    <a:pt x="0" y="0"/>
                  </a:lnTo>
                  <a:lnTo>
                    <a:pt x="0" y="9143"/>
                  </a:lnTo>
                  <a:lnTo>
                    <a:pt x="990600" y="9143"/>
                  </a:lnTo>
                  <a:lnTo>
                    <a:pt x="9906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595883" y="997195"/>
            <a:ext cx="8444294" cy="4834010"/>
            <a:chOff x="595883" y="997195"/>
            <a:chExt cx="8444294" cy="4834010"/>
          </a:xfrm>
        </p:grpSpPr>
        <p:sp>
          <p:nvSpPr>
            <p:cNvPr id="6" name="object 6"/>
            <p:cNvSpPr/>
            <p:nvPr/>
          </p:nvSpPr>
          <p:spPr>
            <a:xfrm>
              <a:off x="2276855" y="1524410"/>
              <a:ext cx="990600" cy="2254684"/>
            </a:xfrm>
            <a:custGeom>
              <a:avLst/>
              <a:gdLst/>
              <a:ahLst/>
              <a:cxnLst/>
              <a:rect l="l" t="t" r="r" b="b"/>
              <a:pathLst>
                <a:path w="990600" h="1713229">
                  <a:moveTo>
                    <a:pt x="0" y="1712976"/>
                  </a:moveTo>
                  <a:lnTo>
                    <a:pt x="990599" y="1712976"/>
                  </a:lnTo>
                  <a:lnTo>
                    <a:pt x="990599" y="0"/>
                  </a:lnTo>
                  <a:lnTo>
                    <a:pt x="0" y="0"/>
                  </a:lnTo>
                  <a:lnTo>
                    <a:pt x="0" y="1712976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2276854" y="1977857"/>
              <a:ext cx="990600" cy="2596579"/>
            </a:xfrm>
            <a:custGeom>
              <a:avLst/>
              <a:gdLst/>
              <a:ahLst/>
              <a:cxnLst/>
              <a:rect l="l" t="t" r="r" b="b"/>
              <a:pathLst>
                <a:path w="990600" h="1123314">
                  <a:moveTo>
                    <a:pt x="0" y="1123188"/>
                  </a:moveTo>
                  <a:lnTo>
                    <a:pt x="990599" y="1123188"/>
                  </a:lnTo>
                  <a:lnTo>
                    <a:pt x="990599" y="0"/>
                  </a:lnTo>
                  <a:lnTo>
                    <a:pt x="0" y="0"/>
                  </a:lnTo>
                  <a:lnTo>
                    <a:pt x="0" y="1123188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3691674" y="1630899"/>
              <a:ext cx="990600" cy="2163938"/>
            </a:xfrm>
            <a:custGeom>
              <a:avLst/>
              <a:gdLst/>
              <a:ahLst/>
              <a:cxnLst/>
              <a:rect l="l" t="t" r="r" b="b"/>
              <a:pathLst>
                <a:path w="990600" h="1508760">
                  <a:moveTo>
                    <a:pt x="0" y="1508760"/>
                  </a:moveTo>
                  <a:lnTo>
                    <a:pt x="990600" y="1508760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150876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3589107" y="2091893"/>
              <a:ext cx="1104812" cy="2819047"/>
            </a:xfrm>
            <a:custGeom>
              <a:avLst/>
              <a:gdLst/>
              <a:ahLst/>
              <a:cxnLst/>
              <a:rect l="l" t="t" r="r" b="b"/>
              <a:pathLst>
                <a:path w="990600" h="1146175">
                  <a:moveTo>
                    <a:pt x="0" y="1146048"/>
                  </a:moveTo>
                  <a:lnTo>
                    <a:pt x="990600" y="1146048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1146048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6556248" y="1131697"/>
              <a:ext cx="990600" cy="1576509"/>
            </a:xfrm>
            <a:custGeom>
              <a:avLst/>
              <a:gdLst/>
              <a:ahLst/>
              <a:cxnLst/>
              <a:rect l="l" t="t" r="r" b="b"/>
              <a:pathLst>
                <a:path w="990600" h="1396364">
                  <a:moveTo>
                    <a:pt x="0" y="1395983"/>
                  </a:moveTo>
                  <a:lnTo>
                    <a:pt x="990600" y="1395983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1395983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6511226" y="1486012"/>
              <a:ext cx="1035622" cy="3680602"/>
            </a:xfrm>
            <a:custGeom>
              <a:avLst/>
              <a:gdLst/>
              <a:ahLst/>
              <a:cxnLst/>
              <a:rect l="l" t="t" r="r" b="b"/>
              <a:pathLst>
                <a:path w="990600" h="2787650">
                  <a:moveTo>
                    <a:pt x="0" y="2787395"/>
                  </a:moveTo>
                  <a:lnTo>
                    <a:pt x="990600" y="2787395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2787395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7982712" y="997195"/>
              <a:ext cx="990600" cy="1257894"/>
            </a:xfrm>
            <a:custGeom>
              <a:avLst/>
              <a:gdLst/>
              <a:ahLst/>
              <a:cxnLst/>
              <a:rect l="l" t="t" r="r" b="b"/>
              <a:pathLst>
                <a:path w="990600" h="1358264">
                  <a:moveTo>
                    <a:pt x="0" y="1357884"/>
                  </a:moveTo>
                  <a:lnTo>
                    <a:pt x="990600" y="1357884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1357884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7985119" y="1351438"/>
              <a:ext cx="1055058" cy="3457925"/>
            </a:xfrm>
            <a:custGeom>
              <a:avLst/>
              <a:gdLst/>
              <a:ahLst/>
              <a:cxnLst/>
              <a:rect l="l" t="t" r="r" b="b"/>
              <a:pathLst>
                <a:path w="990600" h="3032760">
                  <a:moveTo>
                    <a:pt x="0" y="3032760"/>
                  </a:moveTo>
                  <a:lnTo>
                    <a:pt x="990600" y="3032760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303276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95883" y="1335024"/>
              <a:ext cx="71755" cy="3831590"/>
            </a:xfrm>
            <a:custGeom>
              <a:avLst/>
              <a:gdLst/>
              <a:ahLst/>
              <a:cxnLst/>
              <a:rect l="l" t="t" r="r" b="b"/>
              <a:pathLst>
                <a:path w="71754" h="3831590">
                  <a:moveTo>
                    <a:pt x="36575" y="3831336"/>
                  </a:moveTo>
                  <a:lnTo>
                    <a:pt x="36575" y="0"/>
                  </a:lnTo>
                </a:path>
                <a:path w="71754" h="3831590">
                  <a:moveTo>
                    <a:pt x="0" y="3831336"/>
                  </a:moveTo>
                  <a:lnTo>
                    <a:pt x="71628" y="3831336"/>
                  </a:lnTo>
                </a:path>
                <a:path w="71754" h="3831590">
                  <a:moveTo>
                    <a:pt x="0" y="3406140"/>
                  </a:moveTo>
                  <a:lnTo>
                    <a:pt x="71628" y="3406140"/>
                  </a:lnTo>
                </a:path>
                <a:path w="71754" h="3831590">
                  <a:moveTo>
                    <a:pt x="0" y="2979420"/>
                  </a:moveTo>
                  <a:lnTo>
                    <a:pt x="71628" y="2979420"/>
                  </a:lnTo>
                </a:path>
                <a:path w="71754" h="3831590">
                  <a:moveTo>
                    <a:pt x="0" y="2554224"/>
                  </a:moveTo>
                  <a:lnTo>
                    <a:pt x="71628" y="2554224"/>
                  </a:lnTo>
                </a:path>
                <a:path w="71754" h="3831590">
                  <a:moveTo>
                    <a:pt x="0" y="2129028"/>
                  </a:moveTo>
                  <a:lnTo>
                    <a:pt x="71628" y="2129028"/>
                  </a:lnTo>
                </a:path>
                <a:path w="71754" h="3831590">
                  <a:moveTo>
                    <a:pt x="0" y="1702308"/>
                  </a:moveTo>
                  <a:lnTo>
                    <a:pt x="71628" y="1702308"/>
                  </a:lnTo>
                </a:path>
                <a:path w="71754" h="3831590">
                  <a:moveTo>
                    <a:pt x="0" y="1277112"/>
                  </a:moveTo>
                  <a:lnTo>
                    <a:pt x="71628" y="1277112"/>
                  </a:lnTo>
                </a:path>
                <a:path w="71754" h="3831590">
                  <a:moveTo>
                    <a:pt x="0" y="851915"/>
                  </a:moveTo>
                  <a:lnTo>
                    <a:pt x="71628" y="851915"/>
                  </a:lnTo>
                </a:path>
                <a:path w="71754" h="3831590">
                  <a:moveTo>
                    <a:pt x="0" y="426720"/>
                  </a:moveTo>
                  <a:lnTo>
                    <a:pt x="71628" y="426720"/>
                  </a:lnTo>
                </a:path>
                <a:path w="71754" h="3831590">
                  <a:moveTo>
                    <a:pt x="0" y="0"/>
                  </a:moveTo>
                  <a:lnTo>
                    <a:pt x="71628" y="0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32459" y="5166360"/>
              <a:ext cx="7132320" cy="664845"/>
            </a:xfrm>
            <a:custGeom>
              <a:avLst/>
              <a:gdLst/>
              <a:ahLst/>
              <a:cxnLst/>
              <a:rect l="l" t="t" r="r" b="b"/>
              <a:pathLst>
                <a:path w="7132320" h="664845">
                  <a:moveTo>
                    <a:pt x="0" y="0"/>
                  </a:moveTo>
                  <a:lnTo>
                    <a:pt x="0" y="220979"/>
                  </a:lnTo>
                </a:path>
                <a:path w="7132320" h="664845">
                  <a:moveTo>
                    <a:pt x="1426464" y="0"/>
                  </a:moveTo>
                  <a:lnTo>
                    <a:pt x="1426464" y="220979"/>
                  </a:lnTo>
                </a:path>
                <a:path w="7132320" h="664845">
                  <a:moveTo>
                    <a:pt x="2852928" y="0"/>
                  </a:moveTo>
                  <a:lnTo>
                    <a:pt x="2852928" y="220979"/>
                  </a:lnTo>
                </a:path>
                <a:path w="7132320" h="664845">
                  <a:moveTo>
                    <a:pt x="4279392" y="0"/>
                  </a:moveTo>
                  <a:lnTo>
                    <a:pt x="4279392" y="220979"/>
                  </a:lnTo>
                </a:path>
                <a:path w="7132320" h="664845">
                  <a:moveTo>
                    <a:pt x="5705856" y="0"/>
                  </a:moveTo>
                  <a:lnTo>
                    <a:pt x="5705856" y="220979"/>
                  </a:lnTo>
                </a:path>
                <a:path w="7132320" h="664845">
                  <a:moveTo>
                    <a:pt x="7132320" y="0"/>
                  </a:moveTo>
                  <a:lnTo>
                    <a:pt x="7132320" y="220979"/>
                  </a:lnTo>
                </a:path>
                <a:path w="7132320" h="664845">
                  <a:moveTo>
                    <a:pt x="0" y="220979"/>
                  </a:moveTo>
                  <a:lnTo>
                    <a:pt x="0" y="443483"/>
                  </a:lnTo>
                </a:path>
                <a:path w="7132320" h="664845">
                  <a:moveTo>
                    <a:pt x="1426464" y="220979"/>
                  </a:moveTo>
                  <a:lnTo>
                    <a:pt x="1426464" y="443483"/>
                  </a:lnTo>
                </a:path>
                <a:path w="7132320" h="664845">
                  <a:moveTo>
                    <a:pt x="2852928" y="220979"/>
                  </a:moveTo>
                  <a:lnTo>
                    <a:pt x="2852928" y="443483"/>
                  </a:lnTo>
                </a:path>
                <a:path w="7132320" h="664845">
                  <a:moveTo>
                    <a:pt x="4279392" y="220979"/>
                  </a:moveTo>
                  <a:lnTo>
                    <a:pt x="4279392" y="443483"/>
                  </a:lnTo>
                </a:path>
                <a:path w="7132320" h="664845">
                  <a:moveTo>
                    <a:pt x="5705856" y="220979"/>
                  </a:moveTo>
                  <a:lnTo>
                    <a:pt x="5705856" y="443483"/>
                  </a:lnTo>
                </a:path>
                <a:path w="7132320" h="664845">
                  <a:moveTo>
                    <a:pt x="7132320" y="220979"/>
                  </a:moveTo>
                  <a:lnTo>
                    <a:pt x="7132320" y="443483"/>
                  </a:lnTo>
                </a:path>
                <a:path w="7132320" h="664845">
                  <a:moveTo>
                    <a:pt x="0" y="443483"/>
                  </a:moveTo>
                  <a:lnTo>
                    <a:pt x="0" y="664463"/>
                  </a:lnTo>
                </a:path>
                <a:path w="7132320" h="664845">
                  <a:moveTo>
                    <a:pt x="4279392" y="443483"/>
                  </a:moveTo>
                  <a:lnTo>
                    <a:pt x="4279392" y="664463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2593419" y="1434793"/>
            <a:ext cx="543292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100 260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4" name="object 5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Källa: Arbetsgivarverket. </a:t>
            </a:r>
            <a:r>
              <a:rPr dirty="0"/>
              <a:t>Lönestatistik </a:t>
            </a:r>
            <a:r>
              <a:rPr spc="-5" dirty="0"/>
              <a:t>redovisas </a:t>
            </a:r>
            <a:r>
              <a:rPr dirty="0"/>
              <a:t>inte </a:t>
            </a:r>
            <a:r>
              <a:rPr spc="-5" dirty="0"/>
              <a:t>vid färre än </a:t>
            </a:r>
            <a:r>
              <a:rPr dirty="0"/>
              <a:t>fem </a:t>
            </a:r>
            <a:r>
              <a:rPr spc="-5" dirty="0"/>
              <a:t>observationer. </a:t>
            </a:r>
            <a:r>
              <a:rPr dirty="0"/>
              <a:t>Vid </a:t>
            </a:r>
            <a:r>
              <a:rPr spc="-5" dirty="0"/>
              <a:t>upp </a:t>
            </a:r>
            <a:r>
              <a:rPr dirty="0"/>
              <a:t>till</a:t>
            </a:r>
            <a:r>
              <a:rPr spc="160" dirty="0"/>
              <a:t> </a:t>
            </a:r>
            <a:r>
              <a:rPr spc="-5" dirty="0"/>
              <a:t>21 observationer </a:t>
            </a:r>
            <a:r>
              <a:rPr dirty="0"/>
              <a:t>redovisas </a:t>
            </a:r>
            <a:r>
              <a:rPr spc="-5" dirty="0"/>
              <a:t>endast </a:t>
            </a:r>
            <a:r>
              <a:rPr dirty="0"/>
              <a:t>medianen.</a:t>
            </a:r>
          </a:p>
        </p:txBody>
      </p:sp>
      <p:sp>
        <p:nvSpPr>
          <p:cNvPr id="55" name="object 55"/>
          <p:cNvSpPr txBox="1">
            <a:spLocks noGrp="1"/>
          </p:cNvSpPr>
          <p:nvPr>
            <p:ph type="ftr" sz="quarter" idx="5"/>
          </p:nvPr>
        </p:nvSpPr>
        <p:spPr>
          <a:xfrm>
            <a:off x="7626857" y="6518168"/>
            <a:ext cx="981203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sv-SE" spc="-5" dirty="0"/>
              <a:t>Mars 2026</a:t>
            </a:r>
            <a:endParaRPr spc="-5" dirty="0"/>
          </a:p>
        </p:txBody>
      </p:sp>
      <p:sp>
        <p:nvSpPr>
          <p:cNvPr id="56" name="object 5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14</a:t>
            </a:fld>
            <a:endParaRPr dirty="0"/>
          </a:p>
        </p:txBody>
      </p:sp>
      <p:sp>
        <p:nvSpPr>
          <p:cNvPr id="21" name="object 21"/>
          <p:cNvSpPr txBox="1"/>
          <p:nvPr/>
        </p:nvSpPr>
        <p:spPr>
          <a:xfrm>
            <a:off x="4023426" y="147957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98 150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842885" y="980374"/>
            <a:ext cx="50863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108 492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268208" y="933033"/>
            <a:ext cx="663702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111 500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1191" y="5072633"/>
            <a:ext cx="507365" cy="67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070">
              <a:lnSpc>
                <a:spcPts val="1065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15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 marL="12700">
              <a:lnSpc>
                <a:spcPts val="1005"/>
              </a:lnSpc>
            </a:pPr>
            <a:r>
              <a:rPr sz="850" spc="-5" dirty="0">
                <a:latin typeface="Carlito"/>
                <a:cs typeface="Carlito"/>
              </a:rPr>
              <a:t>Antal</a:t>
            </a:r>
            <a:endParaRPr sz="850">
              <a:latin typeface="Carlito"/>
              <a:cs typeface="Carlito"/>
            </a:endParaRPr>
          </a:p>
          <a:p>
            <a:pPr marL="12700" marR="10795">
              <a:lnSpc>
                <a:spcPts val="1540"/>
              </a:lnSpc>
              <a:spcBef>
                <a:spcPts val="120"/>
              </a:spcBef>
            </a:pPr>
            <a:r>
              <a:rPr sz="850" dirty="0">
                <a:latin typeface="Carlito"/>
                <a:cs typeface="Carlito"/>
              </a:rPr>
              <a:t>P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spc="-5" dirty="0">
                <a:latin typeface="Carlito"/>
                <a:cs typeface="Carlito"/>
              </a:rPr>
              <a:t>pul</a:t>
            </a:r>
            <a:r>
              <a:rPr sz="850" dirty="0">
                <a:latin typeface="Carlito"/>
                <a:cs typeface="Carlito"/>
              </a:rPr>
              <a:t>ati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n  BEST</a:t>
            </a:r>
            <a:r>
              <a:rPr sz="850" spc="-5" dirty="0">
                <a:latin typeface="Carlito"/>
                <a:cs typeface="Carlito"/>
              </a:rPr>
              <a:t>A</a:t>
            </a:r>
            <a:r>
              <a:rPr sz="850" dirty="0">
                <a:latin typeface="Carlito"/>
                <a:cs typeface="Carlito"/>
              </a:rPr>
              <a:t>-</a:t>
            </a:r>
            <a:r>
              <a:rPr sz="850" spc="-5" dirty="0">
                <a:latin typeface="Carlito"/>
                <a:cs typeface="Carlito"/>
              </a:rPr>
              <a:t>k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d</a:t>
            </a:r>
            <a:endParaRPr sz="850">
              <a:latin typeface="Carlito"/>
              <a:cs typeface="Carlito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97612" y="4646803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25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97612" y="4220971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97612" y="3794836"/>
            <a:ext cx="34163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45</a:t>
            </a:r>
            <a:r>
              <a:rPr sz="900" spc="-6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97612" y="3369690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55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97612" y="2943859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65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97612" y="2518028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75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97612" y="2091893"/>
            <a:ext cx="34163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85</a:t>
            </a:r>
            <a:r>
              <a:rPr sz="900" spc="-6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97612" y="1666747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95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295400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12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701544" y="5220666"/>
            <a:ext cx="24168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188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099305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238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584062" y="5220665"/>
            <a:ext cx="193217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latin typeface="Carlito"/>
                <a:cs typeface="Carlito"/>
              </a:rPr>
              <a:t>10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982206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54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8379968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164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288541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2519298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3922267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5569077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799833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8202930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2643632" y="5792277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3442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6924293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3452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39700" y="807277"/>
            <a:ext cx="4229416" cy="58477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530860">
              <a:lnSpc>
                <a:spcPct val="100000"/>
              </a:lnSpc>
              <a:spcBef>
                <a:spcPts val="620"/>
              </a:spcBef>
            </a:pPr>
            <a:r>
              <a:rPr sz="1200" b="1" dirty="0">
                <a:latin typeface="Carlito"/>
                <a:cs typeface="Carlito"/>
              </a:rPr>
              <a:t>34 - </a:t>
            </a:r>
            <a:r>
              <a:rPr sz="1200" b="1" spc="-5" dirty="0">
                <a:latin typeface="Carlito"/>
                <a:cs typeface="Carlito"/>
              </a:rPr>
              <a:t>Medicinskt</a:t>
            </a:r>
            <a:r>
              <a:rPr sz="1200" b="1" spc="-35" dirty="0">
                <a:latin typeface="Carlito"/>
                <a:cs typeface="Carlito"/>
              </a:rPr>
              <a:t> </a:t>
            </a:r>
            <a:r>
              <a:rPr sz="1200" b="1" spc="-10" dirty="0">
                <a:latin typeface="Carlito"/>
                <a:cs typeface="Carlito"/>
              </a:rPr>
              <a:t>arbete</a:t>
            </a:r>
            <a:endParaRPr sz="1200" dirty="0">
              <a:latin typeface="Carlito"/>
              <a:cs typeface="Carlito"/>
            </a:endParaRPr>
          </a:p>
          <a:p>
            <a:pPr marL="802640">
              <a:lnSpc>
                <a:spcPts val="1115"/>
              </a:lnSpc>
              <a:spcBef>
                <a:spcPts val="425"/>
              </a:spcBef>
            </a:pPr>
            <a:r>
              <a:rPr sz="1000" b="1" spc="-5" dirty="0">
                <a:latin typeface="Carlito"/>
                <a:cs typeface="Carlito"/>
              </a:rPr>
              <a:t>lönestatistik, mars 20</a:t>
            </a:r>
            <a:r>
              <a:rPr lang="sv-SE" sz="1000" b="1" spc="-5" dirty="0">
                <a:latin typeface="Carlito"/>
                <a:cs typeface="Carlito"/>
              </a:rPr>
              <a:t>26 </a:t>
            </a:r>
            <a:r>
              <a:rPr sz="1000" b="1" spc="-5" dirty="0">
                <a:latin typeface="Carlito"/>
                <a:cs typeface="Carlito"/>
              </a:rPr>
              <a:t>(10:e</a:t>
            </a:r>
            <a:r>
              <a:rPr lang="sv-SE" sz="1000" b="1" spc="-5" dirty="0">
                <a:latin typeface="Carlito"/>
                <a:cs typeface="Carlito"/>
              </a:rPr>
              <a:t> percentil</a:t>
            </a:r>
            <a:r>
              <a:rPr sz="1000" b="1" spc="-5" dirty="0">
                <a:latin typeface="Carlito"/>
                <a:cs typeface="Carlito"/>
              </a:rPr>
              <a:t>, median, 90:e</a:t>
            </a:r>
            <a:r>
              <a:rPr sz="1000" b="1" spc="105" dirty="0">
                <a:latin typeface="Carlito"/>
                <a:cs typeface="Carlito"/>
              </a:rPr>
              <a:t> </a:t>
            </a:r>
            <a:r>
              <a:rPr sz="1000" b="1" spc="-5" dirty="0">
                <a:latin typeface="Carlito"/>
                <a:cs typeface="Carlito"/>
              </a:rPr>
              <a:t>percentil)</a:t>
            </a:r>
            <a:endParaRPr sz="1000" dirty="0">
              <a:latin typeface="Carlito"/>
              <a:cs typeface="Carlito"/>
            </a:endParaRPr>
          </a:p>
          <a:p>
            <a:pPr marL="12700">
              <a:lnSpc>
                <a:spcPts val="994"/>
              </a:lnSpc>
            </a:pPr>
            <a:r>
              <a:rPr sz="900" dirty="0">
                <a:latin typeface="Carlito"/>
                <a:cs typeface="Carlito"/>
              </a:rPr>
              <a:t>105</a:t>
            </a:r>
            <a:r>
              <a:rPr sz="900" spc="-1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7" name="object 20">
            <a:extLst>
              <a:ext uri="{FF2B5EF4-FFF2-40B4-BE49-F238E27FC236}">
                <a16:creationId xmlns:a16="http://schemas.microsoft.com/office/drawing/2014/main" id="{90570CEA-65A5-426A-88D7-AFD99ECBC933}"/>
              </a:ext>
            </a:extLst>
          </p:cNvPr>
          <p:cNvSpPr txBox="1"/>
          <p:nvPr/>
        </p:nvSpPr>
        <p:spPr>
          <a:xfrm>
            <a:off x="2593419" y="189095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90 000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8" name="object 20">
            <a:extLst>
              <a:ext uri="{FF2B5EF4-FFF2-40B4-BE49-F238E27FC236}">
                <a16:creationId xmlns:a16="http://schemas.microsoft.com/office/drawing/2014/main" id="{2937594D-2602-451C-B8D2-1501BF47DB74}"/>
              </a:ext>
            </a:extLst>
          </p:cNvPr>
          <p:cNvSpPr txBox="1"/>
          <p:nvPr/>
        </p:nvSpPr>
        <p:spPr>
          <a:xfrm>
            <a:off x="2593419" y="367255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48 350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9" name="object 21">
            <a:extLst>
              <a:ext uri="{FF2B5EF4-FFF2-40B4-BE49-F238E27FC236}">
                <a16:creationId xmlns:a16="http://schemas.microsoft.com/office/drawing/2014/main" id="{9C4A9F9E-00C9-40D7-933D-FF842F13DC59}"/>
              </a:ext>
            </a:extLst>
          </p:cNvPr>
          <p:cNvSpPr txBox="1"/>
          <p:nvPr/>
        </p:nvSpPr>
        <p:spPr>
          <a:xfrm>
            <a:off x="4023667" y="370607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47 380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60" name="object 21">
            <a:extLst>
              <a:ext uri="{FF2B5EF4-FFF2-40B4-BE49-F238E27FC236}">
                <a16:creationId xmlns:a16="http://schemas.microsoft.com/office/drawing/2014/main" id="{2B157A86-D71B-429E-B9F4-80979ACFD48C}"/>
              </a:ext>
            </a:extLst>
          </p:cNvPr>
          <p:cNvSpPr txBox="1"/>
          <p:nvPr/>
        </p:nvSpPr>
        <p:spPr>
          <a:xfrm>
            <a:off x="4038666" y="199946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87 000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61" name="object 22">
            <a:extLst>
              <a:ext uri="{FF2B5EF4-FFF2-40B4-BE49-F238E27FC236}">
                <a16:creationId xmlns:a16="http://schemas.microsoft.com/office/drawing/2014/main" id="{A662BCA7-8E43-962E-8BCE-DF067848B3ED}"/>
              </a:ext>
            </a:extLst>
          </p:cNvPr>
          <p:cNvSpPr txBox="1"/>
          <p:nvPr/>
        </p:nvSpPr>
        <p:spPr>
          <a:xfrm>
            <a:off x="6892861" y="1434793"/>
            <a:ext cx="50863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99 050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62" name="object 22">
            <a:extLst>
              <a:ext uri="{FF2B5EF4-FFF2-40B4-BE49-F238E27FC236}">
                <a16:creationId xmlns:a16="http://schemas.microsoft.com/office/drawing/2014/main" id="{B541EB5F-01A0-1961-EA6E-472842D38B97}"/>
              </a:ext>
            </a:extLst>
          </p:cNvPr>
          <p:cNvSpPr txBox="1"/>
          <p:nvPr/>
        </p:nvSpPr>
        <p:spPr>
          <a:xfrm>
            <a:off x="6902957" y="2622047"/>
            <a:ext cx="50863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72 090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63" name="object 23">
            <a:extLst>
              <a:ext uri="{FF2B5EF4-FFF2-40B4-BE49-F238E27FC236}">
                <a16:creationId xmlns:a16="http://schemas.microsoft.com/office/drawing/2014/main" id="{F52D13F0-25E9-112C-9AC5-5926D6478064}"/>
              </a:ext>
            </a:extLst>
          </p:cNvPr>
          <p:cNvSpPr txBox="1"/>
          <p:nvPr/>
        </p:nvSpPr>
        <p:spPr>
          <a:xfrm>
            <a:off x="8276209" y="1256678"/>
            <a:ext cx="663702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102 350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64" name="object 23">
            <a:extLst>
              <a:ext uri="{FF2B5EF4-FFF2-40B4-BE49-F238E27FC236}">
                <a16:creationId xmlns:a16="http://schemas.microsoft.com/office/drawing/2014/main" id="{6C20F889-A2B6-9D77-B578-57E150B0AE08}"/>
              </a:ext>
            </a:extLst>
          </p:cNvPr>
          <p:cNvSpPr txBox="1"/>
          <p:nvPr/>
        </p:nvSpPr>
        <p:spPr>
          <a:xfrm>
            <a:off x="8323866" y="2161645"/>
            <a:ext cx="663702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84 833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7" name="object 24">
            <a:extLst>
              <a:ext uri="{FF2B5EF4-FFF2-40B4-BE49-F238E27FC236}">
                <a16:creationId xmlns:a16="http://schemas.microsoft.com/office/drawing/2014/main" id="{DBA1A38B-6E0E-06CD-3879-EF2263119E24}"/>
              </a:ext>
            </a:extLst>
          </p:cNvPr>
          <p:cNvSpPr txBox="1"/>
          <p:nvPr/>
        </p:nvSpPr>
        <p:spPr>
          <a:xfrm>
            <a:off x="1230122" y="402104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38 000</a:t>
            </a:r>
            <a:endParaRPr sz="900" dirty="0">
              <a:latin typeface="Carlito"/>
              <a:cs typeface="Carlito"/>
            </a:endParaRPr>
          </a:p>
        </p:txBody>
      </p:sp>
      <p:cxnSp>
        <p:nvCxnSpPr>
          <p:cNvPr id="67" name="Rak koppling 66">
            <a:extLst>
              <a:ext uri="{FF2B5EF4-FFF2-40B4-BE49-F238E27FC236}">
                <a16:creationId xmlns:a16="http://schemas.microsoft.com/office/drawing/2014/main" id="{9A76F9B1-5516-142D-5C32-3876770F7EA2}"/>
              </a:ext>
            </a:extLst>
          </p:cNvPr>
          <p:cNvCxnSpPr/>
          <p:nvPr/>
        </p:nvCxnSpPr>
        <p:spPr>
          <a:xfrm flipV="1">
            <a:off x="667638" y="5166359"/>
            <a:ext cx="8272273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object 24">
            <a:extLst>
              <a:ext uri="{FF2B5EF4-FFF2-40B4-BE49-F238E27FC236}">
                <a16:creationId xmlns:a16="http://schemas.microsoft.com/office/drawing/2014/main" id="{60E1D03F-EBE4-DD16-6395-06E06D1F4348}"/>
              </a:ext>
            </a:extLst>
          </p:cNvPr>
          <p:cNvSpPr txBox="1"/>
          <p:nvPr/>
        </p:nvSpPr>
        <p:spPr>
          <a:xfrm>
            <a:off x="1220451" y="412664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37 000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4" name="object 25">
            <a:extLst>
              <a:ext uri="{FF2B5EF4-FFF2-40B4-BE49-F238E27FC236}">
                <a16:creationId xmlns:a16="http://schemas.microsoft.com/office/drawing/2014/main" id="{D25D36F8-C5D3-372C-B308-9773EE53EC35}"/>
              </a:ext>
            </a:extLst>
          </p:cNvPr>
          <p:cNvSpPr txBox="1"/>
          <p:nvPr/>
        </p:nvSpPr>
        <p:spPr>
          <a:xfrm>
            <a:off x="5398579" y="290955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66 180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6" name="object 25">
            <a:extLst>
              <a:ext uri="{FF2B5EF4-FFF2-40B4-BE49-F238E27FC236}">
                <a16:creationId xmlns:a16="http://schemas.microsoft.com/office/drawing/2014/main" id="{77E21B88-7E16-91F1-82A4-B7B4356F62F7}"/>
              </a:ext>
            </a:extLst>
          </p:cNvPr>
          <p:cNvSpPr txBox="1"/>
          <p:nvPr/>
        </p:nvSpPr>
        <p:spPr>
          <a:xfrm>
            <a:off x="5390373" y="256743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73 020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E1B88660-6D4C-B697-5BE8-A987E0B0DD03}"/>
              </a:ext>
            </a:extLst>
          </p:cNvPr>
          <p:cNvSpPr/>
          <p:nvPr/>
        </p:nvSpPr>
        <p:spPr>
          <a:xfrm>
            <a:off x="5051778" y="2853262"/>
            <a:ext cx="1035622" cy="1844355"/>
          </a:xfrm>
          <a:custGeom>
            <a:avLst/>
            <a:gdLst/>
            <a:ahLst/>
            <a:cxnLst/>
            <a:rect l="l" t="t" r="r" b="b"/>
            <a:pathLst>
              <a:path w="990600" h="2787650">
                <a:moveTo>
                  <a:pt x="0" y="2787395"/>
                </a:moveTo>
                <a:lnTo>
                  <a:pt x="990600" y="2787395"/>
                </a:lnTo>
                <a:lnTo>
                  <a:pt x="990600" y="0"/>
                </a:lnTo>
                <a:lnTo>
                  <a:pt x="0" y="0"/>
                </a:lnTo>
                <a:lnTo>
                  <a:pt x="0" y="2787395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object 25"/>
          <p:cNvSpPr txBox="1"/>
          <p:nvPr/>
        </p:nvSpPr>
        <p:spPr>
          <a:xfrm>
            <a:off x="5390373" y="278208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69 750</a:t>
            </a:r>
            <a:endParaRPr sz="900" dirty="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50391" y="5166359"/>
            <a:ext cx="990600" cy="9525"/>
            <a:chOff x="850391" y="5166359"/>
            <a:chExt cx="990600" cy="9525"/>
          </a:xfrm>
        </p:grpSpPr>
        <p:sp>
          <p:nvSpPr>
            <p:cNvPr id="3" name="object 3"/>
            <p:cNvSpPr/>
            <p:nvPr/>
          </p:nvSpPr>
          <p:spPr>
            <a:xfrm>
              <a:off x="850391" y="5166359"/>
              <a:ext cx="990600" cy="9525"/>
            </a:xfrm>
            <a:custGeom>
              <a:avLst/>
              <a:gdLst/>
              <a:ahLst/>
              <a:cxnLst/>
              <a:rect l="l" t="t" r="r" b="b"/>
              <a:pathLst>
                <a:path w="990600" h="9525">
                  <a:moveTo>
                    <a:pt x="990599" y="0"/>
                  </a:moveTo>
                  <a:lnTo>
                    <a:pt x="0" y="0"/>
                  </a:lnTo>
                  <a:lnTo>
                    <a:pt x="0" y="9143"/>
                  </a:lnTo>
                  <a:lnTo>
                    <a:pt x="990599" y="9143"/>
                  </a:lnTo>
                  <a:lnTo>
                    <a:pt x="990599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50391" y="5166359"/>
              <a:ext cx="990600" cy="9525"/>
            </a:xfrm>
            <a:custGeom>
              <a:avLst/>
              <a:gdLst/>
              <a:ahLst/>
              <a:cxnLst/>
              <a:rect l="l" t="t" r="r" b="b"/>
              <a:pathLst>
                <a:path w="990600" h="9525">
                  <a:moveTo>
                    <a:pt x="990600" y="0"/>
                  </a:moveTo>
                  <a:lnTo>
                    <a:pt x="0" y="0"/>
                  </a:lnTo>
                  <a:lnTo>
                    <a:pt x="0" y="9143"/>
                  </a:lnTo>
                  <a:lnTo>
                    <a:pt x="990600" y="9143"/>
                  </a:lnTo>
                  <a:lnTo>
                    <a:pt x="9906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595883" y="1335024"/>
            <a:ext cx="8377429" cy="4496181"/>
            <a:chOff x="595883" y="1335024"/>
            <a:chExt cx="8377429" cy="4496181"/>
          </a:xfrm>
        </p:grpSpPr>
        <p:sp>
          <p:nvSpPr>
            <p:cNvPr id="6" name="object 6"/>
            <p:cNvSpPr/>
            <p:nvPr/>
          </p:nvSpPr>
          <p:spPr>
            <a:xfrm>
              <a:off x="2276855" y="1989348"/>
              <a:ext cx="990600" cy="1734745"/>
            </a:xfrm>
            <a:custGeom>
              <a:avLst/>
              <a:gdLst/>
              <a:ahLst/>
              <a:cxnLst/>
              <a:rect l="l" t="t" r="r" b="b"/>
              <a:pathLst>
                <a:path w="990600" h="1348739">
                  <a:moveTo>
                    <a:pt x="0" y="1348739"/>
                  </a:moveTo>
                  <a:lnTo>
                    <a:pt x="990599" y="1348739"/>
                  </a:lnTo>
                  <a:lnTo>
                    <a:pt x="990599" y="0"/>
                  </a:lnTo>
                  <a:lnTo>
                    <a:pt x="0" y="0"/>
                  </a:lnTo>
                  <a:lnTo>
                    <a:pt x="0" y="1348739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2212314" y="3386137"/>
              <a:ext cx="1119682" cy="1548320"/>
            </a:xfrm>
            <a:custGeom>
              <a:avLst/>
              <a:gdLst/>
              <a:ahLst/>
              <a:cxnLst/>
              <a:rect l="l" t="t" r="r" b="b"/>
              <a:pathLst>
                <a:path w="990600" h="1423670">
                  <a:moveTo>
                    <a:pt x="0" y="1423415"/>
                  </a:moveTo>
                  <a:lnTo>
                    <a:pt x="990599" y="1423415"/>
                  </a:lnTo>
                  <a:lnTo>
                    <a:pt x="990599" y="0"/>
                  </a:lnTo>
                  <a:lnTo>
                    <a:pt x="0" y="0"/>
                  </a:lnTo>
                  <a:lnTo>
                    <a:pt x="0" y="1423415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3703319" y="2639992"/>
              <a:ext cx="990600" cy="1210719"/>
            </a:xfrm>
            <a:custGeom>
              <a:avLst/>
              <a:gdLst/>
              <a:ahLst/>
              <a:cxnLst/>
              <a:rect l="l" t="t" r="r" b="b"/>
              <a:pathLst>
                <a:path w="990600" h="1047114">
                  <a:moveTo>
                    <a:pt x="0" y="1046988"/>
                  </a:moveTo>
                  <a:lnTo>
                    <a:pt x="990600" y="1046988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1046988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3700286" y="3276348"/>
              <a:ext cx="990600" cy="1680007"/>
            </a:xfrm>
            <a:custGeom>
              <a:avLst/>
              <a:gdLst/>
              <a:ahLst/>
              <a:cxnLst/>
              <a:rect l="l" t="t" r="r" b="b"/>
              <a:pathLst>
                <a:path w="990600" h="1510664">
                  <a:moveTo>
                    <a:pt x="0" y="1510284"/>
                  </a:moveTo>
                  <a:lnTo>
                    <a:pt x="990600" y="1510284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1510284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7982712" y="2151303"/>
              <a:ext cx="990600" cy="724047"/>
            </a:xfrm>
            <a:custGeom>
              <a:avLst/>
              <a:gdLst/>
              <a:ahLst/>
              <a:cxnLst/>
              <a:rect l="l" t="t" r="r" b="b"/>
              <a:pathLst>
                <a:path w="990600" h="1153795">
                  <a:moveTo>
                    <a:pt x="0" y="1153667"/>
                  </a:moveTo>
                  <a:lnTo>
                    <a:pt x="990600" y="1153667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1153667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7982712" y="2527255"/>
              <a:ext cx="990600" cy="2459272"/>
            </a:xfrm>
            <a:custGeom>
              <a:avLst/>
              <a:gdLst/>
              <a:ahLst/>
              <a:cxnLst/>
              <a:rect l="l" t="t" r="r" b="b"/>
              <a:pathLst>
                <a:path w="990600" h="2263140">
                  <a:moveTo>
                    <a:pt x="0" y="2263140"/>
                  </a:moveTo>
                  <a:lnTo>
                    <a:pt x="990600" y="2263140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226314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595883" y="1335024"/>
              <a:ext cx="71755" cy="3831590"/>
            </a:xfrm>
            <a:custGeom>
              <a:avLst/>
              <a:gdLst/>
              <a:ahLst/>
              <a:cxnLst/>
              <a:rect l="l" t="t" r="r" b="b"/>
              <a:pathLst>
                <a:path w="71754" h="3831590">
                  <a:moveTo>
                    <a:pt x="36575" y="3831336"/>
                  </a:moveTo>
                  <a:lnTo>
                    <a:pt x="36575" y="0"/>
                  </a:lnTo>
                </a:path>
                <a:path w="71754" h="3831590">
                  <a:moveTo>
                    <a:pt x="0" y="3831336"/>
                  </a:moveTo>
                  <a:lnTo>
                    <a:pt x="71628" y="3831336"/>
                  </a:lnTo>
                </a:path>
                <a:path w="71754" h="3831590">
                  <a:moveTo>
                    <a:pt x="0" y="3192780"/>
                  </a:moveTo>
                  <a:lnTo>
                    <a:pt x="71628" y="3192780"/>
                  </a:lnTo>
                </a:path>
                <a:path w="71754" h="3831590">
                  <a:moveTo>
                    <a:pt x="0" y="2554224"/>
                  </a:moveTo>
                  <a:lnTo>
                    <a:pt x="71628" y="2554224"/>
                  </a:lnTo>
                </a:path>
                <a:path w="71754" h="3831590">
                  <a:moveTo>
                    <a:pt x="0" y="1915667"/>
                  </a:moveTo>
                  <a:lnTo>
                    <a:pt x="71628" y="1915667"/>
                  </a:lnTo>
                </a:path>
                <a:path w="71754" h="3831590">
                  <a:moveTo>
                    <a:pt x="0" y="1277112"/>
                  </a:moveTo>
                  <a:lnTo>
                    <a:pt x="71628" y="1277112"/>
                  </a:lnTo>
                </a:path>
                <a:path w="71754" h="3831590">
                  <a:moveTo>
                    <a:pt x="0" y="638555"/>
                  </a:moveTo>
                  <a:lnTo>
                    <a:pt x="71628" y="638555"/>
                  </a:lnTo>
                </a:path>
                <a:path w="71754" h="3831590">
                  <a:moveTo>
                    <a:pt x="0" y="0"/>
                  </a:moveTo>
                  <a:lnTo>
                    <a:pt x="71628" y="0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32459" y="5166360"/>
              <a:ext cx="7132320" cy="664845"/>
            </a:xfrm>
            <a:custGeom>
              <a:avLst/>
              <a:gdLst/>
              <a:ahLst/>
              <a:cxnLst/>
              <a:rect l="l" t="t" r="r" b="b"/>
              <a:pathLst>
                <a:path w="7132320" h="664845">
                  <a:moveTo>
                    <a:pt x="0" y="0"/>
                  </a:moveTo>
                  <a:lnTo>
                    <a:pt x="0" y="220979"/>
                  </a:lnTo>
                </a:path>
                <a:path w="7132320" h="664845">
                  <a:moveTo>
                    <a:pt x="1426464" y="0"/>
                  </a:moveTo>
                  <a:lnTo>
                    <a:pt x="1426464" y="220979"/>
                  </a:lnTo>
                </a:path>
                <a:path w="7132320" h="664845">
                  <a:moveTo>
                    <a:pt x="2852928" y="0"/>
                  </a:moveTo>
                  <a:lnTo>
                    <a:pt x="2852928" y="220979"/>
                  </a:lnTo>
                </a:path>
                <a:path w="7132320" h="664845">
                  <a:moveTo>
                    <a:pt x="4279392" y="0"/>
                  </a:moveTo>
                  <a:lnTo>
                    <a:pt x="4279392" y="220979"/>
                  </a:lnTo>
                </a:path>
                <a:path w="7132320" h="664845">
                  <a:moveTo>
                    <a:pt x="5705856" y="0"/>
                  </a:moveTo>
                  <a:lnTo>
                    <a:pt x="5705856" y="220979"/>
                  </a:lnTo>
                </a:path>
                <a:path w="7132320" h="664845">
                  <a:moveTo>
                    <a:pt x="7132320" y="0"/>
                  </a:moveTo>
                  <a:lnTo>
                    <a:pt x="7132320" y="220979"/>
                  </a:lnTo>
                </a:path>
                <a:path w="7132320" h="664845">
                  <a:moveTo>
                    <a:pt x="0" y="220979"/>
                  </a:moveTo>
                  <a:lnTo>
                    <a:pt x="0" y="443483"/>
                  </a:lnTo>
                </a:path>
                <a:path w="7132320" h="664845">
                  <a:moveTo>
                    <a:pt x="1426464" y="220979"/>
                  </a:moveTo>
                  <a:lnTo>
                    <a:pt x="1426464" y="443483"/>
                  </a:lnTo>
                </a:path>
                <a:path w="7132320" h="664845">
                  <a:moveTo>
                    <a:pt x="2852928" y="220979"/>
                  </a:moveTo>
                  <a:lnTo>
                    <a:pt x="2852928" y="443483"/>
                  </a:lnTo>
                </a:path>
                <a:path w="7132320" h="664845">
                  <a:moveTo>
                    <a:pt x="4279392" y="220979"/>
                  </a:moveTo>
                  <a:lnTo>
                    <a:pt x="4279392" y="443483"/>
                  </a:lnTo>
                </a:path>
                <a:path w="7132320" h="664845">
                  <a:moveTo>
                    <a:pt x="5705856" y="220979"/>
                  </a:moveTo>
                  <a:lnTo>
                    <a:pt x="5705856" y="443483"/>
                  </a:lnTo>
                </a:path>
                <a:path w="7132320" h="664845">
                  <a:moveTo>
                    <a:pt x="7132320" y="220979"/>
                  </a:moveTo>
                  <a:lnTo>
                    <a:pt x="7132320" y="443483"/>
                  </a:lnTo>
                </a:path>
                <a:path w="7132320" h="664845">
                  <a:moveTo>
                    <a:pt x="0" y="443483"/>
                  </a:moveTo>
                  <a:lnTo>
                    <a:pt x="0" y="664463"/>
                  </a:lnTo>
                </a:path>
                <a:path w="7132320" h="664845">
                  <a:moveTo>
                    <a:pt x="4279392" y="443483"/>
                  </a:moveTo>
                  <a:lnTo>
                    <a:pt x="4279392" y="664463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2559812" y="187373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66 700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0" name="object 50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Källa: Arbetsgivarverket. </a:t>
            </a:r>
            <a:r>
              <a:rPr dirty="0"/>
              <a:t>Lönestatistik </a:t>
            </a:r>
            <a:r>
              <a:rPr spc="-5" dirty="0"/>
              <a:t>redovisas </a:t>
            </a:r>
            <a:r>
              <a:rPr dirty="0"/>
              <a:t>inte </a:t>
            </a:r>
            <a:r>
              <a:rPr spc="-5" dirty="0"/>
              <a:t>vid färre än </a:t>
            </a:r>
            <a:r>
              <a:rPr dirty="0"/>
              <a:t>fem </a:t>
            </a:r>
            <a:r>
              <a:rPr spc="-5" dirty="0"/>
              <a:t>observationer. </a:t>
            </a:r>
            <a:r>
              <a:rPr dirty="0"/>
              <a:t>Vid </a:t>
            </a:r>
            <a:r>
              <a:rPr spc="-5" dirty="0"/>
              <a:t>upp </a:t>
            </a:r>
            <a:r>
              <a:rPr dirty="0"/>
              <a:t>till</a:t>
            </a:r>
            <a:r>
              <a:rPr spc="160" dirty="0"/>
              <a:t> </a:t>
            </a:r>
            <a:r>
              <a:rPr spc="-5" dirty="0"/>
              <a:t>21 observationer </a:t>
            </a:r>
            <a:r>
              <a:rPr dirty="0"/>
              <a:t>redovisas </a:t>
            </a:r>
            <a:r>
              <a:rPr spc="-5" dirty="0"/>
              <a:t>endast </a:t>
            </a:r>
            <a:r>
              <a:rPr dirty="0"/>
              <a:t>medianen.</a:t>
            </a:r>
          </a:p>
        </p:txBody>
      </p:sp>
      <p:sp>
        <p:nvSpPr>
          <p:cNvPr id="51" name="object 51"/>
          <p:cNvSpPr txBox="1">
            <a:spLocks noGrp="1"/>
          </p:cNvSpPr>
          <p:nvPr>
            <p:ph type="ftr" sz="quarter" idx="5"/>
          </p:nvPr>
        </p:nvSpPr>
        <p:spPr>
          <a:xfrm>
            <a:off x="7626857" y="6518169"/>
            <a:ext cx="981203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sv-SE" spc="-5" dirty="0"/>
              <a:t>Mars 2026</a:t>
            </a:r>
            <a:endParaRPr spc="-5" dirty="0"/>
          </a:p>
        </p:txBody>
      </p:sp>
      <p:sp>
        <p:nvSpPr>
          <p:cNvPr id="52" name="object 5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15</a:t>
            </a:fld>
            <a:endParaRPr dirty="0"/>
          </a:p>
        </p:txBody>
      </p:sp>
      <p:sp>
        <p:nvSpPr>
          <p:cNvPr id="22" name="object 22"/>
          <p:cNvSpPr txBox="1"/>
          <p:nvPr/>
        </p:nvSpPr>
        <p:spPr>
          <a:xfrm>
            <a:off x="4023006" y="252725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55 160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300381" y="204402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64 180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877049" y="258769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55 300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1191" y="5072633"/>
            <a:ext cx="507365" cy="67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070">
              <a:lnSpc>
                <a:spcPts val="1065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15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 marL="12700">
              <a:lnSpc>
                <a:spcPts val="1005"/>
              </a:lnSpc>
            </a:pPr>
            <a:r>
              <a:rPr sz="850" spc="-5" dirty="0">
                <a:latin typeface="Carlito"/>
                <a:cs typeface="Carlito"/>
              </a:rPr>
              <a:t>Antal</a:t>
            </a:r>
            <a:endParaRPr sz="850">
              <a:latin typeface="Carlito"/>
              <a:cs typeface="Carlito"/>
            </a:endParaRPr>
          </a:p>
          <a:p>
            <a:pPr marL="12700" marR="10795">
              <a:lnSpc>
                <a:spcPts val="1540"/>
              </a:lnSpc>
              <a:spcBef>
                <a:spcPts val="120"/>
              </a:spcBef>
            </a:pPr>
            <a:r>
              <a:rPr sz="850" dirty="0">
                <a:latin typeface="Carlito"/>
                <a:cs typeface="Carlito"/>
              </a:rPr>
              <a:t>P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spc="-5" dirty="0">
                <a:latin typeface="Carlito"/>
                <a:cs typeface="Carlito"/>
              </a:rPr>
              <a:t>pul</a:t>
            </a:r>
            <a:r>
              <a:rPr sz="850" dirty="0">
                <a:latin typeface="Carlito"/>
                <a:cs typeface="Carlito"/>
              </a:rPr>
              <a:t>ati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n  BEST</a:t>
            </a:r>
            <a:r>
              <a:rPr sz="850" spc="-5" dirty="0">
                <a:latin typeface="Carlito"/>
                <a:cs typeface="Carlito"/>
              </a:rPr>
              <a:t>A</a:t>
            </a:r>
            <a:r>
              <a:rPr sz="850" dirty="0">
                <a:latin typeface="Carlito"/>
                <a:cs typeface="Carlito"/>
              </a:rPr>
              <a:t>-</a:t>
            </a:r>
            <a:r>
              <a:rPr sz="850" spc="-5" dirty="0">
                <a:latin typeface="Carlito"/>
                <a:cs typeface="Carlito"/>
              </a:rPr>
              <a:t>k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d</a:t>
            </a:r>
            <a:endParaRPr sz="850">
              <a:latin typeface="Carlito"/>
              <a:cs typeface="Carlito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97612" y="4434078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25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97612" y="3794836"/>
            <a:ext cx="34163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35</a:t>
            </a:r>
            <a:r>
              <a:rPr sz="900" spc="-6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97612" y="3156584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97612" y="2518028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55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97612" y="1879472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65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701544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70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099305" y="5220666"/>
            <a:ext cx="413258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945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982206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latin typeface="Carlito"/>
                <a:cs typeface="Carlito"/>
              </a:rPr>
              <a:t>7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8408923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latin typeface="Carlito"/>
                <a:cs typeface="Carlito"/>
              </a:rPr>
              <a:t>73 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288541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519298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3922267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569077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6799833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8202930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2643632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3542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924293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3552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97612" y="807277"/>
            <a:ext cx="4342130" cy="59626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620"/>
              </a:spcBef>
            </a:pPr>
            <a:r>
              <a:rPr sz="1200" b="1" dirty="0">
                <a:latin typeface="Carlito"/>
                <a:cs typeface="Carlito"/>
              </a:rPr>
              <a:t>35 - </a:t>
            </a:r>
            <a:r>
              <a:rPr sz="1200" b="1" spc="-15" dirty="0">
                <a:latin typeface="Carlito"/>
                <a:cs typeface="Carlito"/>
              </a:rPr>
              <a:t>Veterinärarbete, </a:t>
            </a:r>
            <a:r>
              <a:rPr sz="1200" b="1" spc="-5" dirty="0">
                <a:latin typeface="Carlito"/>
                <a:cs typeface="Carlito"/>
              </a:rPr>
              <a:t>livsmedelstillsyn </a:t>
            </a:r>
            <a:r>
              <a:rPr sz="1200" b="1" dirty="0">
                <a:latin typeface="Carlito"/>
                <a:cs typeface="Carlito"/>
              </a:rPr>
              <a:t>och</a:t>
            </a:r>
            <a:r>
              <a:rPr sz="1200" b="1" spc="30" dirty="0">
                <a:latin typeface="Carlito"/>
                <a:cs typeface="Carlito"/>
              </a:rPr>
              <a:t> </a:t>
            </a:r>
            <a:r>
              <a:rPr sz="1200" b="1" spc="-10" dirty="0">
                <a:latin typeface="Carlito"/>
                <a:cs typeface="Carlito"/>
              </a:rPr>
              <a:t>djurskyddskontroll</a:t>
            </a:r>
            <a:endParaRPr sz="1200" dirty="0">
              <a:latin typeface="Carlito"/>
              <a:cs typeface="Carlito"/>
            </a:endParaRPr>
          </a:p>
          <a:p>
            <a:pPr algn="ctr">
              <a:lnSpc>
                <a:spcPts val="1115"/>
              </a:lnSpc>
              <a:spcBef>
                <a:spcPts val="425"/>
              </a:spcBef>
            </a:pPr>
            <a:r>
              <a:rPr sz="1000" b="1" spc="-5" dirty="0">
                <a:latin typeface="Carlito"/>
                <a:cs typeface="Carlito"/>
              </a:rPr>
              <a:t>lönestatistik, mars 20</a:t>
            </a:r>
            <a:r>
              <a:rPr lang="sv-SE" sz="1000" b="1" spc="-5" dirty="0">
                <a:latin typeface="Carlito"/>
                <a:cs typeface="Carlito"/>
              </a:rPr>
              <a:t>26</a:t>
            </a:r>
            <a:r>
              <a:rPr sz="1000" b="1" spc="-5" dirty="0">
                <a:latin typeface="Carlito"/>
                <a:cs typeface="Carlito"/>
              </a:rPr>
              <a:t> (10:e</a:t>
            </a:r>
            <a:r>
              <a:rPr lang="sv-SE" sz="1000" b="1" spc="-5" dirty="0">
                <a:latin typeface="Carlito"/>
                <a:cs typeface="Carlito"/>
              </a:rPr>
              <a:t> percentil</a:t>
            </a:r>
            <a:r>
              <a:rPr sz="1000" b="1" spc="-5" dirty="0">
                <a:latin typeface="Carlito"/>
                <a:cs typeface="Carlito"/>
              </a:rPr>
              <a:t>, median, 90:e</a:t>
            </a:r>
            <a:r>
              <a:rPr sz="1000" b="1" spc="75" dirty="0">
                <a:latin typeface="Carlito"/>
                <a:cs typeface="Carlito"/>
              </a:rPr>
              <a:t> </a:t>
            </a:r>
            <a:r>
              <a:rPr sz="1000" b="1" spc="-5" dirty="0">
                <a:latin typeface="Carlito"/>
                <a:cs typeface="Carlito"/>
              </a:rPr>
              <a:t>percentil)</a:t>
            </a:r>
            <a:endParaRPr sz="1000" dirty="0">
              <a:latin typeface="Carlito"/>
              <a:cs typeface="Carlito"/>
            </a:endParaRPr>
          </a:p>
          <a:p>
            <a:pPr marR="3992879" algn="ctr">
              <a:lnSpc>
                <a:spcPts val="994"/>
              </a:lnSpc>
            </a:pPr>
            <a:r>
              <a:rPr sz="900" dirty="0">
                <a:latin typeface="Carlito"/>
                <a:cs typeface="Carlito"/>
              </a:rPr>
              <a:t>75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3" name="object 21">
            <a:extLst>
              <a:ext uri="{FF2B5EF4-FFF2-40B4-BE49-F238E27FC236}">
                <a16:creationId xmlns:a16="http://schemas.microsoft.com/office/drawing/2014/main" id="{5DD1EF8A-A2EA-B046-3D53-A10ED5F7F942}"/>
              </a:ext>
            </a:extLst>
          </p:cNvPr>
          <p:cNvSpPr txBox="1"/>
          <p:nvPr/>
        </p:nvSpPr>
        <p:spPr>
          <a:xfrm>
            <a:off x="2559812" y="327634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44 250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4" name="object 21">
            <a:extLst>
              <a:ext uri="{FF2B5EF4-FFF2-40B4-BE49-F238E27FC236}">
                <a16:creationId xmlns:a16="http://schemas.microsoft.com/office/drawing/2014/main" id="{D4292FE2-B315-1F76-036B-D18F69CE48E8}"/>
              </a:ext>
            </a:extLst>
          </p:cNvPr>
          <p:cNvSpPr txBox="1"/>
          <p:nvPr/>
        </p:nvSpPr>
        <p:spPr>
          <a:xfrm>
            <a:off x="2559812" y="370891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37 390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5" name="object 22">
            <a:extLst>
              <a:ext uri="{FF2B5EF4-FFF2-40B4-BE49-F238E27FC236}">
                <a16:creationId xmlns:a16="http://schemas.microsoft.com/office/drawing/2014/main" id="{50D958C8-A793-F1CB-9A45-4194EC10E9CD}"/>
              </a:ext>
            </a:extLst>
          </p:cNvPr>
          <p:cNvSpPr txBox="1"/>
          <p:nvPr/>
        </p:nvSpPr>
        <p:spPr>
          <a:xfrm>
            <a:off x="4009327" y="318845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45 800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6" name="object 22">
            <a:extLst>
              <a:ext uri="{FF2B5EF4-FFF2-40B4-BE49-F238E27FC236}">
                <a16:creationId xmlns:a16="http://schemas.microsoft.com/office/drawing/2014/main" id="{58821ED9-F6E7-D00F-84D3-1BC6B3AAC2B5}"/>
              </a:ext>
            </a:extLst>
          </p:cNvPr>
          <p:cNvSpPr txBox="1"/>
          <p:nvPr/>
        </p:nvSpPr>
        <p:spPr>
          <a:xfrm>
            <a:off x="4023006" y="372409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36 920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7" name="object 23">
            <a:extLst>
              <a:ext uri="{FF2B5EF4-FFF2-40B4-BE49-F238E27FC236}">
                <a16:creationId xmlns:a16="http://schemas.microsoft.com/office/drawing/2014/main" id="{E2E17AA7-826F-1796-DA08-62AE8470FC52}"/>
              </a:ext>
            </a:extLst>
          </p:cNvPr>
          <p:cNvSpPr txBox="1"/>
          <p:nvPr/>
        </p:nvSpPr>
        <p:spPr>
          <a:xfrm>
            <a:off x="8293794" y="245159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56 000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8" name="object 23">
            <a:extLst>
              <a:ext uri="{FF2B5EF4-FFF2-40B4-BE49-F238E27FC236}">
                <a16:creationId xmlns:a16="http://schemas.microsoft.com/office/drawing/2014/main" id="{9E32F533-7087-BE79-1CB5-36CD78422AC6}"/>
              </a:ext>
            </a:extLst>
          </p:cNvPr>
          <p:cNvSpPr txBox="1"/>
          <p:nvPr/>
        </p:nvSpPr>
        <p:spPr>
          <a:xfrm>
            <a:off x="8293795" y="281394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51 120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5" name="object 36">
            <a:extLst>
              <a:ext uri="{FF2B5EF4-FFF2-40B4-BE49-F238E27FC236}">
                <a16:creationId xmlns:a16="http://schemas.microsoft.com/office/drawing/2014/main" id="{3E2E3B7B-109C-9228-24CD-30ABC620C519}"/>
              </a:ext>
            </a:extLst>
          </p:cNvPr>
          <p:cNvSpPr txBox="1"/>
          <p:nvPr/>
        </p:nvSpPr>
        <p:spPr>
          <a:xfrm>
            <a:off x="1309993" y="5241122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4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0" name="object 7">
            <a:extLst>
              <a:ext uri="{FF2B5EF4-FFF2-40B4-BE49-F238E27FC236}">
                <a16:creationId xmlns:a16="http://schemas.microsoft.com/office/drawing/2014/main" id="{6859105D-6E80-D55E-00DD-B67EA1BF0E60}"/>
              </a:ext>
            </a:extLst>
          </p:cNvPr>
          <p:cNvSpPr/>
          <p:nvPr/>
        </p:nvSpPr>
        <p:spPr>
          <a:xfrm>
            <a:off x="812294" y="2098673"/>
            <a:ext cx="1119682" cy="1330327"/>
          </a:xfrm>
          <a:custGeom>
            <a:avLst/>
            <a:gdLst/>
            <a:ahLst/>
            <a:cxnLst/>
            <a:rect l="l" t="t" r="r" b="b"/>
            <a:pathLst>
              <a:path w="990600" h="1423670">
                <a:moveTo>
                  <a:pt x="0" y="1423415"/>
                </a:moveTo>
                <a:lnTo>
                  <a:pt x="990599" y="1423415"/>
                </a:lnTo>
                <a:lnTo>
                  <a:pt x="990599" y="0"/>
                </a:lnTo>
                <a:lnTo>
                  <a:pt x="0" y="0"/>
                </a:lnTo>
                <a:lnTo>
                  <a:pt x="0" y="1423415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cxnSp>
        <p:nvCxnSpPr>
          <p:cNvPr id="26" name="Rak koppling 25">
            <a:extLst>
              <a:ext uri="{FF2B5EF4-FFF2-40B4-BE49-F238E27FC236}">
                <a16:creationId xmlns:a16="http://schemas.microsoft.com/office/drawing/2014/main" id="{CA02685D-7575-913C-CE00-64F7CDCBAA18}"/>
              </a:ext>
            </a:extLst>
          </p:cNvPr>
          <p:cNvCxnSpPr/>
          <p:nvPr/>
        </p:nvCxnSpPr>
        <p:spPr>
          <a:xfrm flipV="1">
            <a:off x="632459" y="5166359"/>
            <a:ext cx="8340853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68324" y="5166359"/>
            <a:ext cx="1981200" cy="9525"/>
            <a:chOff x="1068324" y="5166359"/>
            <a:chExt cx="1981200" cy="9525"/>
          </a:xfrm>
        </p:grpSpPr>
        <p:sp>
          <p:nvSpPr>
            <p:cNvPr id="3" name="object 3"/>
            <p:cNvSpPr/>
            <p:nvPr/>
          </p:nvSpPr>
          <p:spPr>
            <a:xfrm>
              <a:off x="1068324" y="5166359"/>
              <a:ext cx="1981200" cy="9525"/>
            </a:xfrm>
            <a:custGeom>
              <a:avLst/>
              <a:gdLst/>
              <a:ahLst/>
              <a:cxnLst/>
              <a:rect l="l" t="t" r="r" b="b"/>
              <a:pathLst>
                <a:path w="1981200" h="9525">
                  <a:moveTo>
                    <a:pt x="1981200" y="0"/>
                  </a:moveTo>
                  <a:lnTo>
                    <a:pt x="0" y="0"/>
                  </a:lnTo>
                  <a:lnTo>
                    <a:pt x="0" y="9144"/>
                  </a:lnTo>
                  <a:lnTo>
                    <a:pt x="1981200" y="9144"/>
                  </a:lnTo>
                  <a:lnTo>
                    <a:pt x="1981200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68324" y="5166359"/>
              <a:ext cx="1981200" cy="9525"/>
            </a:xfrm>
            <a:custGeom>
              <a:avLst/>
              <a:gdLst/>
              <a:ahLst/>
              <a:cxnLst/>
              <a:rect l="l" t="t" r="r" b="b"/>
              <a:pathLst>
                <a:path w="1981200" h="9525">
                  <a:moveTo>
                    <a:pt x="1981200" y="0"/>
                  </a:moveTo>
                  <a:lnTo>
                    <a:pt x="0" y="0"/>
                  </a:lnTo>
                  <a:lnTo>
                    <a:pt x="0" y="9143"/>
                  </a:lnTo>
                  <a:lnTo>
                    <a:pt x="1981200" y="9143"/>
                  </a:lnTo>
                  <a:lnTo>
                    <a:pt x="1981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595883" y="1165989"/>
            <a:ext cx="8159497" cy="4665216"/>
            <a:chOff x="595883" y="1165989"/>
            <a:chExt cx="8159497" cy="4665216"/>
          </a:xfrm>
        </p:grpSpPr>
        <p:sp>
          <p:nvSpPr>
            <p:cNvPr id="6" name="object 6"/>
            <p:cNvSpPr/>
            <p:nvPr/>
          </p:nvSpPr>
          <p:spPr>
            <a:xfrm>
              <a:off x="3921251" y="1165989"/>
              <a:ext cx="1981200" cy="850452"/>
            </a:xfrm>
            <a:custGeom>
              <a:avLst/>
              <a:gdLst/>
              <a:ahLst/>
              <a:cxnLst/>
              <a:rect l="l" t="t" r="r" b="b"/>
              <a:pathLst>
                <a:path w="1981200" h="894714">
                  <a:moveTo>
                    <a:pt x="0" y="894588"/>
                  </a:moveTo>
                  <a:lnTo>
                    <a:pt x="1981200" y="894588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894588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3690493" y="1578803"/>
              <a:ext cx="2244851" cy="3196953"/>
            </a:xfrm>
            <a:custGeom>
              <a:avLst/>
              <a:gdLst/>
              <a:ahLst/>
              <a:cxnLst/>
              <a:rect l="l" t="t" r="r" b="b"/>
              <a:pathLst>
                <a:path w="1981200" h="2700654">
                  <a:moveTo>
                    <a:pt x="0" y="2700528"/>
                  </a:moveTo>
                  <a:lnTo>
                    <a:pt x="1981200" y="2700528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2700528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6774180" y="1252473"/>
              <a:ext cx="1981200" cy="696761"/>
            </a:xfrm>
            <a:custGeom>
              <a:avLst/>
              <a:gdLst/>
              <a:ahLst/>
              <a:cxnLst/>
              <a:rect l="l" t="t" r="r" b="b"/>
              <a:pathLst>
                <a:path w="1981200" h="733425">
                  <a:moveTo>
                    <a:pt x="0" y="733043"/>
                  </a:moveTo>
                  <a:lnTo>
                    <a:pt x="1981200" y="733043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733043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6768432" y="1578804"/>
              <a:ext cx="1981200" cy="3361728"/>
            </a:xfrm>
            <a:custGeom>
              <a:avLst/>
              <a:gdLst/>
              <a:ahLst/>
              <a:cxnLst/>
              <a:rect l="l" t="t" r="r" b="b"/>
              <a:pathLst>
                <a:path w="1981200" h="2624454">
                  <a:moveTo>
                    <a:pt x="0" y="2624328"/>
                  </a:moveTo>
                  <a:lnTo>
                    <a:pt x="1981200" y="2624328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2624328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595883" y="1335024"/>
              <a:ext cx="71755" cy="3831590"/>
            </a:xfrm>
            <a:custGeom>
              <a:avLst/>
              <a:gdLst/>
              <a:ahLst/>
              <a:cxnLst/>
              <a:rect l="l" t="t" r="r" b="b"/>
              <a:pathLst>
                <a:path w="71754" h="3831590">
                  <a:moveTo>
                    <a:pt x="36575" y="3831336"/>
                  </a:moveTo>
                  <a:lnTo>
                    <a:pt x="36575" y="0"/>
                  </a:lnTo>
                </a:path>
                <a:path w="71754" h="3831590">
                  <a:moveTo>
                    <a:pt x="0" y="3831336"/>
                  </a:moveTo>
                  <a:lnTo>
                    <a:pt x="71628" y="3831336"/>
                  </a:lnTo>
                </a:path>
                <a:path w="71754" h="3831590">
                  <a:moveTo>
                    <a:pt x="0" y="3352800"/>
                  </a:moveTo>
                  <a:lnTo>
                    <a:pt x="71628" y="3352800"/>
                  </a:lnTo>
                </a:path>
                <a:path w="71754" h="3831590">
                  <a:moveTo>
                    <a:pt x="0" y="2872740"/>
                  </a:moveTo>
                  <a:lnTo>
                    <a:pt x="71628" y="2872740"/>
                  </a:lnTo>
                </a:path>
                <a:path w="71754" h="3831590">
                  <a:moveTo>
                    <a:pt x="0" y="2394204"/>
                  </a:moveTo>
                  <a:lnTo>
                    <a:pt x="71628" y="2394204"/>
                  </a:lnTo>
                </a:path>
                <a:path w="71754" h="3831590">
                  <a:moveTo>
                    <a:pt x="0" y="1915667"/>
                  </a:moveTo>
                  <a:lnTo>
                    <a:pt x="71628" y="1915667"/>
                  </a:lnTo>
                </a:path>
                <a:path w="71754" h="3831590">
                  <a:moveTo>
                    <a:pt x="0" y="1437131"/>
                  </a:moveTo>
                  <a:lnTo>
                    <a:pt x="71628" y="1437131"/>
                  </a:lnTo>
                </a:path>
                <a:path w="71754" h="3831590">
                  <a:moveTo>
                    <a:pt x="0" y="958596"/>
                  </a:moveTo>
                  <a:lnTo>
                    <a:pt x="71628" y="958596"/>
                  </a:lnTo>
                </a:path>
                <a:path w="71754" h="3831590">
                  <a:moveTo>
                    <a:pt x="0" y="478536"/>
                  </a:moveTo>
                  <a:lnTo>
                    <a:pt x="71628" y="478536"/>
                  </a:lnTo>
                </a:path>
                <a:path w="71754" h="3831590">
                  <a:moveTo>
                    <a:pt x="0" y="0"/>
                  </a:moveTo>
                  <a:lnTo>
                    <a:pt x="71628" y="0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632459" y="5166360"/>
              <a:ext cx="5706110" cy="664845"/>
            </a:xfrm>
            <a:custGeom>
              <a:avLst/>
              <a:gdLst/>
              <a:ahLst/>
              <a:cxnLst/>
              <a:rect l="l" t="t" r="r" b="b"/>
              <a:pathLst>
                <a:path w="5706110" h="664845">
                  <a:moveTo>
                    <a:pt x="0" y="0"/>
                  </a:moveTo>
                  <a:lnTo>
                    <a:pt x="0" y="220979"/>
                  </a:lnTo>
                </a:path>
                <a:path w="5706110" h="664845">
                  <a:moveTo>
                    <a:pt x="2852928" y="0"/>
                  </a:moveTo>
                  <a:lnTo>
                    <a:pt x="2852928" y="220979"/>
                  </a:lnTo>
                </a:path>
                <a:path w="5706110" h="664845">
                  <a:moveTo>
                    <a:pt x="5705856" y="0"/>
                  </a:moveTo>
                  <a:lnTo>
                    <a:pt x="5705856" y="220979"/>
                  </a:lnTo>
                </a:path>
                <a:path w="5706110" h="664845">
                  <a:moveTo>
                    <a:pt x="0" y="220979"/>
                  </a:moveTo>
                  <a:lnTo>
                    <a:pt x="0" y="443483"/>
                  </a:lnTo>
                </a:path>
                <a:path w="5706110" h="664845">
                  <a:moveTo>
                    <a:pt x="2852928" y="220979"/>
                  </a:moveTo>
                  <a:lnTo>
                    <a:pt x="2852928" y="443483"/>
                  </a:lnTo>
                </a:path>
                <a:path w="5706110" h="664845">
                  <a:moveTo>
                    <a:pt x="5705856" y="220979"/>
                  </a:moveTo>
                  <a:lnTo>
                    <a:pt x="5705856" y="443483"/>
                  </a:lnTo>
                </a:path>
                <a:path w="5706110" h="664845">
                  <a:moveTo>
                    <a:pt x="0" y="443483"/>
                  </a:moveTo>
                  <a:lnTo>
                    <a:pt x="0" y="664463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735322" y="101466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58 000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0" name="object 30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Källa: Arbetsgivarverket. </a:t>
            </a:r>
            <a:r>
              <a:rPr dirty="0"/>
              <a:t>Lönestatistik </a:t>
            </a:r>
            <a:r>
              <a:rPr spc="-5" dirty="0"/>
              <a:t>redovisas </a:t>
            </a:r>
            <a:r>
              <a:rPr dirty="0"/>
              <a:t>inte </a:t>
            </a:r>
            <a:r>
              <a:rPr spc="-5" dirty="0"/>
              <a:t>vid färre än </a:t>
            </a:r>
            <a:r>
              <a:rPr dirty="0"/>
              <a:t>fem </a:t>
            </a:r>
            <a:r>
              <a:rPr spc="-5" dirty="0"/>
              <a:t>observationer. </a:t>
            </a:r>
            <a:r>
              <a:rPr dirty="0"/>
              <a:t>Vid </a:t>
            </a:r>
            <a:r>
              <a:rPr spc="-5" dirty="0"/>
              <a:t>upp </a:t>
            </a:r>
            <a:r>
              <a:rPr dirty="0"/>
              <a:t>till</a:t>
            </a:r>
            <a:r>
              <a:rPr spc="160" dirty="0"/>
              <a:t> </a:t>
            </a:r>
            <a:r>
              <a:rPr spc="-5" dirty="0"/>
              <a:t>21 observationer </a:t>
            </a:r>
            <a:r>
              <a:rPr dirty="0"/>
              <a:t>redovisas </a:t>
            </a:r>
            <a:r>
              <a:rPr spc="-5" dirty="0"/>
              <a:t>endast </a:t>
            </a:r>
            <a:r>
              <a:rPr dirty="0"/>
              <a:t>medianen.</a:t>
            </a:r>
          </a:p>
        </p:txBody>
      </p:sp>
      <p:sp>
        <p:nvSpPr>
          <p:cNvPr id="31" name="object 31"/>
          <p:cNvSpPr txBox="1">
            <a:spLocks noGrp="1"/>
          </p:cNvSpPr>
          <p:nvPr>
            <p:ph type="ftr" sz="quarter" idx="5"/>
          </p:nvPr>
        </p:nvSpPr>
        <p:spPr>
          <a:xfrm>
            <a:off x="7626857" y="6518169"/>
            <a:ext cx="981203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sv-SE" spc="-5" dirty="0"/>
              <a:t>Mars 2026</a:t>
            </a:r>
            <a:endParaRPr spc="-5" dirty="0"/>
          </a:p>
        </p:txBody>
      </p:sp>
      <p:sp>
        <p:nvSpPr>
          <p:cNvPr id="32" name="object 3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16</a:t>
            </a:fld>
            <a:endParaRPr dirty="0"/>
          </a:p>
        </p:txBody>
      </p:sp>
      <p:sp>
        <p:nvSpPr>
          <p:cNvPr id="14" name="object 14"/>
          <p:cNvSpPr txBox="1"/>
          <p:nvPr/>
        </p:nvSpPr>
        <p:spPr>
          <a:xfrm>
            <a:off x="7595678" y="111094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57 140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1191" y="5072633"/>
            <a:ext cx="507365" cy="67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070">
              <a:lnSpc>
                <a:spcPts val="1065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15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 marL="12700">
              <a:lnSpc>
                <a:spcPts val="1005"/>
              </a:lnSpc>
            </a:pPr>
            <a:r>
              <a:rPr sz="850" spc="-5" dirty="0">
                <a:latin typeface="Carlito"/>
                <a:cs typeface="Carlito"/>
              </a:rPr>
              <a:t>Antal</a:t>
            </a:r>
            <a:endParaRPr sz="850">
              <a:latin typeface="Carlito"/>
              <a:cs typeface="Carlito"/>
            </a:endParaRPr>
          </a:p>
          <a:p>
            <a:pPr marL="12700" marR="10795">
              <a:lnSpc>
                <a:spcPts val="1540"/>
              </a:lnSpc>
              <a:spcBef>
                <a:spcPts val="120"/>
              </a:spcBef>
            </a:pPr>
            <a:r>
              <a:rPr sz="850" dirty="0">
                <a:latin typeface="Carlito"/>
                <a:cs typeface="Carlito"/>
              </a:rPr>
              <a:t>P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spc="-5" dirty="0">
                <a:latin typeface="Carlito"/>
                <a:cs typeface="Carlito"/>
              </a:rPr>
              <a:t>pul</a:t>
            </a:r>
            <a:r>
              <a:rPr sz="850" dirty="0">
                <a:latin typeface="Carlito"/>
                <a:cs typeface="Carlito"/>
              </a:rPr>
              <a:t>ati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n  BEST</a:t>
            </a:r>
            <a:r>
              <a:rPr sz="850" spc="-5" dirty="0">
                <a:latin typeface="Carlito"/>
                <a:cs typeface="Carlito"/>
              </a:rPr>
              <a:t>A</a:t>
            </a:r>
            <a:r>
              <a:rPr sz="850" dirty="0">
                <a:latin typeface="Carlito"/>
                <a:cs typeface="Carlito"/>
              </a:rPr>
              <a:t>-</a:t>
            </a:r>
            <a:r>
              <a:rPr sz="850" spc="-5" dirty="0">
                <a:latin typeface="Carlito"/>
                <a:cs typeface="Carlito"/>
              </a:rPr>
              <a:t>k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d</a:t>
            </a:r>
            <a:endParaRPr sz="850">
              <a:latin typeface="Carlito"/>
              <a:cs typeface="Carlito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97612" y="3156584"/>
            <a:ext cx="340995" cy="1599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35</a:t>
            </a:r>
            <a:r>
              <a:rPr sz="900" spc="-10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>
              <a:lnSpc>
                <a:spcPct val="100000"/>
              </a:lnSpc>
            </a:pPr>
            <a:endParaRPr sz="9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30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latin typeface="Carlito"/>
                <a:cs typeface="Carlito"/>
              </a:rPr>
              <a:t>30</a:t>
            </a:r>
            <a:r>
              <a:rPr sz="900" spc="-10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>
              <a:lnSpc>
                <a:spcPct val="100000"/>
              </a:lnSpc>
            </a:pPr>
            <a:endParaRPr sz="9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30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latin typeface="Carlito"/>
                <a:cs typeface="Carlito"/>
              </a:rPr>
              <a:t>25</a:t>
            </a:r>
            <a:r>
              <a:rPr sz="900" spc="-10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>
              <a:lnSpc>
                <a:spcPct val="100000"/>
              </a:lnSpc>
            </a:pPr>
            <a:endParaRPr sz="9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30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latin typeface="Carlito"/>
                <a:cs typeface="Carlito"/>
              </a:rPr>
              <a:t>20</a:t>
            </a:r>
            <a:r>
              <a:rPr sz="900" spc="-10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97612" y="2677795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97612" y="2198878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97612" y="1719834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50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812919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133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666481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439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002027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659629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489317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783963" y="5792277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3642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97612" y="807277"/>
            <a:ext cx="4211068" cy="58477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472440">
              <a:lnSpc>
                <a:spcPct val="100000"/>
              </a:lnSpc>
              <a:spcBef>
                <a:spcPts val="620"/>
              </a:spcBef>
            </a:pPr>
            <a:r>
              <a:rPr sz="1200" b="1" dirty="0">
                <a:latin typeface="Carlito"/>
                <a:cs typeface="Carlito"/>
              </a:rPr>
              <a:t>36 -</a:t>
            </a:r>
            <a:r>
              <a:rPr sz="1200" b="1" spc="-15" dirty="0">
                <a:latin typeface="Carlito"/>
                <a:cs typeface="Carlito"/>
              </a:rPr>
              <a:t> </a:t>
            </a:r>
            <a:r>
              <a:rPr sz="1200" b="1" spc="-10" dirty="0">
                <a:latin typeface="Carlito"/>
                <a:cs typeface="Carlito"/>
              </a:rPr>
              <a:t>Psykologarbete</a:t>
            </a:r>
            <a:endParaRPr sz="1200" dirty="0">
              <a:latin typeface="Carlito"/>
              <a:cs typeface="Carlito"/>
            </a:endParaRPr>
          </a:p>
          <a:p>
            <a:pPr marL="744855">
              <a:lnSpc>
                <a:spcPts val="1115"/>
              </a:lnSpc>
              <a:spcBef>
                <a:spcPts val="425"/>
              </a:spcBef>
            </a:pPr>
            <a:r>
              <a:rPr sz="1000" b="1" spc="-5" dirty="0">
                <a:latin typeface="Carlito"/>
                <a:cs typeface="Carlito"/>
              </a:rPr>
              <a:t>lönestatistik, mars 20</a:t>
            </a:r>
            <a:r>
              <a:rPr lang="sv-SE" sz="1000" b="1" spc="-5" dirty="0">
                <a:latin typeface="Carlito"/>
                <a:cs typeface="Carlito"/>
              </a:rPr>
              <a:t>26</a:t>
            </a:r>
            <a:r>
              <a:rPr sz="1000" b="1" spc="-5" dirty="0">
                <a:latin typeface="Carlito"/>
                <a:cs typeface="Carlito"/>
              </a:rPr>
              <a:t> (10:e</a:t>
            </a:r>
            <a:r>
              <a:rPr lang="sv-SE" sz="1000" b="1" spc="-5" dirty="0">
                <a:latin typeface="Carlito"/>
                <a:cs typeface="Carlito"/>
              </a:rPr>
              <a:t> percentil</a:t>
            </a:r>
            <a:r>
              <a:rPr sz="1000" b="1" spc="-5" dirty="0">
                <a:latin typeface="Carlito"/>
                <a:cs typeface="Carlito"/>
              </a:rPr>
              <a:t>, median, 90:e</a:t>
            </a:r>
            <a:r>
              <a:rPr sz="1000" b="1" spc="105" dirty="0">
                <a:latin typeface="Carlito"/>
                <a:cs typeface="Carlito"/>
              </a:rPr>
              <a:t> </a:t>
            </a:r>
            <a:r>
              <a:rPr sz="1000" b="1" spc="-5" dirty="0">
                <a:latin typeface="Carlito"/>
                <a:cs typeface="Carlito"/>
              </a:rPr>
              <a:t>percentil)</a:t>
            </a:r>
            <a:endParaRPr sz="1000" dirty="0">
              <a:latin typeface="Carlito"/>
              <a:cs typeface="Carlito"/>
            </a:endParaRPr>
          </a:p>
          <a:p>
            <a:pPr marL="12700">
              <a:lnSpc>
                <a:spcPts val="994"/>
              </a:lnSpc>
            </a:pPr>
            <a:r>
              <a:rPr sz="900" dirty="0">
                <a:latin typeface="Carlito"/>
                <a:cs typeface="Carlito"/>
              </a:rPr>
              <a:t>55</a:t>
            </a:r>
            <a:r>
              <a:rPr sz="900" spc="-1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3" name="object 13">
            <a:extLst>
              <a:ext uri="{FF2B5EF4-FFF2-40B4-BE49-F238E27FC236}">
                <a16:creationId xmlns:a16="http://schemas.microsoft.com/office/drawing/2014/main" id="{AE3D297B-A1BE-0AF1-7B12-812332919D2B}"/>
              </a:ext>
            </a:extLst>
          </p:cNvPr>
          <p:cNvSpPr txBox="1"/>
          <p:nvPr/>
        </p:nvSpPr>
        <p:spPr>
          <a:xfrm>
            <a:off x="4742052" y="145982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52 000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4" name="object 13">
            <a:extLst>
              <a:ext uri="{FF2B5EF4-FFF2-40B4-BE49-F238E27FC236}">
                <a16:creationId xmlns:a16="http://schemas.microsoft.com/office/drawing/2014/main" id="{9A49936C-B87E-607D-132D-AB5AF038BD4C}"/>
              </a:ext>
            </a:extLst>
          </p:cNvPr>
          <p:cNvSpPr txBox="1"/>
          <p:nvPr/>
        </p:nvSpPr>
        <p:spPr>
          <a:xfrm>
            <a:off x="4742052" y="188755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47 900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5" name="object 14">
            <a:extLst>
              <a:ext uri="{FF2B5EF4-FFF2-40B4-BE49-F238E27FC236}">
                <a16:creationId xmlns:a16="http://schemas.microsoft.com/office/drawing/2014/main" id="{04DAF237-DA24-1E9D-D769-796DEE4632DE}"/>
              </a:ext>
            </a:extLst>
          </p:cNvPr>
          <p:cNvSpPr txBox="1"/>
          <p:nvPr/>
        </p:nvSpPr>
        <p:spPr>
          <a:xfrm>
            <a:off x="7588532" y="147880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52 000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6" name="object 14">
            <a:extLst>
              <a:ext uri="{FF2B5EF4-FFF2-40B4-BE49-F238E27FC236}">
                <a16:creationId xmlns:a16="http://schemas.microsoft.com/office/drawing/2014/main" id="{6325DD01-2256-437B-8159-2EBEE08F3FD5}"/>
              </a:ext>
            </a:extLst>
          </p:cNvPr>
          <p:cNvSpPr txBox="1"/>
          <p:nvPr/>
        </p:nvSpPr>
        <p:spPr>
          <a:xfrm>
            <a:off x="7588532" y="187587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48 600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5" name="object 23">
            <a:extLst>
              <a:ext uri="{FF2B5EF4-FFF2-40B4-BE49-F238E27FC236}">
                <a16:creationId xmlns:a16="http://schemas.microsoft.com/office/drawing/2014/main" id="{B643B21C-85AF-2CAC-1F82-762B0BD4A966}"/>
              </a:ext>
            </a:extLst>
          </p:cNvPr>
          <p:cNvSpPr txBox="1"/>
          <p:nvPr/>
        </p:nvSpPr>
        <p:spPr>
          <a:xfrm>
            <a:off x="2024779" y="5202001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3</a:t>
            </a:r>
            <a:endParaRPr sz="900" dirty="0">
              <a:latin typeface="Carlito"/>
              <a:cs typeface="Carlito"/>
            </a:endParaRPr>
          </a:p>
        </p:txBody>
      </p:sp>
      <p:cxnSp>
        <p:nvCxnSpPr>
          <p:cNvPr id="22" name="Rak koppling 21">
            <a:extLst>
              <a:ext uri="{FF2B5EF4-FFF2-40B4-BE49-F238E27FC236}">
                <a16:creationId xmlns:a16="http://schemas.microsoft.com/office/drawing/2014/main" id="{A3C41610-E998-64D9-ACAB-B63544847687}"/>
              </a:ext>
            </a:extLst>
          </p:cNvPr>
          <p:cNvCxnSpPr/>
          <p:nvPr/>
        </p:nvCxnSpPr>
        <p:spPr>
          <a:xfrm flipV="1">
            <a:off x="632459" y="5166359"/>
            <a:ext cx="8230236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68324" y="5166359"/>
            <a:ext cx="1981200" cy="9525"/>
            <a:chOff x="1068324" y="5166359"/>
            <a:chExt cx="1981200" cy="9525"/>
          </a:xfrm>
        </p:grpSpPr>
        <p:sp>
          <p:nvSpPr>
            <p:cNvPr id="3" name="object 3"/>
            <p:cNvSpPr/>
            <p:nvPr/>
          </p:nvSpPr>
          <p:spPr>
            <a:xfrm>
              <a:off x="1068324" y="5166359"/>
              <a:ext cx="1981200" cy="9525"/>
            </a:xfrm>
            <a:custGeom>
              <a:avLst/>
              <a:gdLst/>
              <a:ahLst/>
              <a:cxnLst/>
              <a:rect l="l" t="t" r="r" b="b"/>
              <a:pathLst>
                <a:path w="1981200" h="9525">
                  <a:moveTo>
                    <a:pt x="1981200" y="0"/>
                  </a:moveTo>
                  <a:lnTo>
                    <a:pt x="0" y="0"/>
                  </a:lnTo>
                  <a:lnTo>
                    <a:pt x="0" y="9144"/>
                  </a:lnTo>
                  <a:lnTo>
                    <a:pt x="1981200" y="9156"/>
                  </a:lnTo>
                  <a:lnTo>
                    <a:pt x="1981200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68324" y="5166359"/>
              <a:ext cx="1981200" cy="9525"/>
            </a:xfrm>
            <a:custGeom>
              <a:avLst/>
              <a:gdLst/>
              <a:ahLst/>
              <a:cxnLst/>
              <a:rect l="l" t="t" r="r" b="b"/>
              <a:pathLst>
                <a:path w="1981200" h="9525">
                  <a:moveTo>
                    <a:pt x="1981200" y="0"/>
                  </a:moveTo>
                  <a:lnTo>
                    <a:pt x="0" y="0"/>
                  </a:lnTo>
                  <a:lnTo>
                    <a:pt x="0" y="9144"/>
                  </a:lnTo>
                  <a:lnTo>
                    <a:pt x="1981200" y="9144"/>
                  </a:lnTo>
                  <a:lnTo>
                    <a:pt x="1981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595883" y="1176812"/>
            <a:ext cx="8266811" cy="4654393"/>
            <a:chOff x="595883" y="1176812"/>
            <a:chExt cx="8266811" cy="4654393"/>
          </a:xfrm>
        </p:grpSpPr>
        <p:sp>
          <p:nvSpPr>
            <p:cNvPr id="6" name="object 6"/>
            <p:cNvSpPr/>
            <p:nvPr/>
          </p:nvSpPr>
          <p:spPr>
            <a:xfrm>
              <a:off x="3921251" y="1176812"/>
              <a:ext cx="1981200" cy="981745"/>
            </a:xfrm>
            <a:custGeom>
              <a:avLst/>
              <a:gdLst/>
              <a:ahLst/>
              <a:cxnLst/>
              <a:rect l="l" t="t" r="r" b="b"/>
              <a:pathLst>
                <a:path w="1981200" h="955675">
                  <a:moveTo>
                    <a:pt x="0" y="955548"/>
                  </a:moveTo>
                  <a:lnTo>
                    <a:pt x="1981200" y="955548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955548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3921251" y="1621716"/>
              <a:ext cx="1981200" cy="3228370"/>
            </a:xfrm>
            <a:custGeom>
              <a:avLst/>
              <a:gdLst/>
              <a:ahLst/>
              <a:cxnLst/>
              <a:rect l="l" t="t" r="r" b="b"/>
              <a:pathLst>
                <a:path w="1981200" h="2910840">
                  <a:moveTo>
                    <a:pt x="0" y="2910840"/>
                  </a:moveTo>
                  <a:lnTo>
                    <a:pt x="1981200" y="2910840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291084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6774180" y="1335024"/>
              <a:ext cx="1981200" cy="1177132"/>
            </a:xfrm>
            <a:custGeom>
              <a:avLst/>
              <a:gdLst/>
              <a:ahLst/>
              <a:cxnLst/>
              <a:rect l="l" t="t" r="r" b="b"/>
              <a:pathLst>
                <a:path w="1981200" h="1033780">
                  <a:moveTo>
                    <a:pt x="0" y="1033272"/>
                  </a:moveTo>
                  <a:lnTo>
                    <a:pt x="1981200" y="1033272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1033272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6757795" y="1871901"/>
              <a:ext cx="2104899" cy="3050214"/>
            </a:xfrm>
            <a:custGeom>
              <a:avLst/>
              <a:gdLst/>
              <a:ahLst/>
              <a:cxnLst/>
              <a:rect l="l" t="t" r="r" b="b"/>
              <a:pathLst>
                <a:path w="1981200" h="2895600">
                  <a:moveTo>
                    <a:pt x="0" y="2895600"/>
                  </a:moveTo>
                  <a:lnTo>
                    <a:pt x="1981200" y="2895600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289560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595883" y="1335024"/>
              <a:ext cx="71755" cy="3831590"/>
            </a:xfrm>
            <a:custGeom>
              <a:avLst/>
              <a:gdLst/>
              <a:ahLst/>
              <a:cxnLst/>
              <a:rect l="l" t="t" r="r" b="b"/>
              <a:pathLst>
                <a:path w="71754" h="3831590">
                  <a:moveTo>
                    <a:pt x="36575" y="3831336"/>
                  </a:moveTo>
                  <a:lnTo>
                    <a:pt x="36575" y="0"/>
                  </a:lnTo>
                </a:path>
                <a:path w="71754" h="3831590">
                  <a:moveTo>
                    <a:pt x="0" y="3831336"/>
                  </a:moveTo>
                  <a:lnTo>
                    <a:pt x="71628" y="3831336"/>
                  </a:lnTo>
                </a:path>
                <a:path w="71754" h="3831590">
                  <a:moveTo>
                    <a:pt x="0" y="3064764"/>
                  </a:moveTo>
                  <a:lnTo>
                    <a:pt x="71628" y="3064764"/>
                  </a:lnTo>
                </a:path>
                <a:path w="71754" h="3831590">
                  <a:moveTo>
                    <a:pt x="0" y="2298192"/>
                  </a:moveTo>
                  <a:lnTo>
                    <a:pt x="71628" y="2298192"/>
                  </a:lnTo>
                </a:path>
                <a:path w="71754" h="3831590">
                  <a:moveTo>
                    <a:pt x="0" y="1533143"/>
                  </a:moveTo>
                  <a:lnTo>
                    <a:pt x="71628" y="1533143"/>
                  </a:lnTo>
                </a:path>
                <a:path w="71754" h="3831590">
                  <a:moveTo>
                    <a:pt x="0" y="766572"/>
                  </a:moveTo>
                  <a:lnTo>
                    <a:pt x="71628" y="766572"/>
                  </a:lnTo>
                </a:path>
                <a:path w="71754" h="3831590">
                  <a:moveTo>
                    <a:pt x="0" y="0"/>
                  </a:moveTo>
                  <a:lnTo>
                    <a:pt x="71628" y="0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632459" y="5166360"/>
              <a:ext cx="5706110" cy="664845"/>
            </a:xfrm>
            <a:custGeom>
              <a:avLst/>
              <a:gdLst/>
              <a:ahLst/>
              <a:cxnLst/>
              <a:rect l="l" t="t" r="r" b="b"/>
              <a:pathLst>
                <a:path w="5706110" h="664845">
                  <a:moveTo>
                    <a:pt x="0" y="0"/>
                  </a:moveTo>
                  <a:lnTo>
                    <a:pt x="0" y="220979"/>
                  </a:lnTo>
                </a:path>
                <a:path w="5706110" h="664845">
                  <a:moveTo>
                    <a:pt x="2852928" y="0"/>
                  </a:moveTo>
                  <a:lnTo>
                    <a:pt x="2852928" y="220979"/>
                  </a:lnTo>
                </a:path>
                <a:path w="5706110" h="664845">
                  <a:moveTo>
                    <a:pt x="5705856" y="0"/>
                  </a:moveTo>
                  <a:lnTo>
                    <a:pt x="5705856" y="220979"/>
                  </a:lnTo>
                </a:path>
                <a:path w="5706110" h="664845">
                  <a:moveTo>
                    <a:pt x="0" y="220979"/>
                  </a:moveTo>
                  <a:lnTo>
                    <a:pt x="0" y="443483"/>
                  </a:lnTo>
                </a:path>
                <a:path w="5706110" h="664845">
                  <a:moveTo>
                    <a:pt x="2852928" y="220979"/>
                  </a:moveTo>
                  <a:lnTo>
                    <a:pt x="2852928" y="443483"/>
                  </a:lnTo>
                </a:path>
                <a:path w="5706110" h="664845">
                  <a:moveTo>
                    <a:pt x="5705856" y="220979"/>
                  </a:moveTo>
                  <a:lnTo>
                    <a:pt x="5705856" y="443483"/>
                  </a:lnTo>
                </a:path>
                <a:path w="5706110" h="664845">
                  <a:moveTo>
                    <a:pt x="0" y="443483"/>
                  </a:moveTo>
                  <a:lnTo>
                    <a:pt x="0" y="664463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726983" y="109246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47 240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0" name="object 30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Källa: Arbetsgivarverket. </a:t>
            </a:r>
            <a:r>
              <a:rPr dirty="0"/>
              <a:t>Lönestatistik </a:t>
            </a:r>
            <a:r>
              <a:rPr spc="-5" dirty="0"/>
              <a:t>redovisas </a:t>
            </a:r>
            <a:r>
              <a:rPr dirty="0"/>
              <a:t>inte </a:t>
            </a:r>
            <a:r>
              <a:rPr spc="-5" dirty="0"/>
              <a:t>vid färre än </a:t>
            </a:r>
            <a:r>
              <a:rPr dirty="0"/>
              <a:t>fem </a:t>
            </a:r>
            <a:r>
              <a:rPr spc="-5" dirty="0"/>
              <a:t>observationer. </a:t>
            </a:r>
            <a:r>
              <a:rPr dirty="0"/>
              <a:t>Vid </a:t>
            </a:r>
            <a:r>
              <a:rPr spc="-5" dirty="0"/>
              <a:t>upp </a:t>
            </a:r>
            <a:r>
              <a:rPr dirty="0"/>
              <a:t>till</a:t>
            </a:r>
            <a:r>
              <a:rPr spc="160" dirty="0"/>
              <a:t> </a:t>
            </a:r>
            <a:r>
              <a:rPr spc="-5" dirty="0"/>
              <a:t>21 observationer </a:t>
            </a:r>
            <a:r>
              <a:rPr dirty="0"/>
              <a:t>redovisas </a:t>
            </a:r>
            <a:r>
              <a:rPr spc="-5" dirty="0"/>
              <a:t>endast </a:t>
            </a:r>
            <a:r>
              <a:rPr dirty="0"/>
              <a:t>medianen.</a:t>
            </a:r>
          </a:p>
        </p:txBody>
      </p:sp>
      <p:sp>
        <p:nvSpPr>
          <p:cNvPr id="31" name="object 31"/>
          <p:cNvSpPr txBox="1">
            <a:spLocks noGrp="1"/>
          </p:cNvSpPr>
          <p:nvPr>
            <p:ph type="ftr" sz="quarter" idx="5"/>
          </p:nvPr>
        </p:nvSpPr>
        <p:spPr>
          <a:xfrm>
            <a:off x="7626857" y="6518169"/>
            <a:ext cx="1128523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sv-SE" spc="-5" dirty="0"/>
              <a:t>Mars 2026</a:t>
            </a:r>
            <a:endParaRPr spc="-5" dirty="0"/>
          </a:p>
        </p:txBody>
      </p:sp>
      <p:sp>
        <p:nvSpPr>
          <p:cNvPr id="32" name="object 3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17</a:t>
            </a:fld>
            <a:endParaRPr dirty="0"/>
          </a:p>
        </p:txBody>
      </p:sp>
      <p:sp>
        <p:nvSpPr>
          <p:cNvPr id="14" name="object 14"/>
          <p:cNvSpPr txBox="1"/>
          <p:nvPr/>
        </p:nvSpPr>
        <p:spPr>
          <a:xfrm>
            <a:off x="7577897" y="125466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45 900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1191" y="5072633"/>
            <a:ext cx="507365" cy="67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070">
              <a:lnSpc>
                <a:spcPts val="1065"/>
              </a:lnSpc>
              <a:spcBef>
                <a:spcPts val="100"/>
              </a:spcBef>
            </a:pPr>
            <a:r>
              <a:rPr lang="sv-SE" sz="900" spc="-70" dirty="0">
                <a:latin typeface="Carlito"/>
                <a:cs typeface="Carlito"/>
              </a:rPr>
              <a:t>20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  <a:p>
            <a:pPr marL="12700">
              <a:lnSpc>
                <a:spcPts val="1005"/>
              </a:lnSpc>
            </a:pPr>
            <a:r>
              <a:rPr sz="850" spc="-5" dirty="0">
                <a:latin typeface="Carlito"/>
                <a:cs typeface="Carlito"/>
              </a:rPr>
              <a:t>Antal</a:t>
            </a:r>
            <a:endParaRPr sz="850" dirty="0">
              <a:latin typeface="Carlito"/>
              <a:cs typeface="Carlito"/>
            </a:endParaRPr>
          </a:p>
          <a:p>
            <a:pPr marL="12700" marR="10795">
              <a:lnSpc>
                <a:spcPts val="1540"/>
              </a:lnSpc>
              <a:spcBef>
                <a:spcPts val="120"/>
              </a:spcBef>
            </a:pPr>
            <a:r>
              <a:rPr sz="850" dirty="0">
                <a:latin typeface="Carlito"/>
                <a:cs typeface="Carlito"/>
              </a:rPr>
              <a:t>P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spc="-5" dirty="0">
                <a:latin typeface="Carlito"/>
                <a:cs typeface="Carlito"/>
              </a:rPr>
              <a:t>pul</a:t>
            </a:r>
            <a:r>
              <a:rPr sz="850" dirty="0">
                <a:latin typeface="Carlito"/>
                <a:cs typeface="Carlito"/>
              </a:rPr>
              <a:t>ati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n  BEST</a:t>
            </a:r>
            <a:r>
              <a:rPr sz="850" spc="-5" dirty="0">
                <a:latin typeface="Carlito"/>
                <a:cs typeface="Carlito"/>
              </a:rPr>
              <a:t>A</a:t>
            </a:r>
            <a:r>
              <a:rPr sz="850" dirty="0">
                <a:latin typeface="Carlito"/>
                <a:cs typeface="Carlito"/>
              </a:rPr>
              <a:t>-</a:t>
            </a:r>
            <a:r>
              <a:rPr sz="850" spc="-5" dirty="0">
                <a:latin typeface="Carlito"/>
                <a:cs typeface="Carlito"/>
              </a:rPr>
              <a:t>k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d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97612" y="430631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70" dirty="0">
                <a:latin typeface="Carlito"/>
                <a:cs typeface="Carlito"/>
              </a:rPr>
              <a:t>25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97612" y="3539439"/>
            <a:ext cx="34163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60" dirty="0">
                <a:latin typeface="Carlito"/>
                <a:cs typeface="Carlito"/>
              </a:rPr>
              <a:t>30</a:t>
            </a:r>
            <a:r>
              <a:rPr sz="900" spc="-6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97612" y="277342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</a:t>
            </a:r>
            <a:r>
              <a:rPr lang="sv-SE" sz="900" dirty="0">
                <a:latin typeface="Carlito"/>
                <a:cs typeface="Carlito"/>
              </a:rPr>
              <a:t>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97612" y="200723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70" dirty="0">
                <a:latin typeface="Carlito"/>
                <a:cs typeface="Carlito"/>
              </a:rPr>
              <a:t>40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812919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474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637526" y="5220665"/>
            <a:ext cx="29946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2 689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002027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659629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489317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783963" y="5792277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3732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97612" y="807277"/>
            <a:ext cx="4205036" cy="58477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473075">
              <a:lnSpc>
                <a:spcPct val="100000"/>
              </a:lnSpc>
              <a:spcBef>
                <a:spcPts val="620"/>
              </a:spcBef>
            </a:pPr>
            <a:r>
              <a:rPr sz="1200" b="1" dirty="0">
                <a:latin typeface="Carlito"/>
                <a:cs typeface="Carlito"/>
              </a:rPr>
              <a:t>37 - Socialt och </a:t>
            </a:r>
            <a:r>
              <a:rPr sz="1200" b="1" spc="-10" dirty="0">
                <a:latin typeface="Carlito"/>
                <a:cs typeface="Carlito"/>
              </a:rPr>
              <a:t>kurativt</a:t>
            </a:r>
            <a:r>
              <a:rPr sz="1200" b="1" spc="-50" dirty="0">
                <a:latin typeface="Carlito"/>
                <a:cs typeface="Carlito"/>
              </a:rPr>
              <a:t> </a:t>
            </a:r>
            <a:r>
              <a:rPr sz="1200" b="1" spc="-10" dirty="0">
                <a:latin typeface="Carlito"/>
                <a:cs typeface="Carlito"/>
              </a:rPr>
              <a:t>arbete</a:t>
            </a:r>
            <a:endParaRPr sz="1200" dirty="0">
              <a:latin typeface="Carlito"/>
              <a:cs typeface="Carlito"/>
            </a:endParaRPr>
          </a:p>
          <a:p>
            <a:pPr marL="744855">
              <a:lnSpc>
                <a:spcPts val="1115"/>
              </a:lnSpc>
              <a:spcBef>
                <a:spcPts val="425"/>
              </a:spcBef>
            </a:pPr>
            <a:r>
              <a:rPr sz="1000" b="1" spc="-5" dirty="0">
                <a:latin typeface="Carlito"/>
                <a:cs typeface="Carlito"/>
              </a:rPr>
              <a:t>lönestatistik, mars 20</a:t>
            </a:r>
            <a:r>
              <a:rPr lang="sv-SE" sz="1000" b="1" spc="-5" dirty="0">
                <a:latin typeface="Carlito"/>
                <a:cs typeface="Carlito"/>
              </a:rPr>
              <a:t>26</a:t>
            </a:r>
            <a:r>
              <a:rPr sz="1000" b="1" spc="-5" dirty="0">
                <a:latin typeface="Carlito"/>
                <a:cs typeface="Carlito"/>
              </a:rPr>
              <a:t> (10:e</a:t>
            </a:r>
            <a:r>
              <a:rPr lang="sv-SE" sz="1000" b="1" spc="-5" dirty="0">
                <a:latin typeface="Carlito"/>
                <a:cs typeface="Carlito"/>
              </a:rPr>
              <a:t> percentil</a:t>
            </a:r>
            <a:r>
              <a:rPr sz="1000" b="1" spc="-5" dirty="0">
                <a:latin typeface="Carlito"/>
                <a:cs typeface="Carlito"/>
              </a:rPr>
              <a:t>, median, 90:e</a:t>
            </a:r>
            <a:r>
              <a:rPr sz="1000" b="1" spc="105" dirty="0">
                <a:latin typeface="Carlito"/>
                <a:cs typeface="Carlito"/>
              </a:rPr>
              <a:t> </a:t>
            </a:r>
            <a:r>
              <a:rPr sz="1000" b="1" spc="-5" dirty="0">
                <a:latin typeface="Carlito"/>
                <a:cs typeface="Carlito"/>
              </a:rPr>
              <a:t>percentil)</a:t>
            </a:r>
            <a:endParaRPr sz="1000" dirty="0">
              <a:latin typeface="Carlito"/>
              <a:cs typeface="Carlito"/>
            </a:endParaRPr>
          </a:p>
          <a:p>
            <a:pPr marL="12700">
              <a:lnSpc>
                <a:spcPts val="994"/>
              </a:lnSpc>
            </a:pPr>
            <a:r>
              <a:rPr sz="900" dirty="0">
                <a:latin typeface="Carlito"/>
                <a:cs typeface="Carlito"/>
              </a:rPr>
              <a:t>4</a:t>
            </a:r>
            <a:r>
              <a:rPr lang="sv-SE" sz="900" dirty="0">
                <a:latin typeface="Carlito"/>
                <a:cs typeface="Carlito"/>
              </a:rPr>
              <a:t>5</a:t>
            </a:r>
            <a:r>
              <a:rPr sz="900" spc="-1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3" name="object 13">
            <a:extLst>
              <a:ext uri="{FF2B5EF4-FFF2-40B4-BE49-F238E27FC236}">
                <a16:creationId xmlns:a16="http://schemas.microsoft.com/office/drawing/2014/main" id="{686C1857-6F10-D1EC-D036-B7CCD4026A6A}"/>
              </a:ext>
            </a:extLst>
          </p:cNvPr>
          <p:cNvSpPr txBox="1"/>
          <p:nvPr/>
        </p:nvSpPr>
        <p:spPr>
          <a:xfrm>
            <a:off x="4726983" y="147345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43 200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4" name="object 13">
            <a:extLst>
              <a:ext uri="{FF2B5EF4-FFF2-40B4-BE49-F238E27FC236}">
                <a16:creationId xmlns:a16="http://schemas.microsoft.com/office/drawing/2014/main" id="{523E75F4-3CF2-6D8E-8D99-96D744E79EA0}"/>
              </a:ext>
            </a:extLst>
          </p:cNvPr>
          <p:cNvSpPr txBox="1"/>
          <p:nvPr/>
        </p:nvSpPr>
        <p:spPr>
          <a:xfrm>
            <a:off x="4741353" y="205849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39 700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5" name="object 14">
            <a:extLst>
              <a:ext uri="{FF2B5EF4-FFF2-40B4-BE49-F238E27FC236}">
                <a16:creationId xmlns:a16="http://schemas.microsoft.com/office/drawing/2014/main" id="{A439CC7B-3768-4217-0CD9-B6231D555EB1}"/>
              </a:ext>
            </a:extLst>
          </p:cNvPr>
          <p:cNvSpPr txBox="1"/>
          <p:nvPr/>
        </p:nvSpPr>
        <p:spPr>
          <a:xfrm>
            <a:off x="7577897" y="172057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42 300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6" name="object 14">
            <a:extLst>
              <a:ext uri="{FF2B5EF4-FFF2-40B4-BE49-F238E27FC236}">
                <a16:creationId xmlns:a16="http://schemas.microsoft.com/office/drawing/2014/main" id="{0B7B6490-1E8B-B9EE-BB0C-A40F5D7FDFDA}"/>
              </a:ext>
            </a:extLst>
          </p:cNvPr>
          <p:cNvSpPr txBox="1"/>
          <p:nvPr/>
        </p:nvSpPr>
        <p:spPr>
          <a:xfrm>
            <a:off x="7577897" y="243619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38 800</a:t>
            </a:r>
            <a:endParaRPr sz="900" dirty="0">
              <a:latin typeface="Carlito"/>
              <a:cs typeface="Carlito"/>
            </a:endParaRPr>
          </a:p>
        </p:txBody>
      </p:sp>
      <p:cxnSp>
        <p:nvCxnSpPr>
          <p:cNvPr id="16" name="Rak koppling 15">
            <a:extLst>
              <a:ext uri="{FF2B5EF4-FFF2-40B4-BE49-F238E27FC236}">
                <a16:creationId xmlns:a16="http://schemas.microsoft.com/office/drawing/2014/main" id="{AAC030E2-C3FB-95F2-AA97-0E5C691415A3}"/>
              </a:ext>
            </a:extLst>
          </p:cNvPr>
          <p:cNvCxnSpPr/>
          <p:nvPr/>
        </p:nvCxnSpPr>
        <p:spPr>
          <a:xfrm flipV="1">
            <a:off x="632459" y="5166359"/>
            <a:ext cx="8359141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6">
            <a:extLst>
              <a:ext uri="{FF2B5EF4-FFF2-40B4-BE49-F238E27FC236}">
                <a16:creationId xmlns:a16="http://schemas.microsoft.com/office/drawing/2014/main" id="{5A4EFAA5-44E7-ED8B-3696-7F3C4090C4F6}"/>
              </a:ext>
            </a:extLst>
          </p:cNvPr>
          <p:cNvSpPr/>
          <p:nvPr/>
        </p:nvSpPr>
        <p:spPr>
          <a:xfrm>
            <a:off x="1011427" y="1436832"/>
            <a:ext cx="1981200" cy="654269"/>
          </a:xfrm>
          <a:custGeom>
            <a:avLst/>
            <a:gdLst/>
            <a:ahLst/>
            <a:cxnLst/>
            <a:rect l="l" t="t" r="r" b="b"/>
            <a:pathLst>
              <a:path w="1981200" h="1271270">
                <a:moveTo>
                  <a:pt x="0" y="1271015"/>
                </a:moveTo>
                <a:lnTo>
                  <a:pt x="1981200" y="1271015"/>
                </a:lnTo>
                <a:lnTo>
                  <a:pt x="1981200" y="0"/>
                </a:lnTo>
                <a:lnTo>
                  <a:pt x="0" y="0"/>
                </a:lnTo>
                <a:lnTo>
                  <a:pt x="0" y="1271015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2" name="object 2"/>
          <p:cNvGrpSpPr/>
          <p:nvPr/>
        </p:nvGrpSpPr>
        <p:grpSpPr>
          <a:xfrm>
            <a:off x="1068324" y="5166359"/>
            <a:ext cx="1981200" cy="9525"/>
            <a:chOff x="1068324" y="5166359"/>
            <a:chExt cx="1981200" cy="9525"/>
          </a:xfrm>
        </p:grpSpPr>
        <p:sp>
          <p:nvSpPr>
            <p:cNvPr id="3" name="object 3"/>
            <p:cNvSpPr/>
            <p:nvPr/>
          </p:nvSpPr>
          <p:spPr>
            <a:xfrm>
              <a:off x="1068324" y="5166359"/>
              <a:ext cx="1981200" cy="9525"/>
            </a:xfrm>
            <a:custGeom>
              <a:avLst/>
              <a:gdLst/>
              <a:ahLst/>
              <a:cxnLst/>
              <a:rect l="l" t="t" r="r" b="b"/>
              <a:pathLst>
                <a:path w="1981200" h="9525">
                  <a:moveTo>
                    <a:pt x="1981200" y="0"/>
                  </a:moveTo>
                  <a:lnTo>
                    <a:pt x="0" y="0"/>
                  </a:lnTo>
                  <a:lnTo>
                    <a:pt x="0" y="9144"/>
                  </a:lnTo>
                  <a:lnTo>
                    <a:pt x="1981200" y="9144"/>
                  </a:lnTo>
                  <a:lnTo>
                    <a:pt x="1981200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68324" y="5166359"/>
              <a:ext cx="1981200" cy="9525"/>
            </a:xfrm>
            <a:custGeom>
              <a:avLst/>
              <a:gdLst/>
              <a:ahLst/>
              <a:cxnLst/>
              <a:rect l="l" t="t" r="r" b="b"/>
              <a:pathLst>
                <a:path w="1981200" h="9525">
                  <a:moveTo>
                    <a:pt x="1981200" y="0"/>
                  </a:moveTo>
                  <a:lnTo>
                    <a:pt x="0" y="0"/>
                  </a:lnTo>
                  <a:lnTo>
                    <a:pt x="0" y="9144"/>
                  </a:lnTo>
                  <a:lnTo>
                    <a:pt x="1981200" y="9144"/>
                  </a:lnTo>
                  <a:lnTo>
                    <a:pt x="1981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595883" y="1335024"/>
            <a:ext cx="8159497" cy="4496181"/>
            <a:chOff x="595883" y="1335024"/>
            <a:chExt cx="8159497" cy="4496181"/>
          </a:xfrm>
        </p:grpSpPr>
        <p:sp>
          <p:nvSpPr>
            <p:cNvPr id="6" name="object 6"/>
            <p:cNvSpPr/>
            <p:nvPr/>
          </p:nvSpPr>
          <p:spPr>
            <a:xfrm>
              <a:off x="3921251" y="1343129"/>
              <a:ext cx="1981200" cy="1390944"/>
            </a:xfrm>
            <a:custGeom>
              <a:avLst/>
              <a:gdLst/>
              <a:ahLst/>
              <a:cxnLst/>
              <a:rect l="l" t="t" r="r" b="b"/>
              <a:pathLst>
                <a:path w="1981200" h="1271270">
                  <a:moveTo>
                    <a:pt x="0" y="1271015"/>
                  </a:moveTo>
                  <a:lnTo>
                    <a:pt x="1981200" y="1271015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1271015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3921250" y="2084170"/>
              <a:ext cx="1981200" cy="2683020"/>
            </a:xfrm>
            <a:custGeom>
              <a:avLst/>
              <a:gdLst/>
              <a:ahLst/>
              <a:cxnLst/>
              <a:rect l="l" t="t" r="r" b="b"/>
              <a:pathLst>
                <a:path w="1981200" h="2727960">
                  <a:moveTo>
                    <a:pt x="0" y="2727960"/>
                  </a:moveTo>
                  <a:lnTo>
                    <a:pt x="1981200" y="2727960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272796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6774180" y="1343130"/>
              <a:ext cx="1981200" cy="1430296"/>
            </a:xfrm>
            <a:custGeom>
              <a:avLst/>
              <a:gdLst/>
              <a:ahLst/>
              <a:cxnLst/>
              <a:rect l="l" t="t" r="r" b="b"/>
              <a:pathLst>
                <a:path w="1981200" h="1435735">
                  <a:moveTo>
                    <a:pt x="0" y="1435607"/>
                  </a:moveTo>
                  <a:lnTo>
                    <a:pt x="1981200" y="1435607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1435607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6774180" y="2148284"/>
              <a:ext cx="1981200" cy="2553814"/>
            </a:xfrm>
            <a:custGeom>
              <a:avLst/>
              <a:gdLst/>
              <a:ahLst/>
              <a:cxnLst/>
              <a:rect l="l" t="t" r="r" b="b"/>
              <a:pathLst>
                <a:path w="1981200" h="2609215">
                  <a:moveTo>
                    <a:pt x="0" y="2609088"/>
                  </a:moveTo>
                  <a:lnTo>
                    <a:pt x="1981200" y="2609088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2609088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595883" y="1335024"/>
              <a:ext cx="71755" cy="3831590"/>
            </a:xfrm>
            <a:custGeom>
              <a:avLst/>
              <a:gdLst/>
              <a:ahLst/>
              <a:cxnLst/>
              <a:rect l="l" t="t" r="r" b="b"/>
              <a:pathLst>
                <a:path w="71754" h="3831590">
                  <a:moveTo>
                    <a:pt x="36575" y="3831336"/>
                  </a:moveTo>
                  <a:lnTo>
                    <a:pt x="36575" y="0"/>
                  </a:lnTo>
                </a:path>
                <a:path w="71754" h="3831590">
                  <a:moveTo>
                    <a:pt x="0" y="3831336"/>
                  </a:moveTo>
                  <a:lnTo>
                    <a:pt x="71628" y="3831336"/>
                  </a:lnTo>
                </a:path>
                <a:path w="71754" h="3831590">
                  <a:moveTo>
                    <a:pt x="0" y="3064764"/>
                  </a:moveTo>
                  <a:lnTo>
                    <a:pt x="71628" y="3064764"/>
                  </a:lnTo>
                </a:path>
                <a:path w="71754" h="3831590">
                  <a:moveTo>
                    <a:pt x="0" y="2298192"/>
                  </a:moveTo>
                  <a:lnTo>
                    <a:pt x="71628" y="2298192"/>
                  </a:lnTo>
                </a:path>
                <a:path w="71754" h="3831590">
                  <a:moveTo>
                    <a:pt x="0" y="1533143"/>
                  </a:moveTo>
                  <a:lnTo>
                    <a:pt x="71628" y="1533143"/>
                  </a:lnTo>
                </a:path>
                <a:path w="71754" h="3831590">
                  <a:moveTo>
                    <a:pt x="0" y="766572"/>
                  </a:moveTo>
                  <a:lnTo>
                    <a:pt x="71628" y="766572"/>
                  </a:lnTo>
                </a:path>
                <a:path w="71754" h="3831590">
                  <a:moveTo>
                    <a:pt x="0" y="0"/>
                  </a:moveTo>
                  <a:lnTo>
                    <a:pt x="71628" y="0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632459" y="5166360"/>
              <a:ext cx="5706110" cy="664845"/>
            </a:xfrm>
            <a:custGeom>
              <a:avLst/>
              <a:gdLst/>
              <a:ahLst/>
              <a:cxnLst/>
              <a:rect l="l" t="t" r="r" b="b"/>
              <a:pathLst>
                <a:path w="5706110" h="664845">
                  <a:moveTo>
                    <a:pt x="0" y="0"/>
                  </a:moveTo>
                  <a:lnTo>
                    <a:pt x="0" y="220979"/>
                  </a:lnTo>
                </a:path>
                <a:path w="5706110" h="664845">
                  <a:moveTo>
                    <a:pt x="2852928" y="0"/>
                  </a:moveTo>
                  <a:lnTo>
                    <a:pt x="2852928" y="220979"/>
                  </a:lnTo>
                </a:path>
                <a:path w="5706110" h="664845">
                  <a:moveTo>
                    <a:pt x="5705856" y="0"/>
                  </a:moveTo>
                  <a:lnTo>
                    <a:pt x="5705856" y="220979"/>
                  </a:lnTo>
                </a:path>
                <a:path w="5706110" h="664845">
                  <a:moveTo>
                    <a:pt x="0" y="220979"/>
                  </a:moveTo>
                  <a:lnTo>
                    <a:pt x="0" y="443483"/>
                  </a:lnTo>
                </a:path>
                <a:path w="5706110" h="664845">
                  <a:moveTo>
                    <a:pt x="2852928" y="220979"/>
                  </a:moveTo>
                  <a:lnTo>
                    <a:pt x="2852928" y="443483"/>
                  </a:lnTo>
                </a:path>
                <a:path w="5706110" h="664845">
                  <a:moveTo>
                    <a:pt x="5705856" y="220979"/>
                  </a:moveTo>
                  <a:lnTo>
                    <a:pt x="5705856" y="443483"/>
                  </a:lnTo>
                </a:path>
                <a:path w="5706110" h="664845">
                  <a:moveTo>
                    <a:pt x="0" y="443483"/>
                  </a:moveTo>
                  <a:lnTo>
                    <a:pt x="0" y="664463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696331" y="124588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45 280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1" name="object 31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Källa: Arbetsgivarverket. </a:t>
            </a:r>
            <a:r>
              <a:rPr dirty="0"/>
              <a:t>Lönestatistik </a:t>
            </a:r>
            <a:r>
              <a:rPr spc="-5" dirty="0"/>
              <a:t>redovisas </a:t>
            </a:r>
            <a:r>
              <a:rPr dirty="0"/>
              <a:t>inte </a:t>
            </a:r>
            <a:r>
              <a:rPr spc="-5" dirty="0"/>
              <a:t>vid färre än </a:t>
            </a:r>
            <a:r>
              <a:rPr dirty="0"/>
              <a:t>fem </a:t>
            </a:r>
            <a:r>
              <a:rPr spc="-5" dirty="0"/>
              <a:t>observationer. </a:t>
            </a:r>
            <a:r>
              <a:rPr dirty="0"/>
              <a:t>Vid </a:t>
            </a:r>
            <a:r>
              <a:rPr spc="-5" dirty="0"/>
              <a:t>upp </a:t>
            </a:r>
            <a:r>
              <a:rPr dirty="0"/>
              <a:t>till</a:t>
            </a:r>
            <a:r>
              <a:rPr spc="160" dirty="0"/>
              <a:t> </a:t>
            </a:r>
            <a:r>
              <a:rPr spc="-5" dirty="0"/>
              <a:t>21 observationer </a:t>
            </a:r>
            <a:r>
              <a:rPr dirty="0"/>
              <a:t>redovisas </a:t>
            </a:r>
            <a:r>
              <a:rPr spc="-5" dirty="0"/>
              <a:t>endast </a:t>
            </a:r>
            <a:r>
              <a:rPr dirty="0"/>
              <a:t>medianen.</a:t>
            </a:r>
          </a:p>
        </p:txBody>
      </p:sp>
      <p:sp>
        <p:nvSpPr>
          <p:cNvPr id="32" name="object 32"/>
          <p:cNvSpPr txBox="1">
            <a:spLocks noGrp="1"/>
          </p:cNvSpPr>
          <p:nvPr>
            <p:ph type="ftr" sz="quarter" idx="5"/>
          </p:nvPr>
        </p:nvSpPr>
        <p:spPr>
          <a:xfrm>
            <a:off x="7620000" y="6518168"/>
            <a:ext cx="988060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sv-SE" spc="-5" dirty="0"/>
              <a:t>Mars 2026</a:t>
            </a:r>
            <a:endParaRPr spc="-5" dirty="0"/>
          </a:p>
        </p:txBody>
      </p:sp>
      <p:sp>
        <p:nvSpPr>
          <p:cNvPr id="33" name="object 3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18</a:t>
            </a:fld>
            <a:endParaRPr dirty="0"/>
          </a:p>
        </p:txBody>
      </p:sp>
      <p:sp>
        <p:nvSpPr>
          <p:cNvPr id="14" name="object 14"/>
          <p:cNvSpPr txBox="1"/>
          <p:nvPr/>
        </p:nvSpPr>
        <p:spPr>
          <a:xfrm>
            <a:off x="7607024" y="125247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45 370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782951" y="193141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40 620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1191" y="5072633"/>
            <a:ext cx="507365" cy="67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070">
              <a:lnSpc>
                <a:spcPts val="1065"/>
              </a:lnSpc>
              <a:spcBef>
                <a:spcPts val="100"/>
              </a:spcBef>
            </a:pPr>
            <a:r>
              <a:rPr lang="sv-SE" sz="900" spc="-70" dirty="0">
                <a:latin typeface="Carlito"/>
                <a:cs typeface="Carlito"/>
              </a:rPr>
              <a:t>20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  <a:p>
            <a:pPr marL="12700">
              <a:lnSpc>
                <a:spcPts val="1005"/>
              </a:lnSpc>
            </a:pPr>
            <a:r>
              <a:rPr sz="850" spc="-5" dirty="0">
                <a:latin typeface="Carlito"/>
                <a:cs typeface="Carlito"/>
              </a:rPr>
              <a:t>Antal</a:t>
            </a:r>
            <a:endParaRPr sz="850" dirty="0">
              <a:latin typeface="Carlito"/>
              <a:cs typeface="Carlito"/>
            </a:endParaRPr>
          </a:p>
          <a:p>
            <a:pPr marL="12700" marR="10795">
              <a:lnSpc>
                <a:spcPts val="1540"/>
              </a:lnSpc>
              <a:spcBef>
                <a:spcPts val="120"/>
              </a:spcBef>
            </a:pPr>
            <a:r>
              <a:rPr sz="850" dirty="0">
                <a:latin typeface="Carlito"/>
                <a:cs typeface="Carlito"/>
              </a:rPr>
              <a:t>P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spc="-5" dirty="0">
                <a:latin typeface="Carlito"/>
                <a:cs typeface="Carlito"/>
              </a:rPr>
              <a:t>pul</a:t>
            </a:r>
            <a:r>
              <a:rPr sz="850" dirty="0">
                <a:latin typeface="Carlito"/>
                <a:cs typeface="Carlito"/>
              </a:rPr>
              <a:t>ati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n  BEST</a:t>
            </a:r>
            <a:r>
              <a:rPr sz="850" spc="-5" dirty="0">
                <a:latin typeface="Carlito"/>
                <a:cs typeface="Carlito"/>
              </a:rPr>
              <a:t>A</a:t>
            </a:r>
            <a:r>
              <a:rPr sz="850" dirty="0">
                <a:latin typeface="Carlito"/>
                <a:cs typeface="Carlito"/>
              </a:rPr>
              <a:t>-</a:t>
            </a:r>
            <a:r>
              <a:rPr sz="850" spc="-5" dirty="0">
                <a:latin typeface="Carlito"/>
                <a:cs typeface="Carlito"/>
              </a:rPr>
              <a:t>k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d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197612" y="430631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70" dirty="0">
                <a:latin typeface="Carlito"/>
                <a:cs typeface="Carlito"/>
              </a:rPr>
              <a:t>25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97612" y="3539439"/>
            <a:ext cx="34163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60" dirty="0">
                <a:latin typeface="Carlito"/>
                <a:cs typeface="Carlito"/>
              </a:rPr>
              <a:t>30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97612" y="277342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70" dirty="0">
                <a:latin typeface="Carlito"/>
                <a:cs typeface="Carlito"/>
              </a:rPr>
              <a:t>35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97612" y="200723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70" dirty="0">
                <a:latin typeface="Carlito"/>
                <a:cs typeface="Carlito"/>
              </a:rPr>
              <a:t>40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988057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9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812919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222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666481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454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002027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659629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489317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783963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4032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34" name="object 13">
            <a:extLst>
              <a:ext uri="{FF2B5EF4-FFF2-40B4-BE49-F238E27FC236}">
                <a16:creationId xmlns:a16="http://schemas.microsoft.com/office/drawing/2014/main" id="{CCEA9653-805C-10A5-1294-9F4BF64FE8E5}"/>
              </a:ext>
            </a:extLst>
          </p:cNvPr>
          <p:cNvSpPr txBox="1"/>
          <p:nvPr/>
        </p:nvSpPr>
        <p:spPr>
          <a:xfrm>
            <a:off x="4693347" y="196036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40 900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5" name="object 13">
            <a:extLst>
              <a:ext uri="{FF2B5EF4-FFF2-40B4-BE49-F238E27FC236}">
                <a16:creationId xmlns:a16="http://schemas.microsoft.com/office/drawing/2014/main" id="{CBD2A0A1-47B9-1505-CA7C-FE9BDFBA16FF}"/>
              </a:ext>
            </a:extLst>
          </p:cNvPr>
          <p:cNvSpPr txBox="1"/>
          <p:nvPr/>
        </p:nvSpPr>
        <p:spPr>
          <a:xfrm>
            <a:off x="4700143" y="260710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36 400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6" name="object 14">
            <a:extLst>
              <a:ext uri="{FF2B5EF4-FFF2-40B4-BE49-F238E27FC236}">
                <a16:creationId xmlns:a16="http://schemas.microsoft.com/office/drawing/2014/main" id="{9B8FD520-D94E-3AAB-3C7F-C713BABC2413}"/>
              </a:ext>
            </a:extLst>
          </p:cNvPr>
          <p:cNvSpPr txBox="1"/>
          <p:nvPr/>
        </p:nvSpPr>
        <p:spPr>
          <a:xfrm>
            <a:off x="7607024" y="199696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40 250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7" name="object 14">
            <a:extLst>
              <a:ext uri="{FF2B5EF4-FFF2-40B4-BE49-F238E27FC236}">
                <a16:creationId xmlns:a16="http://schemas.microsoft.com/office/drawing/2014/main" id="{40F38CA7-F64C-135C-47BA-000936B80873}"/>
              </a:ext>
            </a:extLst>
          </p:cNvPr>
          <p:cNvSpPr txBox="1"/>
          <p:nvPr/>
        </p:nvSpPr>
        <p:spPr>
          <a:xfrm>
            <a:off x="7594282" y="267998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35 900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7" name="object 15">
            <a:extLst>
              <a:ext uri="{FF2B5EF4-FFF2-40B4-BE49-F238E27FC236}">
                <a16:creationId xmlns:a16="http://schemas.microsoft.com/office/drawing/2014/main" id="{C0223854-F4C6-0DFD-A348-E5E9B848249E}"/>
              </a:ext>
            </a:extLst>
          </p:cNvPr>
          <p:cNvSpPr txBox="1"/>
          <p:nvPr/>
        </p:nvSpPr>
        <p:spPr>
          <a:xfrm>
            <a:off x="1782951" y="1343129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44 800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9" name="object 7">
            <a:extLst>
              <a:ext uri="{FF2B5EF4-FFF2-40B4-BE49-F238E27FC236}">
                <a16:creationId xmlns:a16="http://schemas.microsoft.com/office/drawing/2014/main" id="{1592B1FD-934A-8742-C16D-F0F378981171}"/>
              </a:ext>
            </a:extLst>
          </p:cNvPr>
          <p:cNvSpPr/>
          <p:nvPr/>
        </p:nvSpPr>
        <p:spPr>
          <a:xfrm>
            <a:off x="1011427" y="1624027"/>
            <a:ext cx="2150788" cy="2556798"/>
          </a:xfrm>
          <a:custGeom>
            <a:avLst/>
            <a:gdLst/>
            <a:ahLst/>
            <a:cxnLst/>
            <a:rect l="l" t="t" r="r" b="b"/>
            <a:pathLst>
              <a:path w="1981200" h="2727960">
                <a:moveTo>
                  <a:pt x="0" y="2727960"/>
                </a:moveTo>
                <a:lnTo>
                  <a:pt x="1981200" y="2727960"/>
                </a:lnTo>
                <a:lnTo>
                  <a:pt x="1981200" y="0"/>
                </a:lnTo>
                <a:lnTo>
                  <a:pt x="0" y="0"/>
                </a:lnTo>
                <a:lnTo>
                  <a:pt x="0" y="272796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5">
            <a:extLst>
              <a:ext uri="{FF2B5EF4-FFF2-40B4-BE49-F238E27FC236}">
                <a16:creationId xmlns:a16="http://schemas.microsoft.com/office/drawing/2014/main" id="{6F874799-4DA3-3EDA-C466-E5207F0A5311}"/>
              </a:ext>
            </a:extLst>
          </p:cNvPr>
          <p:cNvSpPr txBox="1"/>
          <p:nvPr/>
        </p:nvSpPr>
        <p:spPr>
          <a:xfrm>
            <a:off x="1782951" y="1525209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44 000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97612" y="807277"/>
            <a:ext cx="4303968" cy="58477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472440">
              <a:lnSpc>
                <a:spcPct val="100000"/>
              </a:lnSpc>
              <a:spcBef>
                <a:spcPts val="620"/>
              </a:spcBef>
            </a:pPr>
            <a:r>
              <a:rPr sz="1200" b="1" dirty="0">
                <a:latin typeface="Carlito"/>
                <a:cs typeface="Carlito"/>
              </a:rPr>
              <a:t>40 -</a:t>
            </a:r>
            <a:r>
              <a:rPr sz="1200" b="1" spc="-15" dirty="0">
                <a:latin typeface="Carlito"/>
                <a:cs typeface="Carlito"/>
              </a:rPr>
              <a:t> </a:t>
            </a:r>
            <a:r>
              <a:rPr sz="1200" b="1" spc="-5" dirty="0">
                <a:latin typeface="Carlito"/>
                <a:cs typeface="Carlito"/>
              </a:rPr>
              <a:t>Arkivverksamhet</a:t>
            </a:r>
            <a:endParaRPr sz="1200" dirty="0">
              <a:latin typeface="Carlito"/>
              <a:cs typeface="Carlito"/>
            </a:endParaRPr>
          </a:p>
          <a:p>
            <a:pPr marL="744855">
              <a:lnSpc>
                <a:spcPts val="1115"/>
              </a:lnSpc>
              <a:spcBef>
                <a:spcPts val="425"/>
              </a:spcBef>
            </a:pPr>
            <a:r>
              <a:rPr sz="1000" b="1" spc="-5" dirty="0">
                <a:latin typeface="Carlito"/>
                <a:cs typeface="Carlito"/>
              </a:rPr>
              <a:t>lönestatistik, mars 20</a:t>
            </a:r>
            <a:r>
              <a:rPr lang="sv-SE" sz="1000" b="1" spc="-5" dirty="0">
                <a:latin typeface="Carlito"/>
                <a:cs typeface="Carlito"/>
              </a:rPr>
              <a:t>26</a:t>
            </a:r>
            <a:r>
              <a:rPr sz="1000" b="1" spc="-5" dirty="0">
                <a:latin typeface="Carlito"/>
                <a:cs typeface="Carlito"/>
              </a:rPr>
              <a:t> (10:e</a:t>
            </a:r>
            <a:r>
              <a:rPr lang="sv-SE" sz="1000" b="1" spc="-5" dirty="0">
                <a:latin typeface="Carlito"/>
                <a:cs typeface="Carlito"/>
              </a:rPr>
              <a:t> percentil</a:t>
            </a:r>
            <a:r>
              <a:rPr sz="1000" b="1" spc="-5" dirty="0">
                <a:latin typeface="Carlito"/>
                <a:cs typeface="Carlito"/>
              </a:rPr>
              <a:t>, median, 90:e</a:t>
            </a:r>
            <a:r>
              <a:rPr sz="1000" b="1" spc="105" dirty="0">
                <a:latin typeface="Carlito"/>
                <a:cs typeface="Carlito"/>
              </a:rPr>
              <a:t> </a:t>
            </a:r>
            <a:r>
              <a:rPr sz="1000" b="1" spc="-5" dirty="0">
                <a:latin typeface="Carlito"/>
                <a:cs typeface="Carlito"/>
              </a:rPr>
              <a:t>percentil)</a:t>
            </a:r>
            <a:endParaRPr sz="1000" dirty="0">
              <a:latin typeface="Carlito"/>
              <a:cs typeface="Carlito"/>
            </a:endParaRPr>
          </a:p>
          <a:p>
            <a:pPr marL="12700">
              <a:lnSpc>
                <a:spcPts val="994"/>
              </a:lnSpc>
            </a:pPr>
            <a:r>
              <a:rPr lang="sv-SE" sz="900" spc="-10" dirty="0">
                <a:latin typeface="Carlito"/>
                <a:cs typeface="Carlito"/>
              </a:rPr>
              <a:t>45</a:t>
            </a:r>
            <a:r>
              <a:rPr sz="900" spc="-1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cxnSp>
        <p:nvCxnSpPr>
          <p:cNvPr id="41" name="Rak koppling 40">
            <a:extLst>
              <a:ext uri="{FF2B5EF4-FFF2-40B4-BE49-F238E27FC236}">
                <a16:creationId xmlns:a16="http://schemas.microsoft.com/office/drawing/2014/main" id="{A418E503-93D9-F588-8519-16C387F5666D}"/>
              </a:ext>
            </a:extLst>
          </p:cNvPr>
          <p:cNvCxnSpPr/>
          <p:nvPr/>
        </p:nvCxnSpPr>
        <p:spPr>
          <a:xfrm>
            <a:off x="632459" y="5175884"/>
            <a:ext cx="823023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bject 15">
            <a:extLst>
              <a:ext uri="{FF2B5EF4-FFF2-40B4-BE49-F238E27FC236}">
                <a16:creationId xmlns:a16="http://schemas.microsoft.com/office/drawing/2014/main" id="{A6EC9BE9-5668-37BF-873B-FAB38DCBC8F3}"/>
              </a:ext>
            </a:extLst>
          </p:cNvPr>
          <p:cNvSpPr/>
          <p:nvPr/>
        </p:nvSpPr>
        <p:spPr>
          <a:xfrm>
            <a:off x="6456151" y="517447"/>
            <a:ext cx="661670" cy="869267"/>
          </a:xfrm>
          <a:custGeom>
            <a:avLst/>
            <a:gdLst/>
            <a:ahLst/>
            <a:cxnLst/>
            <a:rect l="l" t="t" r="r" b="b"/>
            <a:pathLst>
              <a:path w="661670" h="1210310">
                <a:moveTo>
                  <a:pt x="0" y="1210055"/>
                </a:moveTo>
                <a:lnTo>
                  <a:pt x="661416" y="1210055"/>
                </a:lnTo>
                <a:lnTo>
                  <a:pt x="661416" y="0"/>
                </a:lnTo>
                <a:lnTo>
                  <a:pt x="0" y="0"/>
                </a:lnTo>
                <a:lnTo>
                  <a:pt x="0" y="1210055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2" name="object 2"/>
          <p:cNvGrpSpPr/>
          <p:nvPr/>
        </p:nvGrpSpPr>
        <p:grpSpPr>
          <a:xfrm>
            <a:off x="777240" y="5166359"/>
            <a:ext cx="660400" cy="9525"/>
            <a:chOff x="777240" y="5166359"/>
            <a:chExt cx="660400" cy="9525"/>
          </a:xfrm>
        </p:grpSpPr>
        <p:sp>
          <p:nvSpPr>
            <p:cNvPr id="3" name="object 3"/>
            <p:cNvSpPr/>
            <p:nvPr/>
          </p:nvSpPr>
          <p:spPr>
            <a:xfrm>
              <a:off x="777240" y="5166359"/>
              <a:ext cx="660400" cy="9525"/>
            </a:xfrm>
            <a:custGeom>
              <a:avLst/>
              <a:gdLst/>
              <a:ahLst/>
              <a:cxnLst/>
              <a:rect l="l" t="t" r="r" b="b"/>
              <a:pathLst>
                <a:path w="660400" h="9525">
                  <a:moveTo>
                    <a:pt x="659892" y="0"/>
                  </a:moveTo>
                  <a:lnTo>
                    <a:pt x="0" y="0"/>
                  </a:lnTo>
                  <a:lnTo>
                    <a:pt x="0" y="9144"/>
                  </a:lnTo>
                  <a:lnTo>
                    <a:pt x="659892" y="9156"/>
                  </a:lnTo>
                  <a:lnTo>
                    <a:pt x="659892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77240" y="5166359"/>
              <a:ext cx="660400" cy="9525"/>
            </a:xfrm>
            <a:custGeom>
              <a:avLst/>
              <a:gdLst/>
              <a:ahLst/>
              <a:cxnLst/>
              <a:rect l="l" t="t" r="r" b="b"/>
              <a:pathLst>
                <a:path w="660400" h="9525">
                  <a:moveTo>
                    <a:pt x="659891" y="0"/>
                  </a:moveTo>
                  <a:lnTo>
                    <a:pt x="0" y="0"/>
                  </a:lnTo>
                  <a:lnTo>
                    <a:pt x="0" y="9144"/>
                  </a:lnTo>
                  <a:lnTo>
                    <a:pt x="659891" y="9144"/>
                  </a:lnTo>
                  <a:lnTo>
                    <a:pt x="6598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1728216" y="5166359"/>
            <a:ext cx="660400" cy="9525"/>
            <a:chOff x="1728216" y="5166359"/>
            <a:chExt cx="660400" cy="9525"/>
          </a:xfrm>
        </p:grpSpPr>
        <p:sp>
          <p:nvSpPr>
            <p:cNvPr id="6" name="object 6"/>
            <p:cNvSpPr/>
            <p:nvPr/>
          </p:nvSpPr>
          <p:spPr>
            <a:xfrm>
              <a:off x="1728216" y="5166359"/>
              <a:ext cx="660400" cy="9525"/>
            </a:xfrm>
            <a:custGeom>
              <a:avLst/>
              <a:gdLst/>
              <a:ahLst/>
              <a:cxnLst/>
              <a:rect l="l" t="t" r="r" b="b"/>
              <a:pathLst>
                <a:path w="660400" h="9525">
                  <a:moveTo>
                    <a:pt x="659892" y="0"/>
                  </a:moveTo>
                  <a:lnTo>
                    <a:pt x="0" y="0"/>
                  </a:lnTo>
                  <a:lnTo>
                    <a:pt x="0" y="9144"/>
                  </a:lnTo>
                  <a:lnTo>
                    <a:pt x="659892" y="9144"/>
                  </a:lnTo>
                  <a:lnTo>
                    <a:pt x="659892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728216" y="5166359"/>
              <a:ext cx="660400" cy="9525"/>
            </a:xfrm>
            <a:custGeom>
              <a:avLst/>
              <a:gdLst/>
              <a:ahLst/>
              <a:cxnLst/>
              <a:rect l="l" t="t" r="r" b="b"/>
              <a:pathLst>
                <a:path w="660400" h="9525">
                  <a:moveTo>
                    <a:pt x="659891" y="0"/>
                  </a:moveTo>
                  <a:lnTo>
                    <a:pt x="0" y="0"/>
                  </a:lnTo>
                  <a:lnTo>
                    <a:pt x="0" y="9144"/>
                  </a:lnTo>
                  <a:lnTo>
                    <a:pt x="659891" y="9144"/>
                  </a:lnTo>
                  <a:lnTo>
                    <a:pt x="6598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595883" y="656837"/>
            <a:ext cx="8438865" cy="5174368"/>
            <a:chOff x="595883" y="656837"/>
            <a:chExt cx="8438865" cy="5174368"/>
          </a:xfrm>
        </p:grpSpPr>
        <p:sp>
          <p:nvSpPr>
            <p:cNvPr id="9" name="object 9"/>
            <p:cNvSpPr/>
            <p:nvPr/>
          </p:nvSpPr>
          <p:spPr>
            <a:xfrm>
              <a:off x="2679191" y="2086179"/>
              <a:ext cx="660400" cy="1093109"/>
            </a:xfrm>
            <a:custGeom>
              <a:avLst/>
              <a:gdLst/>
              <a:ahLst/>
              <a:cxnLst/>
              <a:rect l="l" t="t" r="r" b="b"/>
              <a:pathLst>
                <a:path w="660400" h="1082039">
                  <a:moveTo>
                    <a:pt x="0" y="1082039"/>
                  </a:moveTo>
                  <a:lnTo>
                    <a:pt x="659892" y="1082039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082039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2622708" y="2527675"/>
              <a:ext cx="773365" cy="2314489"/>
            </a:xfrm>
            <a:custGeom>
              <a:avLst/>
              <a:gdLst/>
              <a:ahLst/>
              <a:cxnLst/>
              <a:rect l="l" t="t" r="r" b="b"/>
              <a:pathLst>
                <a:path w="660400" h="1781810">
                  <a:moveTo>
                    <a:pt x="0" y="1781556"/>
                  </a:moveTo>
                  <a:lnTo>
                    <a:pt x="659892" y="1781556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781556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4581143" y="2431185"/>
              <a:ext cx="661670" cy="2464866"/>
            </a:xfrm>
            <a:custGeom>
              <a:avLst/>
              <a:gdLst/>
              <a:ahLst/>
              <a:cxnLst/>
              <a:rect l="l" t="t" r="r" b="b"/>
              <a:pathLst>
                <a:path w="661670" h="2100579">
                  <a:moveTo>
                    <a:pt x="0" y="2100072"/>
                  </a:moveTo>
                  <a:lnTo>
                    <a:pt x="661415" y="2100072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2100072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5532119" y="1682116"/>
              <a:ext cx="661670" cy="1069024"/>
            </a:xfrm>
            <a:custGeom>
              <a:avLst/>
              <a:gdLst/>
              <a:ahLst/>
              <a:cxnLst/>
              <a:rect l="l" t="t" r="r" b="b"/>
              <a:pathLst>
                <a:path w="661670" h="1085214">
                  <a:moveTo>
                    <a:pt x="0" y="1085088"/>
                  </a:moveTo>
                  <a:lnTo>
                    <a:pt x="661415" y="1085088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1085088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5532119" y="2261708"/>
              <a:ext cx="661670" cy="2691481"/>
            </a:xfrm>
            <a:custGeom>
              <a:avLst/>
              <a:gdLst/>
              <a:ahLst/>
              <a:cxnLst/>
              <a:rect l="l" t="t" r="r" b="b"/>
              <a:pathLst>
                <a:path w="661670" h="1999614">
                  <a:moveTo>
                    <a:pt x="0" y="1999488"/>
                  </a:moveTo>
                  <a:lnTo>
                    <a:pt x="661415" y="1999488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1999488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7434072" y="656837"/>
              <a:ext cx="661670" cy="993217"/>
            </a:xfrm>
            <a:custGeom>
              <a:avLst/>
              <a:gdLst/>
              <a:ahLst/>
              <a:cxnLst/>
              <a:rect l="l" t="t" r="r" b="b"/>
              <a:pathLst>
                <a:path w="661670" h="1210310">
                  <a:moveTo>
                    <a:pt x="0" y="1210055"/>
                  </a:moveTo>
                  <a:lnTo>
                    <a:pt x="661416" y="1210055"/>
                  </a:lnTo>
                  <a:lnTo>
                    <a:pt x="661416" y="0"/>
                  </a:lnTo>
                  <a:lnTo>
                    <a:pt x="0" y="0"/>
                  </a:lnTo>
                  <a:lnTo>
                    <a:pt x="0" y="1210055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7434072" y="1252474"/>
              <a:ext cx="661670" cy="3318247"/>
            </a:xfrm>
            <a:custGeom>
              <a:avLst/>
              <a:gdLst/>
              <a:ahLst/>
              <a:cxnLst/>
              <a:rect l="l" t="t" r="r" b="b"/>
              <a:pathLst>
                <a:path w="661670" h="2872740">
                  <a:moveTo>
                    <a:pt x="0" y="2872740"/>
                  </a:moveTo>
                  <a:lnTo>
                    <a:pt x="661416" y="2872740"/>
                  </a:lnTo>
                  <a:lnTo>
                    <a:pt x="661416" y="0"/>
                  </a:lnTo>
                  <a:lnTo>
                    <a:pt x="0" y="0"/>
                  </a:lnTo>
                  <a:lnTo>
                    <a:pt x="0" y="287274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8374348" y="807278"/>
              <a:ext cx="660400" cy="819398"/>
            </a:xfrm>
            <a:custGeom>
              <a:avLst/>
              <a:gdLst/>
              <a:ahLst/>
              <a:cxnLst/>
              <a:rect l="l" t="t" r="r" b="b"/>
              <a:pathLst>
                <a:path w="660400" h="1026160">
                  <a:moveTo>
                    <a:pt x="0" y="1025651"/>
                  </a:moveTo>
                  <a:lnTo>
                    <a:pt x="659892" y="1025651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025651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8367329" y="1386715"/>
              <a:ext cx="660400" cy="3431591"/>
            </a:xfrm>
            <a:custGeom>
              <a:avLst/>
              <a:gdLst/>
              <a:ahLst/>
              <a:cxnLst/>
              <a:rect l="l" t="t" r="r" b="b"/>
              <a:pathLst>
                <a:path w="660400" h="2880360">
                  <a:moveTo>
                    <a:pt x="0" y="2880360"/>
                  </a:moveTo>
                  <a:lnTo>
                    <a:pt x="659892" y="2880360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2880360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" name="object 19"/>
            <p:cNvSpPr/>
            <p:nvPr/>
          </p:nvSpPr>
          <p:spPr>
            <a:xfrm>
              <a:off x="595883" y="1335024"/>
              <a:ext cx="71755" cy="3831590"/>
            </a:xfrm>
            <a:custGeom>
              <a:avLst/>
              <a:gdLst/>
              <a:ahLst/>
              <a:cxnLst/>
              <a:rect l="l" t="t" r="r" b="b"/>
              <a:pathLst>
                <a:path w="71754" h="3831590">
                  <a:moveTo>
                    <a:pt x="36575" y="3831336"/>
                  </a:moveTo>
                  <a:lnTo>
                    <a:pt x="36575" y="0"/>
                  </a:lnTo>
                </a:path>
                <a:path w="71754" h="3831590">
                  <a:moveTo>
                    <a:pt x="0" y="3831336"/>
                  </a:moveTo>
                  <a:lnTo>
                    <a:pt x="71628" y="3831336"/>
                  </a:lnTo>
                </a:path>
                <a:path w="71754" h="3831590">
                  <a:moveTo>
                    <a:pt x="0" y="3064764"/>
                  </a:moveTo>
                  <a:lnTo>
                    <a:pt x="71628" y="3064764"/>
                  </a:lnTo>
                </a:path>
                <a:path w="71754" h="3831590">
                  <a:moveTo>
                    <a:pt x="0" y="2298192"/>
                  </a:moveTo>
                  <a:lnTo>
                    <a:pt x="71628" y="2298192"/>
                  </a:lnTo>
                </a:path>
                <a:path w="71754" h="3831590">
                  <a:moveTo>
                    <a:pt x="0" y="1533143"/>
                  </a:moveTo>
                  <a:lnTo>
                    <a:pt x="71628" y="1533143"/>
                  </a:lnTo>
                </a:path>
                <a:path w="71754" h="3831590">
                  <a:moveTo>
                    <a:pt x="0" y="766572"/>
                  </a:moveTo>
                  <a:lnTo>
                    <a:pt x="71628" y="766572"/>
                  </a:lnTo>
                </a:path>
                <a:path w="71754" h="3831590">
                  <a:moveTo>
                    <a:pt x="0" y="0"/>
                  </a:moveTo>
                  <a:lnTo>
                    <a:pt x="71628" y="0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632459" y="5166360"/>
              <a:ext cx="7607934" cy="664845"/>
            </a:xfrm>
            <a:custGeom>
              <a:avLst/>
              <a:gdLst/>
              <a:ahLst/>
              <a:cxnLst/>
              <a:rect l="l" t="t" r="r" b="b"/>
              <a:pathLst>
                <a:path w="7607934" h="664845">
                  <a:moveTo>
                    <a:pt x="0" y="0"/>
                  </a:moveTo>
                  <a:lnTo>
                    <a:pt x="0" y="220979"/>
                  </a:lnTo>
                </a:path>
                <a:path w="7607934" h="664845">
                  <a:moveTo>
                    <a:pt x="950976" y="0"/>
                  </a:moveTo>
                  <a:lnTo>
                    <a:pt x="950976" y="220979"/>
                  </a:lnTo>
                </a:path>
                <a:path w="7607934" h="664845">
                  <a:moveTo>
                    <a:pt x="1901952" y="0"/>
                  </a:moveTo>
                  <a:lnTo>
                    <a:pt x="1901952" y="220979"/>
                  </a:lnTo>
                </a:path>
                <a:path w="7607934" h="664845">
                  <a:moveTo>
                    <a:pt x="2852928" y="0"/>
                  </a:moveTo>
                  <a:lnTo>
                    <a:pt x="2852928" y="220979"/>
                  </a:lnTo>
                </a:path>
                <a:path w="7607934" h="664845">
                  <a:moveTo>
                    <a:pt x="3803904" y="0"/>
                  </a:moveTo>
                  <a:lnTo>
                    <a:pt x="3803904" y="220979"/>
                  </a:lnTo>
                </a:path>
                <a:path w="7607934" h="664845">
                  <a:moveTo>
                    <a:pt x="4754880" y="0"/>
                  </a:moveTo>
                  <a:lnTo>
                    <a:pt x="4754880" y="220979"/>
                  </a:lnTo>
                </a:path>
                <a:path w="7607934" h="664845">
                  <a:moveTo>
                    <a:pt x="5705856" y="0"/>
                  </a:moveTo>
                  <a:lnTo>
                    <a:pt x="5705856" y="220979"/>
                  </a:lnTo>
                </a:path>
                <a:path w="7607934" h="664845">
                  <a:moveTo>
                    <a:pt x="6656832" y="0"/>
                  </a:moveTo>
                  <a:lnTo>
                    <a:pt x="6656832" y="220979"/>
                  </a:lnTo>
                </a:path>
                <a:path w="7607934" h="664845">
                  <a:moveTo>
                    <a:pt x="7607808" y="0"/>
                  </a:moveTo>
                  <a:lnTo>
                    <a:pt x="7607808" y="220979"/>
                  </a:lnTo>
                </a:path>
                <a:path w="7607934" h="664845">
                  <a:moveTo>
                    <a:pt x="0" y="220979"/>
                  </a:moveTo>
                  <a:lnTo>
                    <a:pt x="0" y="443483"/>
                  </a:lnTo>
                </a:path>
                <a:path w="7607934" h="664845">
                  <a:moveTo>
                    <a:pt x="950976" y="220979"/>
                  </a:moveTo>
                  <a:lnTo>
                    <a:pt x="950976" y="443483"/>
                  </a:lnTo>
                </a:path>
                <a:path w="7607934" h="664845">
                  <a:moveTo>
                    <a:pt x="1901952" y="220979"/>
                  </a:moveTo>
                  <a:lnTo>
                    <a:pt x="1901952" y="443483"/>
                  </a:lnTo>
                </a:path>
                <a:path w="7607934" h="664845">
                  <a:moveTo>
                    <a:pt x="2852928" y="220979"/>
                  </a:moveTo>
                  <a:lnTo>
                    <a:pt x="2852928" y="443483"/>
                  </a:lnTo>
                </a:path>
                <a:path w="7607934" h="664845">
                  <a:moveTo>
                    <a:pt x="3803904" y="220979"/>
                  </a:moveTo>
                  <a:lnTo>
                    <a:pt x="3803904" y="443483"/>
                  </a:lnTo>
                </a:path>
                <a:path w="7607934" h="664845">
                  <a:moveTo>
                    <a:pt x="4754880" y="220979"/>
                  </a:moveTo>
                  <a:lnTo>
                    <a:pt x="4754880" y="443483"/>
                  </a:lnTo>
                </a:path>
                <a:path w="7607934" h="664845">
                  <a:moveTo>
                    <a:pt x="5705856" y="220979"/>
                  </a:moveTo>
                  <a:lnTo>
                    <a:pt x="5705856" y="443483"/>
                  </a:lnTo>
                </a:path>
                <a:path w="7607934" h="664845">
                  <a:moveTo>
                    <a:pt x="6656832" y="220979"/>
                  </a:moveTo>
                  <a:lnTo>
                    <a:pt x="6656832" y="443483"/>
                  </a:lnTo>
                </a:path>
                <a:path w="7607934" h="664845">
                  <a:moveTo>
                    <a:pt x="7607808" y="220979"/>
                  </a:moveTo>
                  <a:lnTo>
                    <a:pt x="7607808" y="443483"/>
                  </a:lnTo>
                </a:path>
                <a:path w="7607934" h="664845">
                  <a:moveTo>
                    <a:pt x="0" y="443483"/>
                  </a:moveTo>
                  <a:lnTo>
                    <a:pt x="0" y="664463"/>
                  </a:lnTo>
                </a:path>
                <a:path w="7607934" h="664845">
                  <a:moveTo>
                    <a:pt x="2852928" y="443483"/>
                  </a:moveTo>
                  <a:lnTo>
                    <a:pt x="2852928" y="664463"/>
                  </a:lnTo>
                </a:path>
                <a:path w="7607934" h="664845">
                  <a:moveTo>
                    <a:pt x="5705856" y="443483"/>
                  </a:moveTo>
                  <a:lnTo>
                    <a:pt x="5705856" y="664463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2866239" y="2028299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35 750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0" name="object 70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Källa: Arbetsgivarverket. </a:t>
            </a:r>
            <a:r>
              <a:rPr dirty="0"/>
              <a:t>Lönestatistik </a:t>
            </a:r>
            <a:r>
              <a:rPr spc="-5" dirty="0"/>
              <a:t>redovisas </a:t>
            </a:r>
            <a:r>
              <a:rPr dirty="0"/>
              <a:t>inte </a:t>
            </a:r>
            <a:r>
              <a:rPr spc="-5" dirty="0"/>
              <a:t>vid färre än </a:t>
            </a:r>
            <a:r>
              <a:rPr dirty="0"/>
              <a:t>fem </a:t>
            </a:r>
            <a:r>
              <a:rPr spc="-5" dirty="0"/>
              <a:t>observationer. </a:t>
            </a:r>
            <a:r>
              <a:rPr dirty="0"/>
              <a:t>Vid </a:t>
            </a:r>
            <a:r>
              <a:rPr spc="-5" dirty="0"/>
              <a:t>upp </a:t>
            </a:r>
            <a:r>
              <a:rPr dirty="0"/>
              <a:t>till</a:t>
            </a:r>
            <a:r>
              <a:rPr spc="160" dirty="0"/>
              <a:t> </a:t>
            </a:r>
            <a:r>
              <a:rPr spc="-5" dirty="0"/>
              <a:t>21 observationer </a:t>
            </a:r>
            <a:r>
              <a:rPr dirty="0"/>
              <a:t>redovisas </a:t>
            </a:r>
            <a:r>
              <a:rPr spc="-5" dirty="0"/>
              <a:t>endast </a:t>
            </a:r>
            <a:r>
              <a:rPr dirty="0"/>
              <a:t>medianen.</a:t>
            </a:r>
          </a:p>
        </p:txBody>
      </p:sp>
      <p:sp>
        <p:nvSpPr>
          <p:cNvPr id="71" name="object 71"/>
          <p:cNvSpPr txBox="1">
            <a:spLocks noGrp="1"/>
          </p:cNvSpPr>
          <p:nvPr>
            <p:ph type="ftr" sz="quarter" idx="5"/>
          </p:nvPr>
        </p:nvSpPr>
        <p:spPr>
          <a:xfrm>
            <a:off x="7626857" y="6518168"/>
            <a:ext cx="981203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sv-SE" spc="-5" dirty="0"/>
              <a:t>Mars 2026</a:t>
            </a:r>
            <a:endParaRPr spc="-5" dirty="0"/>
          </a:p>
        </p:txBody>
      </p:sp>
      <p:sp>
        <p:nvSpPr>
          <p:cNvPr id="72" name="object 7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19</a:t>
            </a:fld>
            <a:endParaRPr dirty="0"/>
          </a:p>
        </p:txBody>
      </p:sp>
      <p:sp>
        <p:nvSpPr>
          <p:cNvPr id="30" name="object 30"/>
          <p:cNvSpPr txBox="1"/>
          <p:nvPr/>
        </p:nvSpPr>
        <p:spPr>
          <a:xfrm>
            <a:off x="5692456" y="160525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37 250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594409" y="60866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47 210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521700" y="71082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46 000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946683" y="237745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32 700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587679" y="121190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39 900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8533154" y="123704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41 400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8521699" y="152892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38 580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1191" y="5072633"/>
            <a:ext cx="507365" cy="67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070">
              <a:lnSpc>
                <a:spcPts val="1065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15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 marL="12700">
              <a:lnSpc>
                <a:spcPts val="1005"/>
              </a:lnSpc>
            </a:pPr>
            <a:r>
              <a:rPr sz="850" spc="-5" dirty="0">
                <a:latin typeface="Carlito"/>
                <a:cs typeface="Carlito"/>
              </a:rPr>
              <a:t>Antal</a:t>
            </a:r>
            <a:endParaRPr sz="850">
              <a:latin typeface="Carlito"/>
              <a:cs typeface="Carlito"/>
            </a:endParaRPr>
          </a:p>
          <a:p>
            <a:pPr marL="12700" marR="10795">
              <a:lnSpc>
                <a:spcPts val="1540"/>
              </a:lnSpc>
              <a:spcBef>
                <a:spcPts val="120"/>
              </a:spcBef>
            </a:pPr>
            <a:r>
              <a:rPr sz="850" dirty="0">
                <a:latin typeface="Carlito"/>
                <a:cs typeface="Carlito"/>
              </a:rPr>
              <a:t>P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spc="-5" dirty="0">
                <a:latin typeface="Carlito"/>
                <a:cs typeface="Carlito"/>
              </a:rPr>
              <a:t>pul</a:t>
            </a:r>
            <a:r>
              <a:rPr sz="850" dirty="0">
                <a:latin typeface="Carlito"/>
                <a:cs typeface="Carlito"/>
              </a:rPr>
              <a:t>ati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n  BEST</a:t>
            </a:r>
            <a:r>
              <a:rPr sz="850" spc="-5" dirty="0">
                <a:latin typeface="Carlito"/>
                <a:cs typeface="Carlito"/>
              </a:rPr>
              <a:t>A</a:t>
            </a:r>
            <a:r>
              <a:rPr sz="850" dirty="0">
                <a:latin typeface="Carlito"/>
                <a:cs typeface="Carlito"/>
              </a:rPr>
              <a:t>-</a:t>
            </a:r>
            <a:r>
              <a:rPr sz="850" spc="-5" dirty="0">
                <a:latin typeface="Carlito"/>
                <a:cs typeface="Carlito"/>
              </a:rPr>
              <a:t>k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d</a:t>
            </a:r>
            <a:endParaRPr sz="850">
              <a:latin typeface="Carlito"/>
              <a:cs typeface="Carlito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97612" y="4306316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20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97612" y="3539439"/>
            <a:ext cx="34163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25</a:t>
            </a:r>
            <a:r>
              <a:rPr sz="900" spc="-6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97612" y="2773426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97612" y="2007234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97612" y="1240916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988057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7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2939288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28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4841875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18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5764148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88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6744461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latin typeface="Carlito"/>
                <a:cs typeface="Carlito"/>
              </a:rPr>
              <a:t>37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7666481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230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8617711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879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050747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806067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2733294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3904234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4659629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5587110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6758178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7513446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8440673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1930145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4112</a:t>
            </a:r>
            <a:endParaRPr sz="900" b="1">
              <a:latin typeface="Carlito"/>
              <a:cs typeface="Carlito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4783963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4122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7637526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4132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655726" y="807277"/>
            <a:ext cx="3916274" cy="469359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1200" b="1" dirty="0">
                <a:latin typeface="Carlito"/>
                <a:cs typeface="Carlito"/>
              </a:rPr>
              <a:t>41 - </a:t>
            </a:r>
            <a:r>
              <a:rPr sz="1200" b="1" spc="-5" dirty="0">
                <a:latin typeface="Carlito"/>
                <a:cs typeface="Carlito"/>
              </a:rPr>
              <a:t>Biblioteks- </a:t>
            </a:r>
            <a:r>
              <a:rPr sz="1200" b="1" dirty="0">
                <a:latin typeface="Carlito"/>
                <a:cs typeface="Carlito"/>
              </a:rPr>
              <a:t>och</a:t>
            </a:r>
            <a:r>
              <a:rPr sz="1200" b="1" spc="-55" dirty="0">
                <a:latin typeface="Carlito"/>
                <a:cs typeface="Carlito"/>
              </a:rPr>
              <a:t> </a:t>
            </a:r>
            <a:r>
              <a:rPr sz="1200" b="1" spc="-5" dirty="0">
                <a:latin typeface="Carlito"/>
                <a:cs typeface="Carlito"/>
              </a:rPr>
              <a:t>dokumentationsarbete</a:t>
            </a:r>
            <a:endParaRPr sz="1200" dirty="0">
              <a:latin typeface="Carlito"/>
              <a:cs typeface="Carlito"/>
            </a:endParaRPr>
          </a:p>
          <a:p>
            <a:pPr marL="287020">
              <a:lnSpc>
                <a:spcPct val="100000"/>
              </a:lnSpc>
              <a:spcBef>
                <a:spcPts val="425"/>
              </a:spcBef>
            </a:pPr>
            <a:r>
              <a:rPr sz="1000" b="1" spc="-5" dirty="0">
                <a:latin typeface="Carlito"/>
                <a:cs typeface="Carlito"/>
              </a:rPr>
              <a:t>lönestatistik, mars 20</a:t>
            </a:r>
            <a:r>
              <a:rPr lang="sv-SE" sz="1000" b="1" spc="-5" dirty="0">
                <a:latin typeface="Carlito"/>
                <a:cs typeface="Carlito"/>
              </a:rPr>
              <a:t>26</a:t>
            </a:r>
            <a:r>
              <a:rPr sz="1000" b="1" spc="-5" dirty="0">
                <a:latin typeface="Carlito"/>
                <a:cs typeface="Carlito"/>
              </a:rPr>
              <a:t> (10:e</a:t>
            </a:r>
            <a:r>
              <a:rPr lang="sv-SE" sz="1000" b="1" spc="-5" dirty="0">
                <a:latin typeface="Carlito"/>
                <a:cs typeface="Carlito"/>
              </a:rPr>
              <a:t> percentil</a:t>
            </a:r>
            <a:r>
              <a:rPr sz="1000" b="1" spc="-5" dirty="0">
                <a:latin typeface="Carlito"/>
                <a:cs typeface="Carlito"/>
              </a:rPr>
              <a:t>, median, 90:e</a:t>
            </a:r>
            <a:r>
              <a:rPr sz="1000" b="1" spc="105" dirty="0">
                <a:latin typeface="Carlito"/>
                <a:cs typeface="Carlito"/>
              </a:rPr>
              <a:t> </a:t>
            </a:r>
            <a:r>
              <a:rPr sz="1000" b="1" spc="-5" dirty="0">
                <a:latin typeface="Carlito"/>
                <a:cs typeface="Carlito"/>
              </a:rPr>
              <a:t>percentil)</a:t>
            </a:r>
            <a:endParaRPr sz="1000" dirty="0">
              <a:latin typeface="Carlito"/>
              <a:cs typeface="Carlito"/>
            </a:endParaRPr>
          </a:p>
        </p:txBody>
      </p:sp>
      <p:sp>
        <p:nvSpPr>
          <p:cNvPr id="73" name="object 28">
            <a:extLst>
              <a:ext uri="{FF2B5EF4-FFF2-40B4-BE49-F238E27FC236}">
                <a16:creationId xmlns:a16="http://schemas.microsoft.com/office/drawing/2014/main" id="{A0735E12-78EC-6C3D-FDB4-601EAC0F8366}"/>
              </a:ext>
            </a:extLst>
          </p:cNvPr>
          <p:cNvSpPr txBox="1"/>
          <p:nvPr/>
        </p:nvSpPr>
        <p:spPr>
          <a:xfrm>
            <a:off x="2856340" y="240106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32 000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4" name="object 28">
            <a:extLst>
              <a:ext uri="{FF2B5EF4-FFF2-40B4-BE49-F238E27FC236}">
                <a16:creationId xmlns:a16="http://schemas.microsoft.com/office/drawing/2014/main" id="{36B4791A-9BCC-FE9C-2814-13E7CFDCA991}"/>
              </a:ext>
            </a:extLst>
          </p:cNvPr>
          <p:cNvSpPr txBox="1"/>
          <p:nvPr/>
        </p:nvSpPr>
        <p:spPr>
          <a:xfrm>
            <a:off x="2850987" y="3062529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27 740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5" name="object 29">
            <a:extLst>
              <a:ext uri="{FF2B5EF4-FFF2-40B4-BE49-F238E27FC236}">
                <a16:creationId xmlns:a16="http://schemas.microsoft.com/office/drawing/2014/main" id="{C57A1BEC-2CC9-DA52-C3BD-481BC231948A}"/>
              </a:ext>
            </a:extLst>
          </p:cNvPr>
          <p:cNvSpPr txBox="1"/>
          <p:nvPr/>
        </p:nvSpPr>
        <p:spPr>
          <a:xfrm>
            <a:off x="4703522" y="231074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33 650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7" name="object 30">
            <a:extLst>
              <a:ext uri="{FF2B5EF4-FFF2-40B4-BE49-F238E27FC236}">
                <a16:creationId xmlns:a16="http://schemas.microsoft.com/office/drawing/2014/main" id="{7029BABB-FFFC-289B-333A-C8D3F0F41419}"/>
              </a:ext>
            </a:extLst>
          </p:cNvPr>
          <p:cNvSpPr txBox="1"/>
          <p:nvPr/>
        </p:nvSpPr>
        <p:spPr>
          <a:xfrm>
            <a:off x="5692456" y="210086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34 000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8" name="object 30">
            <a:extLst>
              <a:ext uri="{FF2B5EF4-FFF2-40B4-BE49-F238E27FC236}">
                <a16:creationId xmlns:a16="http://schemas.microsoft.com/office/drawing/2014/main" id="{B48CC04D-EC16-BCE7-64C2-4BDDED915C1B}"/>
              </a:ext>
            </a:extLst>
          </p:cNvPr>
          <p:cNvSpPr txBox="1"/>
          <p:nvPr/>
        </p:nvSpPr>
        <p:spPr>
          <a:xfrm>
            <a:off x="5679057" y="261600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31 440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9" name="object 31">
            <a:extLst>
              <a:ext uri="{FF2B5EF4-FFF2-40B4-BE49-F238E27FC236}">
                <a16:creationId xmlns:a16="http://schemas.microsoft.com/office/drawing/2014/main" id="{57D5F9B3-EEE6-0663-3D91-3F9C583D4991}"/>
              </a:ext>
            </a:extLst>
          </p:cNvPr>
          <p:cNvSpPr txBox="1"/>
          <p:nvPr/>
        </p:nvSpPr>
        <p:spPr>
          <a:xfrm>
            <a:off x="7601075" y="109531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42 000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0" name="object 31">
            <a:extLst>
              <a:ext uri="{FF2B5EF4-FFF2-40B4-BE49-F238E27FC236}">
                <a16:creationId xmlns:a16="http://schemas.microsoft.com/office/drawing/2014/main" id="{CA313D34-23F6-B4A8-F4A8-DA51F12FA636}"/>
              </a:ext>
            </a:extLst>
          </p:cNvPr>
          <p:cNvSpPr txBox="1"/>
          <p:nvPr/>
        </p:nvSpPr>
        <p:spPr>
          <a:xfrm>
            <a:off x="7601075" y="150242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38 160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2" name="object 49">
            <a:extLst>
              <a:ext uri="{FF2B5EF4-FFF2-40B4-BE49-F238E27FC236}">
                <a16:creationId xmlns:a16="http://schemas.microsoft.com/office/drawing/2014/main" id="{74770DCA-29CF-8F54-4DA0-3AAC1698DC0D}"/>
              </a:ext>
            </a:extLst>
          </p:cNvPr>
          <p:cNvSpPr txBox="1"/>
          <p:nvPr/>
        </p:nvSpPr>
        <p:spPr>
          <a:xfrm>
            <a:off x="1078878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2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3" name="object 49">
            <a:extLst>
              <a:ext uri="{FF2B5EF4-FFF2-40B4-BE49-F238E27FC236}">
                <a16:creationId xmlns:a16="http://schemas.microsoft.com/office/drawing/2014/main" id="{99F9B468-2B1D-6923-F9B7-4F16EB3617B1}"/>
              </a:ext>
            </a:extLst>
          </p:cNvPr>
          <p:cNvSpPr txBox="1"/>
          <p:nvPr/>
        </p:nvSpPr>
        <p:spPr>
          <a:xfrm>
            <a:off x="3904234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2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4" name="object 12">
            <a:extLst>
              <a:ext uri="{FF2B5EF4-FFF2-40B4-BE49-F238E27FC236}">
                <a16:creationId xmlns:a16="http://schemas.microsoft.com/office/drawing/2014/main" id="{B14E0DEE-4608-06EE-E528-DE58F44DA7E1}"/>
              </a:ext>
            </a:extLst>
          </p:cNvPr>
          <p:cNvSpPr/>
          <p:nvPr/>
        </p:nvSpPr>
        <p:spPr>
          <a:xfrm>
            <a:off x="3544945" y="2166888"/>
            <a:ext cx="924947" cy="2249251"/>
          </a:xfrm>
          <a:custGeom>
            <a:avLst/>
            <a:gdLst/>
            <a:ahLst/>
            <a:cxnLst/>
            <a:rect l="l" t="t" r="r" b="b"/>
            <a:pathLst>
              <a:path w="661670" h="2100579">
                <a:moveTo>
                  <a:pt x="0" y="2100072"/>
                </a:moveTo>
                <a:lnTo>
                  <a:pt x="661415" y="2100072"/>
                </a:lnTo>
                <a:lnTo>
                  <a:pt x="661415" y="0"/>
                </a:lnTo>
                <a:lnTo>
                  <a:pt x="0" y="0"/>
                </a:lnTo>
                <a:lnTo>
                  <a:pt x="0" y="2100072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8" name="object 35">
            <a:extLst>
              <a:ext uri="{FF2B5EF4-FFF2-40B4-BE49-F238E27FC236}">
                <a16:creationId xmlns:a16="http://schemas.microsoft.com/office/drawing/2014/main" id="{0093A4E8-5EF5-7C14-FE84-B547468D7D8D}"/>
              </a:ext>
            </a:extLst>
          </p:cNvPr>
          <p:cNvSpPr txBox="1"/>
          <p:nvPr/>
        </p:nvSpPr>
        <p:spPr>
          <a:xfrm>
            <a:off x="6587680" y="40898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49 800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0" name="object 16">
            <a:extLst>
              <a:ext uri="{FF2B5EF4-FFF2-40B4-BE49-F238E27FC236}">
                <a16:creationId xmlns:a16="http://schemas.microsoft.com/office/drawing/2014/main" id="{A8559347-59BD-4668-75CA-7A6CB90F0260}"/>
              </a:ext>
            </a:extLst>
          </p:cNvPr>
          <p:cNvSpPr/>
          <p:nvPr/>
        </p:nvSpPr>
        <p:spPr>
          <a:xfrm>
            <a:off x="6391750" y="897640"/>
            <a:ext cx="858105" cy="3239502"/>
          </a:xfrm>
          <a:custGeom>
            <a:avLst/>
            <a:gdLst/>
            <a:ahLst/>
            <a:cxnLst/>
            <a:rect l="l" t="t" r="r" b="b"/>
            <a:pathLst>
              <a:path w="661670" h="2872740">
                <a:moveTo>
                  <a:pt x="0" y="2872740"/>
                </a:moveTo>
                <a:lnTo>
                  <a:pt x="661416" y="2872740"/>
                </a:lnTo>
                <a:lnTo>
                  <a:pt x="661416" y="0"/>
                </a:lnTo>
                <a:lnTo>
                  <a:pt x="0" y="0"/>
                </a:lnTo>
                <a:lnTo>
                  <a:pt x="0" y="287274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7" name="object 35">
            <a:extLst>
              <a:ext uri="{FF2B5EF4-FFF2-40B4-BE49-F238E27FC236}">
                <a16:creationId xmlns:a16="http://schemas.microsoft.com/office/drawing/2014/main" id="{3C2B225C-4500-E6C5-C7B2-C2955321AC5E}"/>
              </a:ext>
            </a:extLst>
          </p:cNvPr>
          <p:cNvSpPr txBox="1"/>
          <p:nvPr/>
        </p:nvSpPr>
        <p:spPr>
          <a:xfrm>
            <a:off x="6587680" y="75436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44 100</a:t>
            </a:r>
            <a:endParaRPr sz="900" dirty="0">
              <a:latin typeface="Carlito"/>
              <a:cs typeface="Carlito"/>
            </a:endParaRPr>
          </a:p>
        </p:txBody>
      </p:sp>
      <p:cxnSp>
        <p:nvCxnSpPr>
          <p:cNvPr id="51" name="Rak koppling 50">
            <a:extLst>
              <a:ext uri="{FF2B5EF4-FFF2-40B4-BE49-F238E27FC236}">
                <a16:creationId xmlns:a16="http://schemas.microsoft.com/office/drawing/2014/main" id="{424B3B49-B0AF-2103-0185-D1860E567852}"/>
              </a:ext>
            </a:extLst>
          </p:cNvPr>
          <p:cNvCxnSpPr/>
          <p:nvPr/>
        </p:nvCxnSpPr>
        <p:spPr>
          <a:xfrm flipV="1">
            <a:off x="655726" y="5166359"/>
            <a:ext cx="8250560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object 5"/>
          <p:cNvGrpSpPr/>
          <p:nvPr/>
        </p:nvGrpSpPr>
        <p:grpSpPr>
          <a:xfrm>
            <a:off x="1728216" y="5166359"/>
            <a:ext cx="660400" cy="9525"/>
            <a:chOff x="1728216" y="5166359"/>
            <a:chExt cx="660400" cy="9525"/>
          </a:xfrm>
        </p:grpSpPr>
        <p:sp>
          <p:nvSpPr>
            <p:cNvPr id="6" name="object 6"/>
            <p:cNvSpPr/>
            <p:nvPr/>
          </p:nvSpPr>
          <p:spPr>
            <a:xfrm>
              <a:off x="1728216" y="5166359"/>
              <a:ext cx="660400" cy="9525"/>
            </a:xfrm>
            <a:custGeom>
              <a:avLst/>
              <a:gdLst/>
              <a:ahLst/>
              <a:cxnLst/>
              <a:rect l="l" t="t" r="r" b="b"/>
              <a:pathLst>
                <a:path w="660400" h="9525">
                  <a:moveTo>
                    <a:pt x="659892" y="0"/>
                  </a:moveTo>
                  <a:lnTo>
                    <a:pt x="0" y="0"/>
                  </a:lnTo>
                  <a:lnTo>
                    <a:pt x="0" y="9144"/>
                  </a:lnTo>
                  <a:lnTo>
                    <a:pt x="659892" y="9144"/>
                  </a:lnTo>
                  <a:lnTo>
                    <a:pt x="659892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728216" y="5166359"/>
              <a:ext cx="660400" cy="9525"/>
            </a:xfrm>
            <a:custGeom>
              <a:avLst/>
              <a:gdLst/>
              <a:ahLst/>
              <a:cxnLst/>
              <a:rect l="l" t="t" r="r" b="b"/>
              <a:pathLst>
                <a:path w="660400" h="9525">
                  <a:moveTo>
                    <a:pt x="659891" y="0"/>
                  </a:moveTo>
                  <a:lnTo>
                    <a:pt x="0" y="0"/>
                  </a:lnTo>
                  <a:lnTo>
                    <a:pt x="0" y="9144"/>
                  </a:lnTo>
                  <a:lnTo>
                    <a:pt x="659891" y="9144"/>
                  </a:lnTo>
                  <a:lnTo>
                    <a:pt x="6598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595883" y="925638"/>
            <a:ext cx="8451089" cy="4905567"/>
            <a:chOff x="595883" y="925638"/>
            <a:chExt cx="8451089" cy="4905567"/>
          </a:xfrm>
        </p:grpSpPr>
        <p:sp>
          <p:nvSpPr>
            <p:cNvPr id="9" name="object 9"/>
            <p:cNvSpPr/>
            <p:nvPr/>
          </p:nvSpPr>
          <p:spPr>
            <a:xfrm>
              <a:off x="2679191" y="3472602"/>
              <a:ext cx="660400" cy="563307"/>
            </a:xfrm>
            <a:custGeom>
              <a:avLst/>
              <a:gdLst/>
              <a:ahLst/>
              <a:cxnLst/>
              <a:rect l="l" t="t" r="r" b="b"/>
              <a:pathLst>
                <a:path w="660400" h="741045">
                  <a:moveTo>
                    <a:pt x="0" y="740663"/>
                  </a:moveTo>
                  <a:lnTo>
                    <a:pt x="659892" y="740663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740663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2643123" y="3792645"/>
              <a:ext cx="850751" cy="1076555"/>
            </a:xfrm>
            <a:custGeom>
              <a:avLst/>
              <a:gdLst/>
              <a:ahLst/>
              <a:cxnLst/>
              <a:rect l="l" t="t" r="r" b="b"/>
              <a:pathLst>
                <a:path w="660400" h="1000125">
                  <a:moveTo>
                    <a:pt x="0" y="999743"/>
                  </a:moveTo>
                  <a:lnTo>
                    <a:pt x="659892" y="999743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999743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4581143" y="1750951"/>
              <a:ext cx="661670" cy="1328898"/>
            </a:xfrm>
            <a:custGeom>
              <a:avLst/>
              <a:gdLst/>
              <a:ahLst/>
              <a:cxnLst/>
              <a:rect l="l" t="t" r="r" b="b"/>
              <a:pathLst>
                <a:path w="661670" h="1306195">
                  <a:moveTo>
                    <a:pt x="0" y="1306068"/>
                  </a:moveTo>
                  <a:lnTo>
                    <a:pt x="661415" y="1306068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1306068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4539676" y="2519238"/>
              <a:ext cx="710370" cy="2025650"/>
            </a:xfrm>
            <a:custGeom>
              <a:avLst/>
              <a:gdLst/>
              <a:ahLst/>
              <a:cxnLst/>
              <a:rect l="l" t="t" r="r" b="b"/>
              <a:pathLst>
                <a:path w="661670" h="2025650">
                  <a:moveTo>
                    <a:pt x="0" y="2025395"/>
                  </a:moveTo>
                  <a:lnTo>
                    <a:pt x="661415" y="2025395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2025395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5532119" y="2300493"/>
              <a:ext cx="661670" cy="1328898"/>
            </a:xfrm>
            <a:custGeom>
              <a:avLst/>
              <a:gdLst/>
              <a:ahLst/>
              <a:cxnLst/>
              <a:rect l="l" t="t" r="r" b="b"/>
              <a:pathLst>
                <a:path w="661670" h="1282064">
                  <a:moveTo>
                    <a:pt x="0" y="1281683"/>
                  </a:moveTo>
                  <a:lnTo>
                    <a:pt x="661415" y="1281683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1281683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5500096" y="3266059"/>
              <a:ext cx="850751" cy="1833425"/>
            </a:xfrm>
            <a:custGeom>
              <a:avLst/>
              <a:gdLst/>
              <a:ahLst/>
              <a:cxnLst/>
              <a:rect l="l" t="t" r="r" b="b"/>
              <a:pathLst>
                <a:path w="661670" h="1641475">
                  <a:moveTo>
                    <a:pt x="0" y="1641348"/>
                  </a:moveTo>
                  <a:lnTo>
                    <a:pt x="661415" y="1641348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1641348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7434072" y="925638"/>
              <a:ext cx="661670" cy="2177642"/>
            </a:xfrm>
            <a:custGeom>
              <a:avLst/>
              <a:gdLst/>
              <a:ahLst/>
              <a:cxnLst/>
              <a:rect l="l" t="t" r="r" b="b"/>
              <a:pathLst>
                <a:path w="661670" h="1915795">
                  <a:moveTo>
                    <a:pt x="0" y="1915667"/>
                  </a:moveTo>
                  <a:lnTo>
                    <a:pt x="661416" y="1915667"/>
                  </a:lnTo>
                  <a:lnTo>
                    <a:pt x="661416" y="0"/>
                  </a:lnTo>
                  <a:lnTo>
                    <a:pt x="0" y="0"/>
                  </a:lnTo>
                  <a:lnTo>
                    <a:pt x="0" y="1915667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7424969" y="2243764"/>
              <a:ext cx="661670" cy="2633420"/>
            </a:xfrm>
            <a:custGeom>
              <a:avLst/>
              <a:gdLst/>
              <a:ahLst/>
              <a:cxnLst/>
              <a:rect l="l" t="t" r="r" b="b"/>
              <a:pathLst>
                <a:path w="661670" h="2573020">
                  <a:moveTo>
                    <a:pt x="0" y="2572512"/>
                  </a:moveTo>
                  <a:lnTo>
                    <a:pt x="661416" y="2572512"/>
                  </a:lnTo>
                  <a:lnTo>
                    <a:pt x="661416" y="0"/>
                  </a:lnTo>
                  <a:lnTo>
                    <a:pt x="0" y="0"/>
                  </a:lnTo>
                  <a:lnTo>
                    <a:pt x="0" y="2572512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8386572" y="1058114"/>
              <a:ext cx="660400" cy="2042146"/>
            </a:xfrm>
            <a:custGeom>
              <a:avLst/>
              <a:gdLst/>
              <a:ahLst/>
              <a:cxnLst/>
              <a:rect l="l" t="t" r="r" b="b"/>
              <a:pathLst>
                <a:path w="660400" h="1762125">
                  <a:moveTo>
                    <a:pt x="0" y="1761743"/>
                  </a:moveTo>
                  <a:lnTo>
                    <a:pt x="659892" y="1761743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761743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8386572" y="2367965"/>
              <a:ext cx="660400" cy="2798396"/>
            </a:xfrm>
            <a:custGeom>
              <a:avLst/>
              <a:gdLst/>
              <a:ahLst/>
              <a:cxnLst/>
              <a:rect l="l" t="t" r="r" b="b"/>
              <a:pathLst>
                <a:path w="660400" h="2446020">
                  <a:moveTo>
                    <a:pt x="0" y="2446019"/>
                  </a:moveTo>
                  <a:lnTo>
                    <a:pt x="659892" y="2446019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2446019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95883" y="1335024"/>
              <a:ext cx="71755" cy="3831590"/>
            </a:xfrm>
            <a:custGeom>
              <a:avLst/>
              <a:gdLst/>
              <a:ahLst/>
              <a:cxnLst/>
              <a:rect l="l" t="t" r="r" b="b"/>
              <a:pathLst>
                <a:path w="71754" h="3831590">
                  <a:moveTo>
                    <a:pt x="36575" y="3831336"/>
                  </a:moveTo>
                  <a:lnTo>
                    <a:pt x="36575" y="0"/>
                  </a:lnTo>
                </a:path>
                <a:path w="71754" h="3831590">
                  <a:moveTo>
                    <a:pt x="0" y="3831336"/>
                  </a:moveTo>
                  <a:lnTo>
                    <a:pt x="71628" y="3831336"/>
                  </a:lnTo>
                </a:path>
                <a:path w="71754" h="3831590">
                  <a:moveTo>
                    <a:pt x="0" y="3284220"/>
                  </a:moveTo>
                  <a:lnTo>
                    <a:pt x="71628" y="3284220"/>
                  </a:lnTo>
                </a:path>
                <a:path w="71754" h="3831590">
                  <a:moveTo>
                    <a:pt x="0" y="2737104"/>
                  </a:moveTo>
                  <a:lnTo>
                    <a:pt x="71628" y="2737104"/>
                  </a:lnTo>
                </a:path>
                <a:path w="71754" h="3831590">
                  <a:moveTo>
                    <a:pt x="0" y="2189988"/>
                  </a:moveTo>
                  <a:lnTo>
                    <a:pt x="71628" y="2189988"/>
                  </a:lnTo>
                </a:path>
                <a:path w="71754" h="3831590">
                  <a:moveTo>
                    <a:pt x="0" y="1642872"/>
                  </a:moveTo>
                  <a:lnTo>
                    <a:pt x="71628" y="1642872"/>
                  </a:lnTo>
                </a:path>
                <a:path w="71754" h="3831590">
                  <a:moveTo>
                    <a:pt x="0" y="1094231"/>
                  </a:moveTo>
                  <a:lnTo>
                    <a:pt x="71628" y="1094231"/>
                  </a:lnTo>
                </a:path>
                <a:path w="71754" h="3831590">
                  <a:moveTo>
                    <a:pt x="0" y="547115"/>
                  </a:moveTo>
                  <a:lnTo>
                    <a:pt x="71628" y="547115"/>
                  </a:lnTo>
                </a:path>
                <a:path w="71754" h="3831590">
                  <a:moveTo>
                    <a:pt x="0" y="0"/>
                  </a:moveTo>
                  <a:lnTo>
                    <a:pt x="71628" y="0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32459" y="5166360"/>
              <a:ext cx="7607934" cy="664845"/>
            </a:xfrm>
            <a:custGeom>
              <a:avLst/>
              <a:gdLst/>
              <a:ahLst/>
              <a:cxnLst/>
              <a:rect l="l" t="t" r="r" b="b"/>
              <a:pathLst>
                <a:path w="7607934" h="664845">
                  <a:moveTo>
                    <a:pt x="0" y="0"/>
                  </a:moveTo>
                  <a:lnTo>
                    <a:pt x="0" y="220979"/>
                  </a:lnTo>
                </a:path>
                <a:path w="7607934" h="664845">
                  <a:moveTo>
                    <a:pt x="950976" y="0"/>
                  </a:moveTo>
                  <a:lnTo>
                    <a:pt x="950976" y="220979"/>
                  </a:lnTo>
                </a:path>
                <a:path w="7607934" h="664845">
                  <a:moveTo>
                    <a:pt x="1901952" y="0"/>
                  </a:moveTo>
                  <a:lnTo>
                    <a:pt x="1901952" y="220979"/>
                  </a:lnTo>
                </a:path>
                <a:path w="7607934" h="664845">
                  <a:moveTo>
                    <a:pt x="2852928" y="0"/>
                  </a:moveTo>
                  <a:lnTo>
                    <a:pt x="2852928" y="220979"/>
                  </a:lnTo>
                </a:path>
                <a:path w="7607934" h="664845">
                  <a:moveTo>
                    <a:pt x="3803904" y="0"/>
                  </a:moveTo>
                  <a:lnTo>
                    <a:pt x="3803904" y="220979"/>
                  </a:lnTo>
                </a:path>
                <a:path w="7607934" h="664845">
                  <a:moveTo>
                    <a:pt x="4754880" y="0"/>
                  </a:moveTo>
                  <a:lnTo>
                    <a:pt x="4754880" y="220979"/>
                  </a:lnTo>
                </a:path>
                <a:path w="7607934" h="664845">
                  <a:moveTo>
                    <a:pt x="5705856" y="0"/>
                  </a:moveTo>
                  <a:lnTo>
                    <a:pt x="5705856" y="220979"/>
                  </a:lnTo>
                </a:path>
                <a:path w="7607934" h="664845">
                  <a:moveTo>
                    <a:pt x="6656832" y="0"/>
                  </a:moveTo>
                  <a:lnTo>
                    <a:pt x="6656832" y="220979"/>
                  </a:lnTo>
                </a:path>
                <a:path w="7607934" h="664845">
                  <a:moveTo>
                    <a:pt x="7607808" y="0"/>
                  </a:moveTo>
                  <a:lnTo>
                    <a:pt x="7607808" y="220979"/>
                  </a:lnTo>
                </a:path>
                <a:path w="7607934" h="664845">
                  <a:moveTo>
                    <a:pt x="0" y="220979"/>
                  </a:moveTo>
                  <a:lnTo>
                    <a:pt x="0" y="443483"/>
                  </a:lnTo>
                </a:path>
                <a:path w="7607934" h="664845">
                  <a:moveTo>
                    <a:pt x="950976" y="220979"/>
                  </a:moveTo>
                  <a:lnTo>
                    <a:pt x="950976" y="443483"/>
                  </a:lnTo>
                </a:path>
                <a:path w="7607934" h="664845">
                  <a:moveTo>
                    <a:pt x="1901952" y="220979"/>
                  </a:moveTo>
                  <a:lnTo>
                    <a:pt x="1901952" y="443483"/>
                  </a:lnTo>
                </a:path>
                <a:path w="7607934" h="664845">
                  <a:moveTo>
                    <a:pt x="2852928" y="220979"/>
                  </a:moveTo>
                  <a:lnTo>
                    <a:pt x="2852928" y="443483"/>
                  </a:lnTo>
                </a:path>
                <a:path w="7607934" h="664845">
                  <a:moveTo>
                    <a:pt x="3803904" y="220979"/>
                  </a:moveTo>
                  <a:lnTo>
                    <a:pt x="3803904" y="443483"/>
                  </a:lnTo>
                </a:path>
                <a:path w="7607934" h="664845">
                  <a:moveTo>
                    <a:pt x="4754880" y="220979"/>
                  </a:moveTo>
                  <a:lnTo>
                    <a:pt x="4754880" y="443483"/>
                  </a:lnTo>
                </a:path>
                <a:path w="7607934" h="664845">
                  <a:moveTo>
                    <a:pt x="5705856" y="220979"/>
                  </a:moveTo>
                  <a:lnTo>
                    <a:pt x="5705856" y="443483"/>
                  </a:lnTo>
                </a:path>
                <a:path w="7607934" h="664845">
                  <a:moveTo>
                    <a:pt x="6656832" y="220979"/>
                  </a:moveTo>
                  <a:lnTo>
                    <a:pt x="6656832" y="443483"/>
                  </a:lnTo>
                </a:path>
                <a:path w="7607934" h="664845">
                  <a:moveTo>
                    <a:pt x="7607808" y="220979"/>
                  </a:moveTo>
                  <a:lnTo>
                    <a:pt x="7607808" y="443483"/>
                  </a:lnTo>
                </a:path>
                <a:path w="7607934" h="664845">
                  <a:moveTo>
                    <a:pt x="0" y="443483"/>
                  </a:moveTo>
                  <a:lnTo>
                    <a:pt x="0" y="664463"/>
                  </a:lnTo>
                </a:path>
                <a:path w="7607934" h="664845">
                  <a:moveTo>
                    <a:pt x="2852928" y="443483"/>
                  </a:moveTo>
                  <a:lnTo>
                    <a:pt x="2852928" y="664463"/>
                  </a:lnTo>
                </a:path>
                <a:path w="7607934" h="664845">
                  <a:moveTo>
                    <a:pt x="5705856" y="443483"/>
                  </a:moveTo>
                  <a:lnTo>
                    <a:pt x="5705856" y="664463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2847872" y="338679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30 465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0" name="object 70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Källa: Arbetsgivarverket. </a:t>
            </a:r>
            <a:r>
              <a:rPr dirty="0"/>
              <a:t>Lönestatistik </a:t>
            </a:r>
            <a:r>
              <a:rPr spc="-5" dirty="0"/>
              <a:t>redovisas </a:t>
            </a:r>
            <a:r>
              <a:rPr dirty="0"/>
              <a:t>inte </a:t>
            </a:r>
            <a:r>
              <a:rPr spc="-5" dirty="0"/>
              <a:t>vid färre än </a:t>
            </a:r>
            <a:r>
              <a:rPr dirty="0"/>
              <a:t>fem </a:t>
            </a:r>
            <a:r>
              <a:rPr spc="-5" dirty="0"/>
              <a:t>observationer. </a:t>
            </a:r>
            <a:r>
              <a:rPr dirty="0"/>
              <a:t>Vid </a:t>
            </a:r>
            <a:r>
              <a:rPr spc="-5" dirty="0"/>
              <a:t>upp </a:t>
            </a:r>
            <a:r>
              <a:rPr dirty="0"/>
              <a:t>till</a:t>
            </a:r>
            <a:r>
              <a:rPr spc="160" dirty="0"/>
              <a:t> </a:t>
            </a:r>
            <a:r>
              <a:rPr spc="-5" dirty="0"/>
              <a:t>21 observationer </a:t>
            </a:r>
            <a:r>
              <a:rPr dirty="0"/>
              <a:t>redovisas </a:t>
            </a:r>
            <a:r>
              <a:rPr spc="-5" dirty="0"/>
              <a:t>endast </a:t>
            </a:r>
            <a:r>
              <a:rPr dirty="0"/>
              <a:t>medianen.</a:t>
            </a:r>
          </a:p>
        </p:txBody>
      </p:sp>
      <p:sp>
        <p:nvSpPr>
          <p:cNvPr id="71" name="object 71"/>
          <p:cNvSpPr txBox="1">
            <a:spLocks noGrp="1"/>
          </p:cNvSpPr>
          <p:nvPr>
            <p:ph type="ftr" sz="quarter" idx="5"/>
          </p:nvPr>
        </p:nvSpPr>
        <p:spPr>
          <a:xfrm>
            <a:off x="7626857" y="6518168"/>
            <a:ext cx="813816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sv-SE" spc="-5" dirty="0"/>
              <a:t>Mars 2026</a:t>
            </a:r>
            <a:endParaRPr spc="-5" dirty="0"/>
          </a:p>
        </p:txBody>
      </p:sp>
      <p:sp>
        <p:nvSpPr>
          <p:cNvPr id="72" name="object 7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2</a:t>
            </a:fld>
            <a:endParaRPr dirty="0"/>
          </a:p>
        </p:txBody>
      </p:sp>
      <p:sp>
        <p:nvSpPr>
          <p:cNvPr id="30" name="object 30"/>
          <p:cNvSpPr txBox="1"/>
          <p:nvPr/>
        </p:nvSpPr>
        <p:spPr>
          <a:xfrm>
            <a:off x="5692456" y="220711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41 800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565648" y="836659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53 990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564635" y="943769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52 200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908651" y="344284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30 100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8564634" y="228123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41 500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684269" y="3358637"/>
            <a:ext cx="660400" cy="6950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9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00" dirty="0">
              <a:latin typeface="Times New Roman"/>
              <a:cs typeface="Times New Roman"/>
            </a:endParaRPr>
          </a:p>
          <a:p>
            <a:pPr marL="173355">
              <a:lnSpc>
                <a:spcPct val="100000"/>
              </a:lnSpc>
              <a:spcBef>
                <a:spcPts val="635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27 400</a:t>
            </a:r>
            <a:endParaRPr sz="900" dirty="0">
              <a:latin typeface="Carlito"/>
              <a:cs typeface="Carlito"/>
            </a:endParaRPr>
          </a:p>
          <a:p>
            <a:pPr marL="173355">
              <a:lnSpc>
                <a:spcPct val="100000"/>
              </a:lnSpc>
              <a:spcBef>
                <a:spcPts val="459"/>
              </a:spcBef>
            </a:pPr>
            <a:endParaRPr sz="900" dirty="0">
              <a:latin typeface="Carlito"/>
              <a:cs typeface="Carlito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8581365" y="298442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404040"/>
                </a:solidFill>
                <a:latin typeface="Carlito"/>
                <a:cs typeface="Carlito"/>
              </a:rPr>
              <a:t>3</a:t>
            </a: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4 493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1191" y="5072633"/>
            <a:ext cx="507365" cy="67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070">
              <a:lnSpc>
                <a:spcPts val="1065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15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 marL="12700">
              <a:lnSpc>
                <a:spcPts val="1005"/>
              </a:lnSpc>
            </a:pPr>
            <a:r>
              <a:rPr sz="850" spc="-5" dirty="0">
                <a:latin typeface="Carlito"/>
                <a:cs typeface="Carlito"/>
              </a:rPr>
              <a:t>Antal</a:t>
            </a:r>
            <a:endParaRPr sz="850">
              <a:latin typeface="Carlito"/>
              <a:cs typeface="Carlito"/>
            </a:endParaRPr>
          </a:p>
          <a:p>
            <a:pPr marL="12700" marR="10795">
              <a:lnSpc>
                <a:spcPts val="1540"/>
              </a:lnSpc>
              <a:spcBef>
                <a:spcPts val="120"/>
              </a:spcBef>
            </a:pPr>
            <a:r>
              <a:rPr sz="850" dirty="0">
                <a:latin typeface="Carlito"/>
                <a:cs typeface="Carlito"/>
              </a:rPr>
              <a:t>P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spc="-5" dirty="0">
                <a:latin typeface="Carlito"/>
                <a:cs typeface="Carlito"/>
              </a:rPr>
              <a:t>pul</a:t>
            </a:r>
            <a:r>
              <a:rPr sz="850" dirty="0">
                <a:latin typeface="Carlito"/>
                <a:cs typeface="Carlito"/>
              </a:rPr>
              <a:t>ati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n  BEST</a:t>
            </a:r>
            <a:r>
              <a:rPr sz="850" spc="-5" dirty="0">
                <a:latin typeface="Carlito"/>
                <a:cs typeface="Carlito"/>
              </a:rPr>
              <a:t>A</a:t>
            </a:r>
            <a:r>
              <a:rPr sz="850" dirty="0">
                <a:latin typeface="Carlito"/>
                <a:cs typeface="Carlito"/>
              </a:rPr>
              <a:t>-</a:t>
            </a:r>
            <a:r>
              <a:rPr sz="850" spc="-5" dirty="0">
                <a:latin typeface="Carlito"/>
                <a:cs typeface="Carlito"/>
              </a:rPr>
              <a:t>k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d</a:t>
            </a:r>
            <a:endParaRPr sz="850">
              <a:latin typeface="Carlito"/>
              <a:cs typeface="Carlito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97612" y="4525136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20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97612" y="3977767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25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97612" y="3430270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97612" y="2882900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97612" y="2335784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97612" y="1788414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988057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latin typeface="Carlito"/>
                <a:cs typeface="Carlito"/>
              </a:rPr>
              <a:t>5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2910332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84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4841875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52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5791200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239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6744461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38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7637526" y="5220665"/>
            <a:ext cx="31722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1 232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8588756" y="5220665"/>
            <a:ext cx="299593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2 213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806067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2733294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3904234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4659629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5587110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6758178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7513446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8440673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1930145" y="5792277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1012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4783963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1022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7637526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1032</a:t>
            </a:r>
            <a:endParaRPr sz="900" b="1">
              <a:latin typeface="Carlito"/>
              <a:cs typeface="Carlito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197612" y="807277"/>
            <a:ext cx="4826635" cy="59626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620"/>
              </a:spcBef>
            </a:pPr>
            <a:r>
              <a:rPr sz="1200" b="1" dirty="0">
                <a:latin typeface="Carlito"/>
                <a:cs typeface="Carlito"/>
              </a:rPr>
              <a:t>10 - </a:t>
            </a:r>
            <a:r>
              <a:rPr sz="1200" b="1" spc="-5" dirty="0">
                <a:latin typeface="Carlito"/>
                <a:cs typeface="Carlito"/>
              </a:rPr>
              <a:t>Samhällsinriktat </a:t>
            </a:r>
            <a:r>
              <a:rPr sz="1200" b="1" dirty="0">
                <a:latin typeface="Carlito"/>
                <a:cs typeface="Carlito"/>
              </a:rPr>
              <a:t>planerings-, </a:t>
            </a:r>
            <a:r>
              <a:rPr sz="1200" b="1" spc="-5" dirty="0">
                <a:latin typeface="Carlito"/>
                <a:cs typeface="Carlito"/>
              </a:rPr>
              <a:t>utrednings- </a:t>
            </a:r>
            <a:r>
              <a:rPr sz="1200" b="1" dirty="0">
                <a:latin typeface="Carlito"/>
                <a:cs typeface="Carlito"/>
              </a:rPr>
              <a:t>och</a:t>
            </a:r>
            <a:r>
              <a:rPr sz="1200" b="1" spc="-75" dirty="0">
                <a:latin typeface="Carlito"/>
                <a:cs typeface="Carlito"/>
              </a:rPr>
              <a:t> </a:t>
            </a:r>
            <a:r>
              <a:rPr sz="1200" b="1" spc="-5" dirty="0">
                <a:latin typeface="Carlito"/>
                <a:cs typeface="Carlito"/>
              </a:rPr>
              <a:t>förhandlingsarbete</a:t>
            </a:r>
            <a:endParaRPr sz="1200" dirty="0">
              <a:latin typeface="Carlito"/>
              <a:cs typeface="Carlito"/>
            </a:endParaRPr>
          </a:p>
          <a:p>
            <a:pPr marL="744855">
              <a:lnSpc>
                <a:spcPts val="1115"/>
              </a:lnSpc>
              <a:spcBef>
                <a:spcPts val="425"/>
              </a:spcBef>
            </a:pPr>
            <a:r>
              <a:rPr sz="1000" b="1" spc="-5" dirty="0">
                <a:latin typeface="Carlito"/>
                <a:cs typeface="Carlito"/>
              </a:rPr>
              <a:t>lönestatistik, mars</a:t>
            </a:r>
            <a:r>
              <a:rPr lang="sv-SE" sz="1000" b="1" spc="-5" dirty="0">
                <a:latin typeface="Carlito"/>
                <a:cs typeface="Carlito"/>
              </a:rPr>
              <a:t> 2026</a:t>
            </a:r>
            <a:r>
              <a:rPr sz="1000" b="1" spc="-5" dirty="0">
                <a:latin typeface="Carlito"/>
                <a:cs typeface="Carlito"/>
              </a:rPr>
              <a:t> (10:e</a:t>
            </a:r>
            <a:r>
              <a:rPr lang="sv-SE" sz="1000" b="1" spc="-5" dirty="0">
                <a:latin typeface="Carlito"/>
                <a:cs typeface="Carlito"/>
              </a:rPr>
              <a:t> percentil</a:t>
            </a:r>
            <a:r>
              <a:rPr sz="1000" b="1" spc="-5" dirty="0">
                <a:latin typeface="Carlito"/>
                <a:cs typeface="Carlito"/>
              </a:rPr>
              <a:t>, median, 90:e</a:t>
            </a:r>
            <a:r>
              <a:rPr sz="1000" b="1" spc="75" dirty="0">
                <a:latin typeface="Carlito"/>
                <a:cs typeface="Carlito"/>
              </a:rPr>
              <a:t> </a:t>
            </a:r>
            <a:r>
              <a:rPr sz="1000" b="1" spc="-5" dirty="0">
                <a:latin typeface="Carlito"/>
                <a:cs typeface="Carlito"/>
              </a:rPr>
              <a:t>percentil)</a:t>
            </a:r>
            <a:endParaRPr sz="1000" dirty="0">
              <a:latin typeface="Carlito"/>
              <a:cs typeface="Carlito"/>
            </a:endParaRPr>
          </a:p>
          <a:p>
            <a:pPr marL="12700">
              <a:lnSpc>
                <a:spcPts val="994"/>
              </a:lnSpc>
            </a:pPr>
            <a:r>
              <a:rPr sz="900" dirty="0">
                <a:latin typeface="Carlito"/>
                <a:cs typeface="Carlito"/>
              </a:rPr>
              <a:t>50</a:t>
            </a:r>
            <a:r>
              <a:rPr sz="900" spc="-1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5" name="object 11">
            <a:extLst>
              <a:ext uri="{FF2B5EF4-FFF2-40B4-BE49-F238E27FC236}">
                <a16:creationId xmlns:a16="http://schemas.microsoft.com/office/drawing/2014/main" id="{7AA5F087-5F73-47BA-BC74-A018FBF1724C}"/>
              </a:ext>
            </a:extLst>
          </p:cNvPr>
          <p:cNvSpPr/>
          <p:nvPr/>
        </p:nvSpPr>
        <p:spPr>
          <a:xfrm>
            <a:off x="6512281" y="987983"/>
            <a:ext cx="661670" cy="1741580"/>
          </a:xfrm>
          <a:custGeom>
            <a:avLst/>
            <a:gdLst/>
            <a:ahLst/>
            <a:cxnLst/>
            <a:rect l="l" t="t" r="r" b="b"/>
            <a:pathLst>
              <a:path w="661670" h="1306195">
                <a:moveTo>
                  <a:pt x="0" y="1306068"/>
                </a:moveTo>
                <a:lnTo>
                  <a:pt x="661415" y="1306068"/>
                </a:lnTo>
                <a:lnTo>
                  <a:pt x="661415" y="0"/>
                </a:lnTo>
                <a:lnTo>
                  <a:pt x="0" y="0"/>
                </a:lnTo>
                <a:lnTo>
                  <a:pt x="0" y="1306068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14">
            <a:extLst>
              <a:ext uri="{FF2B5EF4-FFF2-40B4-BE49-F238E27FC236}">
                <a16:creationId xmlns:a16="http://schemas.microsoft.com/office/drawing/2014/main" id="{F4FDC19B-B51E-4082-A150-5DA9AE2C94AF}"/>
              </a:ext>
            </a:extLst>
          </p:cNvPr>
          <p:cNvSpPr/>
          <p:nvPr/>
        </p:nvSpPr>
        <p:spPr>
          <a:xfrm>
            <a:off x="6441973" y="1822685"/>
            <a:ext cx="810197" cy="2898274"/>
          </a:xfrm>
          <a:custGeom>
            <a:avLst/>
            <a:gdLst/>
            <a:ahLst/>
            <a:cxnLst/>
            <a:rect l="l" t="t" r="r" b="b"/>
            <a:pathLst>
              <a:path w="661670" h="1641475">
                <a:moveTo>
                  <a:pt x="0" y="1641348"/>
                </a:moveTo>
                <a:lnTo>
                  <a:pt x="661415" y="1641348"/>
                </a:lnTo>
                <a:lnTo>
                  <a:pt x="661415" y="0"/>
                </a:lnTo>
                <a:lnTo>
                  <a:pt x="0" y="0"/>
                </a:lnTo>
                <a:lnTo>
                  <a:pt x="0" y="1641348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6644765" y="172570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45 400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0" name="object 30">
            <a:extLst>
              <a:ext uri="{FF2B5EF4-FFF2-40B4-BE49-F238E27FC236}">
                <a16:creationId xmlns:a16="http://schemas.microsoft.com/office/drawing/2014/main" id="{0E731252-F2EB-4A32-BC5A-00FE4F722A92}"/>
              </a:ext>
            </a:extLst>
          </p:cNvPr>
          <p:cNvSpPr txBox="1"/>
          <p:nvPr/>
        </p:nvSpPr>
        <p:spPr>
          <a:xfrm>
            <a:off x="4746675" y="167136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46 670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7" name="object 63">
            <a:extLst>
              <a:ext uri="{FF2B5EF4-FFF2-40B4-BE49-F238E27FC236}">
                <a16:creationId xmlns:a16="http://schemas.microsoft.com/office/drawing/2014/main" id="{E99AE12E-3654-4A03-B43C-D659CDBBD233}"/>
              </a:ext>
            </a:extLst>
          </p:cNvPr>
          <p:cNvSpPr txBox="1"/>
          <p:nvPr/>
        </p:nvSpPr>
        <p:spPr>
          <a:xfrm>
            <a:off x="1065194" y="5440372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78" name="object 28">
            <a:extLst>
              <a:ext uri="{FF2B5EF4-FFF2-40B4-BE49-F238E27FC236}">
                <a16:creationId xmlns:a16="http://schemas.microsoft.com/office/drawing/2014/main" id="{BFDFCC24-DE89-C34D-84C4-288E3737B1B2}"/>
              </a:ext>
            </a:extLst>
          </p:cNvPr>
          <p:cNvSpPr txBox="1"/>
          <p:nvPr/>
        </p:nvSpPr>
        <p:spPr>
          <a:xfrm>
            <a:off x="2851787" y="390926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25 465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9" name="object 30">
            <a:extLst>
              <a:ext uri="{FF2B5EF4-FFF2-40B4-BE49-F238E27FC236}">
                <a16:creationId xmlns:a16="http://schemas.microsoft.com/office/drawing/2014/main" id="{2839679D-0652-C980-887A-C76F070AEFF0}"/>
              </a:ext>
            </a:extLst>
          </p:cNvPr>
          <p:cNvSpPr txBox="1"/>
          <p:nvPr/>
        </p:nvSpPr>
        <p:spPr>
          <a:xfrm>
            <a:off x="4761881" y="295524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34 620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1" name="object 30">
            <a:extLst>
              <a:ext uri="{FF2B5EF4-FFF2-40B4-BE49-F238E27FC236}">
                <a16:creationId xmlns:a16="http://schemas.microsoft.com/office/drawing/2014/main" id="{24C20F7D-14D1-B4FC-B9ED-9F82AD178900}"/>
              </a:ext>
            </a:extLst>
          </p:cNvPr>
          <p:cNvSpPr txBox="1"/>
          <p:nvPr/>
        </p:nvSpPr>
        <p:spPr>
          <a:xfrm>
            <a:off x="4752422" y="245315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39 300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2" name="object 30">
            <a:extLst>
              <a:ext uri="{FF2B5EF4-FFF2-40B4-BE49-F238E27FC236}">
                <a16:creationId xmlns:a16="http://schemas.microsoft.com/office/drawing/2014/main" id="{0A825867-A968-2058-93CB-093BB277EC62}"/>
              </a:ext>
            </a:extLst>
          </p:cNvPr>
          <p:cNvSpPr txBox="1"/>
          <p:nvPr/>
        </p:nvSpPr>
        <p:spPr>
          <a:xfrm>
            <a:off x="5692456" y="318067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32 350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3" name="object 30">
            <a:extLst>
              <a:ext uri="{FF2B5EF4-FFF2-40B4-BE49-F238E27FC236}">
                <a16:creationId xmlns:a16="http://schemas.microsoft.com/office/drawing/2014/main" id="{D9BD0183-79F5-BC61-C460-5111A9041551}"/>
              </a:ext>
            </a:extLst>
          </p:cNvPr>
          <p:cNvSpPr txBox="1"/>
          <p:nvPr/>
        </p:nvSpPr>
        <p:spPr>
          <a:xfrm>
            <a:off x="5697652" y="360365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29 400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676573" y="88796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53 880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4" name="object 34">
            <a:extLst>
              <a:ext uri="{FF2B5EF4-FFF2-40B4-BE49-F238E27FC236}">
                <a16:creationId xmlns:a16="http://schemas.microsoft.com/office/drawing/2014/main" id="{ADC99D93-34C5-F84D-19C3-1C7855F99BDA}"/>
              </a:ext>
            </a:extLst>
          </p:cNvPr>
          <p:cNvSpPr txBox="1"/>
          <p:nvPr/>
        </p:nvSpPr>
        <p:spPr>
          <a:xfrm>
            <a:off x="6667010" y="267295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37 880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5" name="object 31">
            <a:extLst>
              <a:ext uri="{FF2B5EF4-FFF2-40B4-BE49-F238E27FC236}">
                <a16:creationId xmlns:a16="http://schemas.microsoft.com/office/drawing/2014/main" id="{A35E8B43-593F-E49A-00E6-BCE9252829DB}"/>
              </a:ext>
            </a:extLst>
          </p:cNvPr>
          <p:cNvSpPr txBox="1"/>
          <p:nvPr/>
        </p:nvSpPr>
        <p:spPr>
          <a:xfrm>
            <a:off x="7597179" y="215073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42 000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6" name="object 31">
            <a:extLst>
              <a:ext uri="{FF2B5EF4-FFF2-40B4-BE49-F238E27FC236}">
                <a16:creationId xmlns:a16="http://schemas.microsoft.com/office/drawing/2014/main" id="{0EB482ED-78BA-8EB5-D85D-C61B1F98DC5C}"/>
              </a:ext>
            </a:extLst>
          </p:cNvPr>
          <p:cNvSpPr txBox="1"/>
          <p:nvPr/>
        </p:nvSpPr>
        <p:spPr>
          <a:xfrm>
            <a:off x="7609121" y="300131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34 230</a:t>
            </a:r>
            <a:endParaRPr sz="900" dirty="0">
              <a:latin typeface="Carlito"/>
              <a:cs typeface="Carlito"/>
            </a:endParaRPr>
          </a:p>
        </p:txBody>
      </p:sp>
      <p:grpSp>
        <p:nvGrpSpPr>
          <p:cNvPr id="22" name="object 41">
            <a:extLst>
              <a:ext uri="{FF2B5EF4-FFF2-40B4-BE49-F238E27FC236}">
                <a16:creationId xmlns:a16="http://schemas.microsoft.com/office/drawing/2014/main" id="{644B3A0B-959B-4FA3-BD57-EAC45D07BAF5}"/>
              </a:ext>
            </a:extLst>
          </p:cNvPr>
          <p:cNvGrpSpPr/>
          <p:nvPr/>
        </p:nvGrpSpPr>
        <p:grpSpPr>
          <a:xfrm>
            <a:off x="1633462" y="2661280"/>
            <a:ext cx="1233805" cy="554990"/>
            <a:chOff x="1676209" y="2416873"/>
            <a:chExt cx="1233805" cy="554990"/>
          </a:xfrm>
        </p:grpSpPr>
        <p:sp>
          <p:nvSpPr>
            <p:cNvPr id="23" name="object 42">
              <a:extLst>
                <a:ext uri="{FF2B5EF4-FFF2-40B4-BE49-F238E27FC236}">
                  <a16:creationId xmlns:a16="http://schemas.microsoft.com/office/drawing/2014/main" id="{08B77E6A-A4DD-9BD2-02BE-DE48787DC8DA}"/>
                </a:ext>
              </a:extLst>
            </p:cNvPr>
            <p:cNvSpPr/>
            <p:nvPr/>
          </p:nvSpPr>
          <p:spPr>
            <a:xfrm>
              <a:off x="1680972" y="2421635"/>
              <a:ext cx="1224280" cy="545465"/>
            </a:xfrm>
            <a:custGeom>
              <a:avLst/>
              <a:gdLst/>
              <a:ahLst/>
              <a:cxnLst/>
              <a:rect l="l" t="t" r="r" b="b"/>
              <a:pathLst>
                <a:path w="1224280" h="545464">
                  <a:moveTo>
                    <a:pt x="509904" y="484631"/>
                  </a:moveTo>
                  <a:lnTo>
                    <a:pt x="203961" y="484631"/>
                  </a:lnTo>
                  <a:lnTo>
                    <a:pt x="356996" y="545211"/>
                  </a:lnTo>
                  <a:lnTo>
                    <a:pt x="509904" y="484631"/>
                  </a:lnTo>
                  <a:close/>
                </a:path>
                <a:path w="1224280" h="545464">
                  <a:moveTo>
                    <a:pt x="1143000" y="0"/>
                  </a:moveTo>
                  <a:lnTo>
                    <a:pt x="80771" y="0"/>
                  </a:lnTo>
                  <a:lnTo>
                    <a:pt x="49345" y="6351"/>
                  </a:lnTo>
                  <a:lnTo>
                    <a:pt x="23669" y="23669"/>
                  </a:lnTo>
                  <a:lnTo>
                    <a:pt x="6351" y="49345"/>
                  </a:lnTo>
                  <a:lnTo>
                    <a:pt x="0" y="80772"/>
                  </a:lnTo>
                  <a:lnTo>
                    <a:pt x="0" y="403860"/>
                  </a:lnTo>
                  <a:lnTo>
                    <a:pt x="6351" y="435286"/>
                  </a:lnTo>
                  <a:lnTo>
                    <a:pt x="23669" y="460962"/>
                  </a:lnTo>
                  <a:lnTo>
                    <a:pt x="49345" y="478280"/>
                  </a:lnTo>
                  <a:lnTo>
                    <a:pt x="80771" y="484631"/>
                  </a:lnTo>
                  <a:lnTo>
                    <a:pt x="1143000" y="484631"/>
                  </a:lnTo>
                  <a:lnTo>
                    <a:pt x="1174426" y="478280"/>
                  </a:lnTo>
                  <a:lnTo>
                    <a:pt x="1200102" y="460962"/>
                  </a:lnTo>
                  <a:lnTo>
                    <a:pt x="1217420" y="435286"/>
                  </a:lnTo>
                  <a:lnTo>
                    <a:pt x="1223771" y="403860"/>
                  </a:lnTo>
                  <a:lnTo>
                    <a:pt x="1223771" y="80772"/>
                  </a:lnTo>
                  <a:lnTo>
                    <a:pt x="1217420" y="49345"/>
                  </a:lnTo>
                  <a:lnTo>
                    <a:pt x="1200102" y="23669"/>
                  </a:lnTo>
                  <a:lnTo>
                    <a:pt x="1174426" y="6351"/>
                  </a:lnTo>
                  <a:lnTo>
                    <a:pt x="1143000" y="0"/>
                  </a:lnTo>
                  <a:close/>
                </a:path>
              </a:pathLst>
            </a:custGeom>
            <a:solidFill>
              <a:srgbClr val="FFE7C2"/>
            </a:solidFill>
            <a:ln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43">
              <a:extLst>
                <a:ext uri="{FF2B5EF4-FFF2-40B4-BE49-F238E27FC236}">
                  <a16:creationId xmlns:a16="http://schemas.microsoft.com/office/drawing/2014/main" id="{DA32E185-A711-F04C-FE07-F3BDD8EB36B9}"/>
                </a:ext>
              </a:extLst>
            </p:cNvPr>
            <p:cNvSpPr/>
            <p:nvPr/>
          </p:nvSpPr>
          <p:spPr>
            <a:xfrm>
              <a:off x="1680972" y="2421635"/>
              <a:ext cx="1224280" cy="545465"/>
            </a:xfrm>
            <a:custGeom>
              <a:avLst/>
              <a:gdLst/>
              <a:ahLst/>
              <a:cxnLst/>
              <a:rect l="l" t="t" r="r" b="b"/>
              <a:pathLst>
                <a:path w="1224280" h="545464">
                  <a:moveTo>
                    <a:pt x="0" y="80772"/>
                  </a:moveTo>
                  <a:lnTo>
                    <a:pt x="6351" y="49345"/>
                  </a:lnTo>
                  <a:lnTo>
                    <a:pt x="23669" y="23669"/>
                  </a:lnTo>
                  <a:lnTo>
                    <a:pt x="49345" y="6351"/>
                  </a:lnTo>
                  <a:lnTo>
                    <a:pt x="80771" y="0"/>
                  </a:lnTo>
                  <a:lnTo>
                    <a:pt x="203961" y="0"/>
                  </a:lnTo>
                  <a:lnTo>
                    <a:pt x="509904" y="0"/>
                  </a:lnTo>
                  <a:lnTo>
                    <a:pt x="1143000" y="0"/>
                  </a:lnTo>
                  <a:lnTo>
                    <a:pt x="1174426" y="6351"/>
                  </a:lnTo>
                  <a:lnTo>
                    <a:pt x="1200102" y="23669"/>
                  </a:lnTo>
                  <a:lnTo>
                    <a:pt x="1217420" y="49345"/>
                  </a:lnTo>
                  <a:lnTo>
                    <a:pt x="1223771" y="80772"/>
                  </a:lnTo>
                  <a:lnTo>
                    <a:pt x="1223771" y="282701"/>
                  </a:lnTo>
                  <a:lnTo>
                    <a:pt x="1223771" y="403860"/>
                  </a:lnTo>
                  <a:lnTo>
                    <a:pt x="1217420" y="435286"/>
                  </a:lnTo>
                  <a:lnTo>
                    <a:pt x="1200102" y="460962"/>
                  </a:lnTo>
                  <a:lnTo>
                    <a:pt x="1174426" y="478280"/>
                  </a:lnTo>
                  <a:lnTo>
                    <a:pt x="1143000" y="484631"/>
                  </a:lnTo>
                  <a:lnTo>
                    <a:pt x="509904" y="484631"/>
                  </a:lnTo>
                  <a:lnTo>
                    <a:pt x="356996" y="545211"/>
                  </a:lnTo>
                  <a:lnTo>
                    <a:pt x="203961" y="484631"/>
                  </a:lnTo>
                  <a:lnTo>
                    <a:pt x="80771" y="484631"/>
                  </a:lnTo>
                  <a:lnTo>
                    <a:pt x="49345" y="478280"/>
                  </a:lnTo>
                  <a:lnTo>
                    <a:pt x="23669" y="460962"/>
                  </a:lnTo>
                  <a:lnTo>
                    <a:pt x="6351" y="435286"/>
                  </a:lnTo>
                  <a:lnTo>
                    <a:pt x="0" y="403860"/>
                  </a:lnTo>
                  <a:lnTo>
                    <a:pt x="0" y="282701"/>
                  </a:lnTo>
                  <a:lnTo>
                    <a:pt x="0" y="80772"/>
                  </a:lnTo>
                  <a:close/>
                </a:path>
              </a:pathLst>
            </a:custGeom>
            <a:ln w="9143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44">
            <a:extLst>
              <a:ext uri="{FF2B5EF4-FFF2-40B4-BE49-F238E27FC236}">
                <a16:creationId xmlns:a16="http://schemas.microsoft.com/office/drawing/2014/main" id="{1715C5E4-4C46-FE26-99C6-4BFFBA229316}"/>
              </a:ext>
            </a:extLst>
          </p:cNvPr>
          <p:cNvSpPr txBox="1"/>
          <p:nvPr/>
        </p:nvSpPr>
        <p:spPr>
          <a:xfrm>
            <a:off x="1740713" y="2719509"/>
            <a:ext cx="866140" cy="345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700" spc="-10" dirty="0">
                <a:latin typeface="Times New Roman"/>
                <a:cs typeface="Times New Roman"/>
              </a:rPr>
              <a:t>Vid färre </a:t>
            </a:r>
            <a:r>
              <a:rPr sz="700" spc="-5" dirty="0">
                <a:latin typeface="Times New Roman"/>
                <a:cs typeface="Times New Roman"/>
              </a:rPr>
              <a:t>än 21  observationer </a:t>
            </a:r>
            <a:r>
              <a:rPr sz="700" spc="-10" dirty="0">
                <a:latin typeface="Times New Roman"/>
                <a:cs typeface="Times New Roman"/>
              </a:rPr>
              <a:t>redovisas  </a:t>
            </a:r>
            <a:r>
              <a:rPr sz="700" spc="-5" dirty="0">
                <a:latin typeface="Times New Roman"/>
                <a:cs typeface="Times New Roman"/>
              </a:rPr>
              <a:t>endast</a:t>
            </a:r>
            <a:r>
              <a:rPr sz="700" spc="15" dirty="0">
                <a:latin typeface="Times New Roman"/>
                <a:cs typeface="Times New Roman"/>
              </a:rPr>
              <a:t> </a:t>
            </a:r>
            <a:r>
              <a:rPr sz="7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medianlönen</a:t>
            </a:r>
            <a:r>
              <a:rPr sz="700" spc="-10" dirty="0">
                <a:latin typeface="Times New Roman"/>
                <a:cs typeface="Times New Roman"/>
              </a:rPr>
              <a:t>.</a:t>
            </a:r>
            <a:endParaRPr sz="700" dirty="0">
              <a:latin typeface="Times New Roman"/>
              <a:cs typeface="Times New Roman"/>
            </a:endParaRPr>
          </a:p>
        </p:txBody>
      </p:sp>
      <p:sp>
        <p:nvSpPr>
          <p:cNvPr id="26" name="Ellips 25">
            <a:extLst>
              <a:ext uri="{FF2B5EF4-FFF2-40B4-BE49-F238E27FC236}">
                <a16:creationId xmlns:a16="http://schemas.microsoft.com/office/drawing/2014/main" id="{E6EEBA87-4E25-1C9D-17DE-05283F5D9A12}"/>
              </a:ext>
            </a:extLst>
          </p:cNvPr>
          <p:cNvSpPr/>
          <p:nvPr/>
        </p:nvSpPr>
        <p:spPr>
          <a:xfrm>
            <a:off x="1750609" y="3385381"/>
            <a:ext cx="628649" cy="293364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27" name="object 41">
            <a:extLst>
              <a:ext uri="{FF2B5EF4-FFF2-40B4-BE49-F238E27FC236}">
                <a16:creationId xmlns:a16="http://schemas.microsoft.com/office/drawing/2014/main" id="{32C4A550-256C-80AC-8E39-A9E99287EB28}"/>
              </a:ext>
            </a:extLst>
          </p:cNvPr>
          <p:cNvGrpSpPr/>
          <p:nvPr/>
        </p:nvGrpSpPr>
        <p:grpSpPr>
          <a:xfrm>
            <a:off x="1482176" y="4542793"/>
            <a:ext cx="1233805" cy="554990"/>
            <a:chOff x="1676209" y="2416873"/>
            <a:chExt cx="1233805" cy="554990"/>
          </a:xfrm>
          <a:solidFill>
            <a:srgbClr val="FFE7C2"/>
          </a:solidFill>
        </p:grpSpPr>
        <p:sp>
          <p:nvSpPr>
            <p:cNvPr id="37" name="object 42">
              <a:extLst>
                <a:ext uri="{FF2B5EF4-FFF2-40B4-BE49-F238E27FC236}">
                  <a16:creationId xmlns:a16="http://schemas.microsoft.com/office/drawing/2014/main" id="{C165E1BC-C7E1-338C-1665-2325E655E0DB}"/>
                </a:ext>
              </a:extLst>
            </p:cNvPr>
            <p:cNvSpPr/>
            <p:nvPr/>
          </p:nvSpPr>
          <p:spPr>
            <a:xfrm>
              <a:off x="1680972" y="2421635"/>
              <a:ext cx="1224280" cy="545465"/>
            </a:xfrm>
            <a:custGeom>
              <a:avLst/>
              <a:gdLst/>
              <a:ahLst/>
              <a:cxnLst/>
              <a:rect l="l" t="t" r="r" b="b"/>
              <a:pathLst>
                <a:path w="1224280" h="545464">
                  <a:moveTo>
                    <a:pt x="509904" y="484631"/>
                  </a:moveTo>
                  <a:lnTo>
                    <a:pt x="203961" y="484631"/>
                  </a:lnTo>
                  <a:lnTo>
                    <a:pt x="356996" y="545211"/>
                  </a:lnTo>
                  <a:lnTo>
                    <a:pt x="509904" y="484631"/>
                  </a:lnTo>
                  <a:close/>
                </a:path>
                <a:path w="1224280" h="545464">
                  <a:moveTo>
                    <a:pt x="1143000" y="0"/>
                  </a:moveTo>
                  <a:lnTo>
                    <a:pt x="80771" y="0"/>
                  </a:lnTo>
                  <a:lnTo>
                    <a:pt x="49345" y="6351"/>
                  </a:lnTo>
                  <a:lnTo>
                    <a:pt x="23669" y="23669"/>
                  </a:lnTo>
                  <a:lnTo>
                    <a:pt x="6351" y="49345"/>
                  </a:lnTo>
                  <a:lnTo>
                    <a:pt x="0" y="80772"/>
                  </a:lnTo>
                  <a:lnTo>
                    <a:pt x="0" y="403860"/>
                  </a:lnTo>
                  <a:lnTo>
                    <a:pt x="6351" y="435286"/>
                  </a:lnTo>
                  <a:lnTo>
                    <a:pt x="23669" y="460962"/>
                  </a:lnTo>
                  <a:lnTo>
                    <a:pt x="49345" y="478280"/>
                  </a:lnTo>
                  <a:lnTo>
                    <a:pt x="80771" y="484631"/>
                  </a:lnTo>
                  <a:lnTo>
                    <a:pt x="1143000" y="484631"/>
                  </a:lnTo>
                  <a:lnTo>
                    <a:pt x="1174426" y="478280"/>
                  </a:lnTo>
                  <a:lnTo>
                    <a:pt x="1200102" y="460962"/>
                  </a:lnTo>
                  <a:lnTo>
                    <a:pt x="1217420" y="435286"/>
                  </a:lnTo>
                  <a:lnTo>
                    <a:pt x="1223771" y="403860"/>
                  </a:lnTo>
                  <a:lnTo>
                    <a:pt x="1223771" y="80772"/>
                  </a:lnTo>
                  <a:lnTo>
                    <a:pt x="1217420" y="49345"/>
                  </a:lnTo>
                  <a:lnTo>
                    <a:pt x="1200102" y="23669"/>
                  </a:lnTo>
                  <a:lnTo>
                    <a:pt x="1174426" y="6351"/>
                  </a:lnTo>
                  <a:lnTo>
                    <a:pt x="11430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43">
              <a:extLst>
                <a:ext uri="{FF2B5EF4-FFF2-40B4-BE49-F238E27FC236}">
                  <a16:creationId xmlns:a16="http://schemas.microsoft.com/office/drawing/2014/main" id="{71071232-9F47-8FB8-6D0C-5450033C0DBB}"/>
                </a:ext>
              </a:extLst>
            </p:cNvPr>
            <p:cNvSpPr/>
            <p:nvPr/>
          </p:nvSpPr>
          <p:spPr>
            <a:xfrm>
              <a:off x="1680972" y="2421635"/>
              <a:ext cx="1224280" cy="545465"/>
            </a:xfrm>
            <a:custGeom>
              <a:avLst/>
              <a:gdLst/>
              <a:ahLst/>
              <a:cxnLst/>
              <a:rect l="l" t="t" r="r" b="b"/>
              <a:pathLst>
                <a:path w="1224280" h="545464">
                  <a:moveTo>
                    <a:pt x="0" y="80772"/>
                  </a:moveTo>
                  <a:lnTo>
                    <a:pt x="6351" y="49345"/>
                  </a:lnTo>
                  <a:lnTo>
                    <a:pt x="23669" y="23669"/>
                  </a:lnTo>
                  <a:lnTo>
                    <a:pt x="49345" y="6351"/>
                  </a:lnTo>
                  <a:lnTo>
                    <a:pt x="80771" y="0"/>
                  </a:lnTo>
                  <a:lnTo>
                    <a:pt x="203961" y="0"/>
                  </a:lnTo>
                  <a:lnTo>
                    <a:pt x="509904" y="0"/>
                  </a:lnTo>
                  <a:lnTo>
                    <a:pt x="1143000" y="0"/>
                  </a:lnTo>
                  <a:lnTo>
                    <a:pt x="1174426" y="6351"/>
                  </a:lnTo>
                  <a:lnTo>
                    <a:pt x="1200102" y="23669"/>
                  </a:lnTo>
                  <a:lnTo>
                    <a:pt x="1217420" y="49345"/>
                  </a:lnTo>
                  <a:lnTo>
                    <a:pt x="1223771" y="80772"/>
                  </a:lnTo>
                  <a:lnTo>
                    <a:pt x="1223771" y="282701"/>
                  </a:lnTo>
                  <a:lnTo>
                    <a:pt x="1223771" y="403860"/>
                  </a:lnTo>
                  <a:lnTo>
                    <a:pt x="1217420" y="435286"/>
                  </a:lnTo>
                  <a:lnTo>
                    <a:pt x="1200102" y="460962"/>
                  </a:lnTo>
                  <a:lnTo>
                    <a:pt x="1174426" y="478280"/>
                  </a:lnTo>
                  <a:lnTo>
                    <a:pt x="1143000" y="484631"/>
                  </a:lnTo>
                  <a:lnTo>
                    <a:pt x="509904" y="484631"/>
                  </a:lnTo>
                  <a:lnTo>
                    <a:pt x="356996" y="545211"/>
                  </a:lnTo>
                  <a:lnTo>
                    <a:pt x="203961" y="484631"/>
                  </a:lnTo>
                  <a:lnTo>
                    <a:pt x="80771" y="484631"/>
                  </a:lnTo>
                  <a:lnTo>
                    <a:pt x="49345" y="478280"/>
                  </a:lnTo>
                  <a:lnTo>
                    <a:pt x="23669" y="460962"/>
                  </a:lnTo>
                  <a:lnTo>
                    <a:pt x="6351" y="435286"/>
                  </a:lnTo>
                  <a:lnTo>
                    <a:pt x="0" y="403860"/>
                  </a:lnTo>
                  <a:lnTo>
                    <a:pt x="0" y="282701"/>
                  </a:lnTo>
                  <a:lnTo>
                    <a:pt x="0" y="80772"/>
                  </a:lnTo>
                  <a:close/>
                </a:path>
              </a:pathLst>
            </a:custGeom>
            <a:grpFill/>
            <a:ln w="9143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49">
            <a:extLst>
              <a:ext uri="{FF2B5EF4-FFF2-40B4-BE49-F238E27FC236}">
                <a16:creationId xmlns:a16="http://schemas.microsoft.com/office/drawing/2014/main" id="{F008A468-DA3C-639A-54BA-B4C87381F768}"/>
              </a:ext>
            </a:extLst>
          </p:cNvPr>
          <p:cNvSpPr txBox="1"/>
          <p:nvPr/>
        </p:nvSpPr>
        <p:spPr>
          <a:xfrm>
            <a:off x="1598728" y="4614046"/>
            <a:ext cx="1020444" cy="345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700" spc="-10" dirty="0">
                <a:latin typeface="Times New Roman"/>
                <a:cs typeface="Times New Roman"/>
              </a:rPr>
              <a:t>Om antalet </a:t>
            </a:r>
            <a:r>
              <a:rPr sz="700" spc="-5" dirty="0">
                <a:latin typeface="Times New Roman"/>
                <a:cs typeface="Times New Roman"/>
              </a:rPr>
              <a:t>observationer är  </a:t>
            </a:r>
            <a:r>
              <a:rPr sz="700" spc="-10" dirty="0">
                <a:latin typeface="Times New Roman"/>
                <a:cs typeface="Times New Roman"/>
              </a:rPr>
              <a:t>färre </a:t>
            </a:r>
            <a:r>
              <a:rPr sz="700" spc="-5" dirty="0">
                <a:latin typeface="Times New Roman"/>
                <a:cs typeface="Times New Roman"/>
              </a:rPr>
              <a:t>en </a:t>
            </a:r>
            <a:r>
              <a:rPr sz="700" spc="-10" dirty="0">
                <a:latin typeface="Times New Roman"/>
                <a:cs typeface="Times New Roman"/>
              </a:rPr>
              <a:t>fem visas </a:t>
            </a:r>
            <a:r>
              <a:rPr sz="700" spc="-15" dirty="0">
                <a:latin typeface="Times New Roman"/>
                <a:cs typeface="Times New Roman"/>
              </a:rPr>
              <a:t>inga  </a:t>
            </a:r>
            <a:r>
              <a:rPr sz="700" spc="-10" dirty="0">
                <a:latin typeface="Times New Roman"/>
                <a:cs typeface="Times New Roman"/>
              </a:rPr>
              <a:t>mätvärden.</a:t>
            </a:r>
            <a:endParaRPr sz="700" dirty="0">
              <a:latin typeface="Times New Roman"/>
              <a:cs typeface="Times New Roman"/>
            </a:endParaRPr>
          </a:p>
        </p:txBody>
      </p:sp>
      <p:sp>
        <p:nvSpPr>
          <p:cNvPr id="48" name="Ellips 47">
            <a:extLst>
              <a:ext uri="{FF2B5EF4-FFF2-40B4-BE49-F238E27FC236}">
                <a16:creationId xmlns:a16="http://schemas.microsoft.com/office/drawing/2014/main" id="{FF7A3264-F18E-3C97-5920-AEB9C8DDD237}"/>
              </a:ext>
            </a:extLst>
          </p:cNvPr>
          <p:cNvSpPr/>
          <p:nvPr/>
        </p:nvSpPr>
        <p:spPr>
          <a:xfrm>
            <a:off x="1860349" y="5161787"/>
            <a:ext cx="357961" cy="261579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1" name="Ellips 50">
            <a:extLst>
              <a:ext uri="{FF2B5EF4-FFF2-40B4-BE49-F238E27FC236}">
                <a16:creationId xmlns:a16="http://schemas.microsoft.com/office/drawing/2014/main" id="{9D374611-CAFC-1C88-6E04-92D7A5FDA2C8}"/>
              </a:ext>
            </a:extLst>
          </p:cNvPr>
          <p:cNvSpPr/>
          <p:nvPr/>
        </p:nvSpPr>
        <p:spPr>
          <a:xfrm rot="5400000">
            <a:off x="2857916" y="5321418"/>
            <a:ext cx="1309610" cy="340672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7" name="object 42">
            <a:extLst>
              <a:ext uri="{FF2B5EF4-FFF2-40B4-BE49-F238E27FC236}">
                <a16:creationId xmlns:a16="http://schemas.microsoft.com/office/drawing/2014/main" id="{85980414-2DE9-0291-EB50-13103873E280}"/>
              </a:ext>
            </a:extLst>
          </p:cNvPr>
          <p:cNvSpPr/>
          <p:nvPr/>
        </p:nvSpPr>
        <p:spPr>
          <a:xfrm>
            <a:off x="3016757" y="4270059"/>
            <a:ext cx="1224280" cy="545465"/>
          </a:xfrm>
          <a:custGeom>
            <a:avLst/>
            <a:gdLst/>
            <a:ahLst/>
            <a:cxnLst/>
            <a:rect l="l" t="t" r="r" b="b"/>
            <a:pathLst>
              <a:path w="1224280" h="545464">
                <a:moveTo>
                  <a:pt x="509904" y="484631"/>
                </a:moveTo>
                <a:lnTo>
                  <a:pt x="203961" y="484631"/>
                </a:lnTo>
                <a:lnTo>
                  <a:pt x="356996" y="545211"/>
                </a:lnTo>
                <a:lnTo>
                  <a:pt x="509904" y="484631"/>
                </a:lnTo>
                <a:close/>
              </a:path>
              <a:path w="1224280" h="545464">
                <a:moveTo>
                  <a:pt x="1143000" y="0"/>
                </a:moveTo>
                <a:lnTo>
                  <a:pt x="80771" y="0"/>
                </a:lnTo>
                <a:lnTo>
                  <a:pt x="49345" y="6351"/>
                </a:lnTo>
                <a:lnTo>
                  <a:pt x="23669" y="23669"/>
                </a:lnTo>
                <a:lnTo>
                  <a:pt x="6351" y="49345"/>
                </a:lnTo>
                <a:lnTo>
                  <a:pt x="0" y="80772"/>
                </a:lnTo>
                <a:lnTo>
                  <a:pt x="0" y="403860"/>
                </a:lnTo>
                <a:lnTo>
                  <a:pt x="6351" y="435286"/>
                </a:lnTo>
                <a:lnTo>
                  <a:pt x="23669" y="460962"/>
                </a:lnTo>
                <a:lnTo>
                  <a:pt x="49345" y="478280"/>
                </a:lnTo>
                <a:lnTo>
                  <a:pt x="80771" y="484631"/>
                </a:lnTo>
                <a:lnTo>
                  <a:pt x="1143000" y="484631"/>
                </a:lnTo>
                <a:lnTo>
                  <a:pt x="1174426" y="478280"/>
                </a:lnTo>
                <a:lnTo>
                  <a:pt x="1200102" y="460962"/>
                </a:lnTo>
                <a:lnTo>
                  <a:pt x="1217420" y="435286"/>
                </a:lnTo>
                <a:lnTo>
                  <a:pt x="1223771" y="403860"/>
                </a:lnTo>
                <a:lnTo>
                  <a:pt x="1223771" y="80772"/>
                </a:lnTo>
                <a:lnTo>
                  <a:pt x="1217420" y="49345"/>
                </a:lnTo>
                <a:lnTo>
                  <a:pt x="1200102" y="23669"/>
                </a:lnTo>
                <a:lnTo>
                  <a:pt x="1174426" y="6351"/>
                </a:lnTo>
                <a:lnTo>
                  <a:pt x="1143000" y="0"/>
                </a:lnTo>
                <a:close/>
              </a:path>
            </a:pathLst>
          </a:custGeom>
          <a:solidFill>
            <a:srgbClr val="FFE7C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3" name="object 54">
            <a:extLst>
              <a:ext uri="{FF2B5EF4-FFF2-40B4-BE49-F238E27FC236}">
                <a16:creationId xmlns:a16="http://schemas.microsoft.com/office/drawing/2014/main" id="{AA4865C3-F5AF-78C2-0315-9FAB2E6EC8F1}"/>
              </a:ext>
            </a:extLst>
          </p:cNvPr>
          <p:cNvSpPr txBox="1"/>
          <p:nvPr/>
        </p:nvSpPr>
        <p:spPr>
          <a:xfrm>
            <a:off x="3150392" y="4335536"/>
            <a:ext cx="984250" cy="345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700" spc="-5" dirty="0">
                <a:latin typeface="Times New Roman"/>
                <a:cs typeface="Times New Roman"/>
              </a:rPr>
              <a:t>De </a:t>
            </a:r>
            <a:r>
              <a:rPr sz="700" spc="-10" dirty="0">
                <a:latin typeface="Times New Roman"/>
                <a:cs typeface="Times New Roman"/>
              </a:rPr>
              <a:t>lite längre </a:t>
            </a:r>
            <a:r>
              <a:rPr sz="700" spc="-5" dirty="0">
                <a:latin typeface="Times New Roman"/>
                <a:cs typeface="Times New Roman"/>
              </a:rPr>
              <a:t>strecken  </a:t>
            </a:r>
            <a:r>
              <a:rPr sz="700" spc="-10" dirty="0">
                <a:latin typeface="Times New Roman"/>
                <a:cs typeface="Times New Roman"/>
              </a:rPr>
              <a:t>avgränsar BESTA-koderna  från</a:t>
            </a:r>
            <a:r>
              <a:rPr sz="700" spc="20" dirty="0">
                <a:latin typeface="Times New Roman"/>
                <a:cs typeface="Times New Roman"/>
              </a:rPr>
              <a:t> </a:t>
            </a:r>
            <a:r>
              <a:rPr sz="700" spc="-10" dirty="0">
                <a:latin typeface="Times New Roman"/>
                <a:cs typeface="Times New Roman"/>
              </a:rPr>
              <a:t>varandra.</a:t>
            </a:r>
            <a:endParaRPr sz="700" dirty="0">
              <a:latin typeface="Times New Roman"/>
              <a:cs typeface="Times New Roman"/>
            </a:endParaRPr>
          </a:p>
        </p:txBody>
      </p:sp>
      <p:sp>
        <p:nvSpPr>
          <p:cNvPr id="74" name="Ellips 73">
            <a:extLst>
              <a:ext uri="{FF2B5EF4-FFF2-40B4-BE49-F238E27FC236}">
                <a16:creationId xmlns:a16="http://schemas.microsoft.com/office/drawing/2014/main" id="{47AD6C55-DFA2-75B2-505E-557AB6DF21E2}"/>
              </a:ext>
            </a:extLst>
          </p:cNvPr>
          <p:cNvSpPr/>
          <p:nvPr/>
        </p:nvSpPr>
        <p:spPr>
          <a:xfrm>
            <a:off x="4585109" y="5702986"/>
            <a:ext cx="628649" cy="293364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7" name="object 43">
            <a:extLst>
              <a:ext uri="{FF2B5EF4-FFF2-40B4-BE49-F238E27FC236}">
                <a16:creationId xmlns:a16="http://schemas.microsoft.com/office/drawing/2014/main" id="{DDAA25B0-87E7-0803-2002-CD96EF69479A}"/>
              </a:ext>
            </a:extLst>
          </p:cNvPr>
          <p:cNvSpPr/>
          <p:nvPr/>
        </p:nvSpPr>
        <p:spPr>
          <a:xfrm>
            <a:off x="4482124" y="4274655"/>
            <a:ext cx="1502621" cy="794957"/>
          </a:xfrm>
          <a:custGeom>
            <a:avLst/>
            <a:gdLst/>
            <a:ahLst/>
            <a:cxnLst/>
            <a:rect l="l" t="t" r="r" b="b"/>
            <a:pathLst>
              <a:path w="1224280" h="545464">
                <a:moveTo>
                  <a:pt x="0" y="80772"/>
                </a:moveTo>
                <a:lnTo>
                  <a:pt x="6351" y="49345"/>
                </a:lnTo>
                <a:lnTo>
                  <a:pt x="23669" y="23669"/>
                </a:lnTo>
                <a:lnTo>
                  <a:pt x="49345" y="6351"/>
                </a:lnTo>
                <a:lnTo>
                  <a:pt x="80771" y="0"/>
                </a:lnTo>
                <a:lnTo>
                  <a:pt x="203961" y="0"/>
                </a:lnTo>
                <a:lnTo>
                  <a:pt x="509904" y="0"/>
                </a:lnTo>
                <a:lnTo>
                  <a:pt x="1143000" y="0"/>
                </a:lnTo>
                <a:lnTo>
                  <a:pt x="1174426" y="6351"/>
                </a:lnTo>
                <a:lnTo>
                  <a:pt x="1200102" y="23669"/>
                </a:lnTo>
                <a:lnTo>
                  <a:pt x="1217420" y="49345"/>
                </a:lnTo>
                <a:lnTo>
                  <a:pt x="1223771" y="80772"/>
                </a:lnTo>
                <a:lnTo>
                  <a:pt x="1223771" y="282701"/>
                </a:lnTo>
                <a:lnTo>
                  <a:pt x="1223771" y="403860"/>
                </a:lnTo>
                <a:lnTo>
                  <a:pt x="1217420" y="435286"/>
                </a:lnTo>
                <a:lnTo>
                  <a:pt x="1200102" y="460962"/>
                </a:lnTo>
                <a:lnTo>
                  <a:pt x="1174426" y="478280"/>
                </a:lnTo>
                <a:lnTo>
                  <a:pt x="1143000" y="484631"/>
                </a:lnTo>
                <a:lnTo>
                  <a:pt x="509904" y="484631"/>
                </a:lnTo>
                <a:lnTo>
                  <a:pt x="356996" y="545211"/>
                </a:lnTo>
                <a:lnTo>
                  <a:pt x="203961" y="484631"/>
                </a:lnTo>
                <a:lnTo>
                  <a:pt x="80771" y="484631"/>
                </a:lnTo>
                <a:lnTo>
                  <a:pt x="49345" y="478280"/>
                </a:lnTo>
                <a:lnTo>
                  <a:pt x="23669" y="460962"/>
                </a:lnTo>
                <a:lnTo>
                  <a:pt x="6351" y="435286"/>
                </a:lnTo>
                <a:lnTo>
                  <a:pt x="0" y="403860"/>
                </a:lnTo>
                <a:lnTo>
                  <a:pt x="0" y="282701"/>
                </a:lnTo>
                <a:lnTo>
                  <a:pt x="0" y="80772"/>
                </a:lnTo>
                <a:close/>
              </a:path>
            </a:pathLst>
          </a:custGeom>
          <a:solidFill>
            <a:srgbClr val="FFE7C2"/>
          </a:solidFill>
          <a:ln w="9143"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44">
            <a:extLst>
              <a:ext uri="{FF2B5EF4-FFF2-40B4-BE49-F238E27FC236}">
                <a16:creationId xmlns:a16="http://schemas.microsoft.com/office/drawing/2014/main" id="{248ED9EF-916E-9343-51F3-730324577B14}"/>
              </a:ext>
            </a:extLst>
          </p:cNvPr>
          <p:cNvSpPr txBox="1"/>
          <p:nvPr/>
        </p:nvSpPr>
        <p:spPr>
          <a:xfrm>
            <a:off x="4554965" y="4313850"/>
            <a:ext cx="1429780" cy="58926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sv-SE" sz="700" spc="-10" dirty="0">
                <a:latin typeface="Times New Roman"/>
                <a:cs typeface="Times New Roman"/>
              </a:rPr>
              <a:t>Position 1 och 2 i BESTA-koden</a:t>
            </a:r>
          </a:p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sv-SE" sz="700" spc="-10" dirty="0">
                <a:latin typeface="Times New Roman"/>
                <a:cs typeface="Times New Roman"/>
              </a:rPr>
              <a:t>anger arbetsområde(se diagramrubriken</a:t>
            </a:r>
          </a:p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sv-SE" sz="700" dirty="0">
                <a:latin typeface="Times New Roman"/>
                <a:cs typeface="Times New Roman"/>
              </a:rPr>
              <a:t>för beskrivning). Position 3 anger nivå</a:t>
            </a:r>
          </a:p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sv-SE" sz="700" dirty="0">
                <a:latin typeface="Times New Roman"/>
                <a:cs typeface="Times New Roman"/>
              </a:rPr>
              <a:t>och position 4 om det är en chef, 1= chef och 2= icke chef.</a:t>
            </a:r>
            <a:endParaRPr sz="700" dirty="0">
              <a:latin typeface="Times New Roman"/>
              <a:cs typeface="Times New Roman"/>
            </a:endParaRPr>
          </a:p>
        </p:txBody>
      </p:sp>
      <p:sp>
        <p:nvSpPr>
          <p:cNvPr id="89" name="Ellips 88">
            <a:extLst>
              <a:ext uri="{FF2B5EF4-FFF2-40B4-BE49-F238E27FC236}">
                <a16:creationId xmlns:a16="http://schemas.microsoft.com/office/drawing/2014/main" id="{421CB4F2-0F41-4D8A-DE68-542F8DB3992F}"/>
              </a:ext>
            </a:extLst>
          </p:cNvPr>
          <p:cNvSpPr/>
          <p:nvPr/>
        </p:nvSpPr>
        <p:spPr>
          <a:xfrm flipV="1">
            <a:off x="4606149" y="1614194"/>
            <a:ext cx="652457" cy="277373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0" name="Ellips 89">
            <a:extLst>
              <a:ext uri="{FF2B5EF4-FFF2-40B4-BE49-F238E27FC236}">
                <a16:creationId xmlns:a16="http://schemas.microsoft.com/office/drawing/2014/main" id="{D37379CE-DCBF-05FD-04E2-34E43AB29A28}"/>
              </a:ext>
            </a:extLst>
          </p:cNvPr>
          <p:cNvSpPr/>
          <p:nvPr/>
        </p:nvSpPr>
        <p:spPr>
          <a:xfrm flipV="1">
            <a:off x="4604692" y="2382024"/>
            <a:ext cx="652457" cy="277373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1" name="Ellips 90">
            <a:extLst>
              <a:ext uri="{FF2B5EF4-FFF2-40B4-BE49-F238E27FC236}">
                <a16:creationId xmlns:a16="http://schemas.microsoft.com/office/drawing/2014/main" id="{0C495957-56D5-3B6C-DBF7-C3C9B3C879EE}"/>
              </a:ext>
            </a:extLst>
          </p:cNvPr>
          <p:cNvSpPr/>
          <p:nvPr/>
        </p:nvSpPr>
        <p:spPr>
          <a:xfrm flipV="1">
            <a:off x="4595507" y="2907558"/>
            <a:ext cx="652457" cy="277373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92" name="object 71">
            <a:extLst>
              <a:ext uri="{FF2B5EF4-FFF2-40B4-BE49-F238E27FC236}">
                <a16:creationId xmlns:a16="http://schemas.microsoft.com/office/drawing/2014/main" id="{DDBD70FE-5AAB-AA38-8FDE-8EBCA0492B7C}"/>
              </a:ext>
            </a:extLst>
          </p:cNvPr>
          <p:cNvGrpSpPr/>
          <p:nvPr/>
        </p:nvGrpSpPr>
        <p:grpSpPr>
          <a:xfrm>
            <a:off x="3478305" y="1647454"/>
            <a:ext cx="1083310" cy="266065"/>
            <a:chOff x="3594925" y="3436429"/>
            <a:chExt cx="1083310" cy="266065"/>
          </a:xfrm>
          <a:solidFill>
            <a:srgbClr val="FFE7C2"/>
          </a:solidFill>
        </p:grpSpPr>
        <p:sp>
          <p:nvSpPr>
            <p:cNvPr id="93" name="object 72">
              <a:extLst>
                <a:ext uri="{FF2B5EF4-FFF2-40B4-BE49-F238E27FC236}">
                  <a16:creationId xmlns:a16="http://schemas.microsoft.com/office/drawing/2014/main" id="{26E7EBD7-F77C-E731-78CD-AB111B520A54}"/>
                </a:ext>
              </a:extLst>
            </p:cNvPr>
            <p:cNvSpPr/>
            <p:nvPr/>
          </p:nvSpPr>
          <p:spPr>
            <a:xfrm>
              <a:off x="3599688" y="3441191"/>
              <a:ext cx="1073785" cy="256540"/>
            </a:xfrm>
            <a:custGeom>
              <a:avLst/>
              <a:gdLst/>
              <a:ahLst/>
              <a:cxnLst/>
              <a:rect l="l" t="t" r="r" b="b"/>
              <a:pathLst>
                <a:path w="1073785" h="256539">
                  <a:moveTo>
                    <a:pt x="821436" y="0"/>
                  </a:moveTo>
                  <a:lnTo>
                    <a:pt x="42672" y="0"/>
                  </a:lnTo>
                  <a:lnTo>
                    <a:pt x="26038" y="3345"/>
                  </a:lnTo>
                  <a:lnTo>
                    <a:pt x="12477" y="12477"/>
                  </a:lnTo>
                  <a:lnTo>
                    <a:pt x="3345" y="26038"/>
                  </a:lnTo>
                  <a:lnTo>
                    <a:pt x="0" y="42672"/>
                  </a:lnTo>
                  <a:lnTo>
                    <a:pt x="0" y="213360"/>
                  </a:lnTo>
                  <a:lnTo>
                    <a:pt x="3345" y="229993"/>
                  </a:lnTo>
                  <a:lnTo>
                    <a:pt x="12477" y="243554"/>
                  </a:lnTo>
                  <a:lnTo>
                    <a:pt x="26038" y="252686"/>
                  </a:lnTo>
                  <a:lnTo>
                    <a:pt x="42672" y="256032"/>
                  </a:lnTo>
                  <a:lnTo>
                    <a:pt x="821436" y="256032"/>
                  </a:lnTo>
                  <a:lnTo>
                    <a:pt x="838069" y="252686"/>
                  </a:lnTo>
                  <a:lnTo>
                    <a:pt x="851630" y="243554"/>
                  </a:lnTo>
                  <a:lnTo>
                    <a:pt x="860762" y="229993"/>
                  </a:lnTo>
                  <a:lnTo>
                    <a:pt x="864108" y="213360"/>
                  </a:lnTo>
                  <a:lnTo>
                    <a:pt x="864108" y="106680"/>
                  </a:lnTo>
                  <a:lnTo>
                    <a:pt x="1043113" y="106680"/>
                  </a:lnTo>
                  <a:lnTo>
                    <a:pt x="864108" y="42672"/>
                  </a:lnTo>
                  <a:lnTo>
                    <a:pt x="860762" y="26038"/>
                  </a:lnTo>
                  <a:lnTo>
                    <a:pt x="851630" y="12477"/>
                  </a:lnTo>
                  <a:lnTo>
                    <a:pt x="838069" y="3345"/>
                  </a:lnTo>
                  <a:lnTo>
                    <a:pt x="821436" y="0"/>
                  </a:lnTo>
                  <a:close/>
                </a:path>
                <a:path w="1073785" h="256539">
                  <a:moveTo>
                    <a:pt x="1043113" y="106680"/>
                  </a:moveTo>
                  <a:lnTo>
                    <a:pt x="864108" y="106680"/>
                  </a:lnTo>
                  <a:lnTo>
                    <a:pt x="1073658" y="117602"/>
                  </a:lnTo>
                  <a:lnTo>
                    <a:pt x="1043113" y="10668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4" name="object 73">
              <a:extLst>
                <a:ext uri="{FF2B5EF4-FFF2-40B4-BE49-F238E27FC236}">
                  <a16:creationId xmlns:a16="http://schemas.microsoft.com/office/drawing/2014/main" id="{C49B7C75-1519-E7EC-8B95-F8C26AAE0237}"/>
                </a:ext>
              </a:extLst>
            </p:cNvPr>
            <p:cNvSpPr/>
            <p:nvPr/>
          </p:nvSpPr>
          <p:spPr>
            <a:xfrm>
              <a:off x="3599688" y="3441191"/>
              <a:ext cx="1073785" cy="256540"/>
            </a:xfrm>
            <a:custGeom>
              <a:avLst/>
              <a:gdLst/>
              <a:ahLst/>
              <a:cxnLst/>
              <a:rect l="l" t="t" r="r" b="b"/>
              <a:pathLst>
                <a:path w="1073785" h="256539">
                  <a:moveTo>
                    <a:pt x="0" y="42672"/>
                  </a:moveTo>
                  <a:lnTo>
                    <a:pt x="3345" y="26038"/>
                  </a:lnTo>
                  <a:lnTo>
                    <a:pt x="12477" y="12477"/>
                  </a:lnTo>
                  <a:lnTo>
                    <a:pt x="26038" y="3345"/>
                  </a:lnTo>
                  <a:lnTo>
                    <a:pt x="42672" y="0"/>
                  </a:lnTo>
                  <a:lnTo>
                    <a:pt x="504063" y="0"/>
                  </a:lnTo>
                  <a:lnTo>
                    <a:pt x="720089" y="0"/>
                  </a:lnTo>
                  <a:lnTo>
                    <a:pt x="821436" y="0"/>
                  </a:lnTo>
                  <a:lnTo>
                    <a:pt x="838069" y="3345"/>
                  </a:lnTo>
                  <a:lnTo>
                    <a:pt x="851630" y="12477"/>
                  </a:lnTo>
                  <a:lnTo>
                    <a:pt x="860762" y="26038"/>
                  </a:lnTo>
                  <a:lnTo>
                    <a:pt x="864108" y="42672"/>
                  </a:lnTo>
                  <a:lnTo>
                    <a:pt x="1073658" y="117602"/>
                  </a:lnTo>
                  <a:lnTo>
                    <a:pt x="864108" y="106680"/>
                  </a:lnTo>
                  <a:lnTo>
                    <a:pt x="864108" y="213360"/>
                  </a:lnTo>
                  <a:lnTo>
                    <a:pt x="860762" y="229993"/>
                  </a:lnTo>
                  <a:lnTo>
                    <a:pt x="851630" y="243554"/>
                  </a:lnTo>
                  <a:lnTo>
                    <a:pt x="838069" y="252686"/>
                  </a:lnTo>
                  <a:lnTo>
                    <a:pt x="821436" y="256032"/>
                  </a:lnTo>
                  <a:lnTo>
                    <a:pt x="720089" y="256032"/>
                  </a:lnTo>
                  <a:lnTo>
                    <a:pt x="504063" y="256032"/>
                  </a:lnTo>
                  <a:lnTo>
                    <a:pt x="42672" y="256032"/>
                  </a:lnTo>
                  <a:lnTo>
                    <a:pt x="26038" y="252686"/>
                  </a:lnTo>
                  <a:lnTo>
                    <a:pt x="12477" y="243554"/>
                  </a:lnTo>
                  <a:lnTo>
                    <a:pt x="3345" y="229993"/>
                  </a:lnTo>
                  <a:lnTo>
                    <a:pt x="0" y="213360"/>
                  </a:lnTo>
                  <a:lnTo>
                    <a:pt x="0" y="106680"/>
                  </a:lnTo>
                  <a:lnTo>
                    <a:pt x="0" y="42672"/>
                  </a:lnTo>
                  <a:close/>
                </a:path>
              </a:pathLst>
            </a:custGeom>
            <a:grpFill/>
            <a:ln w="9143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5" name="object 71">
            <a:extLst>
              <a:ext uri="{FF2B5EF4-FFF2-40B4-BE49-F238E27FC236}">
                <a16:creationId xmlns:a16="http://schemas.microsoft.com/office/drawing/2014/main" id="{1E15F3BB-606A-2080-91D9-F7F9E57C97D5}"/>
              </a:ext>
            </a:extLst>
          </p:cNvPr>
          <p:cNvGrpSpPr/>
          <p:nvPr/>
        </p:nvGrpSpPr>
        <p:grpSpPr>
          <a:xfrm>
            <a:off x="3486228" y="2360672"/>
            <a:ext cx="1083310" cy="266065"/>
            <a:chOff x="3594925" y="3436429"/>
            <a:chExt cx="1083310" cy="266065"/>
          </a:xfrm>
          <a:solidFill>
            <a:srgbClr val="FFE7C2"/>
          </a:solidFill>
        </p:grpSpPr>
        <p:sp>
          <p:nvSpPr>
            <p:cNvPr id="96" name="object 72">
              <a:extLst>
                <a:ext uri="{FF2B5EF4-FFF2-40B4-BE49-F238E27FC236}">
                  <a16:creationId xmlns:a16="http://schemas.microsoft.com/office/drawing/2014/main" id="{2FB01EE8-A740-A875-7F35-31B27A6ADE0B}"/>
                </a:ext>
              </a:extLst>
            </p:cNvPr>
            <p:cNvSpPr/>
            <p:nvPr/>
          </p:nvSpPr>
          <p:spPr>
            <a:xfrm>
              <a:off x="3599688" y="3441191"/>
              <a:ext cx="1073785" cy="256540"/>
            </a:xfrm>
            <a:custGeom>
              <a:avLst/>
              <a:gdLst/>
              <a:ahLst/>
              <a:cxnLst/>
              <a:rect l="l" t="t" r="r" b="b"/>
              <a:pathLst>
                <a:path w="1073785" h="256539">
                  <a:moveTo>
                    <a:pt x="821436" y="0"/>
                  </a:moveTo>
                  <a:lnTo>
                    <a:pt x="42672" y="0"/>
                  </a:lnTo>
                  <a:lnTo>
                    <a:pt x="26038" y="3345"/>
                  </a:lnTo>
                  <a:lnTo>
                    <a:pt x="12477" y="12477"/>
                  </a:lnTo>
                  <a:lnTo>
                    <a:pt x="3345" y="26038"/>
                  </a:lnTo>
                  <a:lnTo>
                    <a:pt x="0" y="42672"/>
                  </a:lnTo>
                  <a:lnTo>
                    <a:pt x="0" y="213360"/>
                  </a:lnTo>
                  <a:lnTo>
                    <a:pt x="3345" y="229993"/>
                  </a:lnTo>
                  <a:lnTo>
                    <a:pt x="12477" y="243554"/>
                  </a:lnTo>
                  <a:lnTo>
                    <a:pt x="26038" y="252686"/>
                  </a:lnTo>
                  <a:lnTo>
                    <a:pt x="42672" y="256032"/>
                  </a:lnTo>
                  <a:lnTo>
                    <a:pt x="821436" y="256032"/>
                  </a:lnTo>
                  <a:lnTo>
                    <a:pt x="838069" y="252686"/>
                  </a:lnTo>
                  <a:lnTo>
                    <a:pt x="851630" y="243554"/>
                  </a:lnTo>
                  <a:lnTo>
                    <a:pt x="860762" y="229993"/>
                  </a:lnTo>
                  <a:lnTo>
                    <a:pt x="864108" y="213360"/>
                  </a:lnTo>
                  <a:lnTo>
                    <a:pt x="864108" y="106680"/>
                  </a:lnTo>
                  <a:lnTo>
                    <a:pt x="1043113" y="106680"/>
                  </a:lnTo>
                  <a:lnTo>
                    <a:pt x="864108" y="42672"/>
                  </a:lnTo>
                  <a:lnTo>
                    <a:pt x="860762" y="26038"/>
                  </a:lnTo>
                  <a:lnTo>
                    <a:pt x="851630" y="12477"/>
                  </a:lnTo>
                  <a:lnTo>
                    <a:pt x="838069" y="3345"/>
                  </a:lnTo>
                  <a:lnTo>
                    <a:pt x="821436" y="0"/>
                  </a:lnTo>
                  <a:close/>
                </a:path>
                <a:path w="1073785" h="256539">
                  <a:moveTo>
                    <a:pt x="1043113" y="106680"/>
                  </a:moveTo>
                  <a:lnTo>
                    <a:pt x="864108" y="106680"/>
                  </a:lnTo>
                  <a:lnTo>
                    <a:pt x="1073658" y="117602"/>
                  </a:lnTo>
                  <a:lnTo>
                    <a:pt x="1043113" y="10668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7" name="object 73">
              <a:extLst>
                <a:ext uri="{FF2B5EF4-FFF2-40B4-BE49-F238E27FC236}">
                  <a16:creationId xmlns:a16="http://schemas.microsoft.com/office/drawing/2014/main" id="{CC591A28-3F33-3BDC-BBC8-CFDA1FDF572A}"/>
                </a:ext>
              </a:extLst>
            </p:cNvPr>
            <p:cNvSpPr/>
            <p:nvPr/>
          </p:nvSpPr>
          <p:spPr>
            <a:xfrm>
              <a:off x="3599688" y="3441191"/>
              <a:ext cx="1073785" cy="256540"/>
            </a:xfrm>
            <a:custGeom>
              <a:avLst/>
              <a:gdLst/>
              <a:ahLst/>
              <a:cxnLst/>
              <a:rect l="l" t="t" r="r" b="b"/>
              <a:pathLst>
                <a:path w="1073785" h="256539">
                  <a:moveTo>
                    <a:pt x="0" y="42672"/>
                  </a:moveTo>
                  <a:lnTo>
                    <a:pt x="3345" y="26038"/>
                  </a:lnTo>
                  <a:lnTo>
                    <a:pt x="12477" y="12477"/>
                  </a:lnTo>
                  <a:lnTo>
                    <a:pt x="26038" y="3345"/>
                  </a:lnTo>
                  <a:lnTo>
                    <a:pt x="42672" y="0"/>
                  </a:lnTo>
                  <a:lnTo>
                    <a:pt x="504063" y="0"/>
                  </a:lnTo>
                  <a:lnTo>
                    <a:pt x="720089" y="0"/>
                  </a:lnTo>
                  <a:lnTo>
                    <a:pt x="821436" y="0"/>
                  </a:lnTo>
                  <a:lnTo>
                    <a:pt x="838069" y="3345"/>
                  </a:lnTo>
                  <a:lnTo>
                    <a:pt x="851630" y="12477"/>
                  </a:lnTo>
                  <a:lnTo>
                    <a:pt x="860762" y="26038"/>
                  </a:lnTo>
                  <a:lnTo>
                    <a:pt x="864108" y="42672"/>
                  </a:lnTo>
                  <a:lnTo>
                    <a:pt x="1073658" y="117602"/>
                  </a:lnTo>
                  <a:lnTo>
                    <a:pt x="864108" y="106680"/>
                  </a:lnTo>
                  <a:lnTo>
                    <a:pt x="864108" y="213360"/>
                  </a:lnTo>
                  <a:lnTo>
                    <a:pt x="860762" y="229993"/>
                  </a:lnTo>
                  <a:lnTo>
                    <a:pt x="851630" y="243554"/>
                  </a:lnTo>
                  <a:lnTo>
                    <a:pt x="838069" y="252686"/>
                  </a:lnTo>
                  <a:lnTo>
                    <a:pt x="821436" y="256032"/>
                  </a:lnTo>
                  <a:lnTo>
                    <a:pt x="720089" y="256032"/>
                  </a:lnTo>
                  <a:lnTo>
                    <a:pt x="504063" y="256032"/>
                  </a:lnTo>
                  <a:lnTo>
                    <a:pt x="42672" y="256032"/>
                  </a:lnTo>
                  <a:lnTo>
                    <a:pt x="26038" y="252686"/>
                  </a:lnTo>
                  <a:lnTo>
                    <a:pt x="12477" y="243554"/>
                  </a:lnTo>
                  <a:lnTo>
                    <a:pt x="3345" y="229993"/>
                  </a:lnTo>
                  <a:lnTo>
                    <a:pt x="0" y="213360"/>
                  </a:lnTo>
                  <a:lnTo>
                    <a:pt x="0" y="106680"/>
                  </a:lnTo>
                  <a:lnTo>
                    <a:pt x="0" y="42672"/>
                  </a:lnTo>
                  <a:close/>
                </a:path>
              </a:pathLst>
            </a:custGeom>
            <a:grpFill/>
            <a:ln w="9143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0" name="object 72">
            <a:extLst>
              <a:ext uri="{FF2B5EF4-FFF2-40B4-BE49-F238E27FC236}">
                <a16:creationId xmlns:a16="http://schemas.microsoft.com/office/drawing/2014/main" id="{EF2B2516-8BD4-0AA4-3810-EB622287C59E}"/>
              </a:ext>
            </a:extLst>
          </p:cNvPr>
          <p:cNvSpPr/>
          <p:nvPr/>
        </p:nvSpPr>
        <p:spPr>
          <a:xfrm>
            <a:off x="3481180" y="2924133"/>
            <a:ext cx="1073785" cy="256540"/>
          </a:xfrm>
          <a:custGeom>
            <a:avLst/>
            <a:gdLst/>
            <a:ahLst/>
            <a:cxnLst/>
            <a:rect l="l" t="t" r="r" b="b"/>
            <a:pathLst>
              <a:path w="1073785" h="256539">
                <a:moveTo>
                  <a:pt x="821436" y="0"/>
                </a:moveTo>
                <a:lnTo>
                  <a:pt x="42672" y="0"/>
                </a:lnTo>
                <a:lnTo>
                  <a:pt x="26038" y="3345"/>
                </a:lnTo>
                <a:lnTo>
                  <a:pt x="12477" y="12477"/>
                </a:lnTo>
                <a:lnTo>
                  <a:pt x="3345" y="26038"/>
                </a:lnTo>
                <a:lnTo>
                  <a:pt x="0" y="42672"/>
                </a:lnTo>
                <a:lnTo>
                  <a:pt x="0" y="213360"/>
                </a:lnTo>
                <a:lnTo>
                  <a:pt x="3345" y="229993"/>
                </a:lnTo>
                <a:lnTo>
                  <a:pt x="12477" y="243554"/>
                </a:lnTo>
                <a:lnTo>
                  <a:pt x="26038" y="252686"/>
                </a:lnTo>
                <a:lnTo>
                  <a:pt x="42672" y="256032"/>
                </a:lnTo>
                <a:lnTo>
                  <a:pt x="821436" y="256032"/>
                </a:lnTo>
                <a:lnTo>
                  <a:pt x="838069" y="252686"/>
                </a:lnTo>
                <a:lnTo>
                  <a:pt x="851630" y="243554"/>
                </a:lnTo>
                <a:lnTo>
                  <a:pt x="860762" y="229993"/>
                </a:lnTo>
                <a:lnTo>
                  <a:pt x="864108" y="213360"/>
                </a:lnTo>
                <a:lnTo>
                  <a:pt x="864108" y="106680"/>
                </a:lnTo>
                <a:lnTo>
                  <a:pt x="1043113" y="106680"/>
                </a:lnTo>
                <a:lnTo>
                  <a:pt x="864108" y="42672"/>
                </a:lnTo>
                <a:lnTo>
                  <a:pt x="860762" y="26038"/>
                </a:lnTo>
                <a:lnTo>
                  <a:pt x="851630" y="12477"/>
                </a:lnTo>
                <a:lnTo>
                  <a:pt x="838069" y="3345"/>
                </a:lnTo>
                <a:lnTo>
                  <a:pt x="821436" y="0"/>
                </a:lnTo>
                <a:close/>
              </a:path>
              <a:path w="1073785" h="256539">
                <a:moveTo>
                  <a:pt x="1043113" y="106680"/>
                </a:moveTo>
                <a:lnTo>
                  <a:pt x="864108" y="106680"/>
                </a:lnTo>
                <a:lnTo>
                  <a:pt x="1073658" y="117602"/>
                </a:lnTo>
                <a:lnTo>
                  <a:pt x="1043113" y="106680"/>
                </a:lnTo>
                <a:close/>
              </a:path>
            </a:pathLst>
          </a:custGeom>
          <a:solidFill>
            <a:srgbClr val="FFE7C2"/>
          </a:solidFill>
          <a:ln>
            <a:noFill/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1" name="object 44">
            <a:extLst>
              <a:ext uri="{FF2B5EF4-FFF2-40B4-BE49-F238E27FC236}">
                <a16:creationId xmlns:a16="http://schemas.microsoft.com/office/drawing/2014/main" id="{D20EA163-25FD-91E8-E799-41B23E5D9A42}"/>
              </a:ext>
            </a:extLst>
          </p:cNvPr>
          <p:cNvSpPr txBox="1"/>
          <p:nvPr/>
        </p:nvSpPr>
        <p:spPr>
          <a:xfrm>
            <a:off x="3618174" y="1700849"/>
            <a:ext cx="866140" cy="119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sv-SE" sz="700" spc="-10" dirty="0">
                <a:latin typeface="Times New Roman"/>
                <a:cs typeface="Times New Roman"/>
              </a:rPr>
              <a:t>90:e percentil</a:t>
            </a:r>
            <a:endParaRPr sz="700" dirty="0">
              <a:latin typeface="Times New Roman"/>
              <a:cs typeface="Times New Roman"/>
            </a:endParaRPr>
          </a:p>
        </p:txBody>
      </p:sp>
      <p:sp>
        <p:nvSpPr>
          <p:cNvPr id="102" name="object 44">
            <a:extLst>
              <a:ext uri="{FF2B5EF4-FFF2-40B4-BE49-F238E27FC236}">
                <a16:creationId xmlns:a16="http://schemas.microsoft.com/office/drawing/2014/main" id="{E9E6EA32-CF2B-C9C5-7FBB-CA3A4D1591CC}"/>
              </a:ext>
            </a:extLst>
          </p:cNvPr>
          <p:cNvSpPr txBox="1"/>
          <p:nvPr/>
        </p:nvSpPr>
        <p:spPr>
          <a:xfrm>
            <a:off x="3574820" y="2429817"/>
            <a:ext cx="866140" cy="119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sv-SE" sz="700" spc="-10" dirty="0">
                <a:latin typeface="Times New Roman"/>
                <a:cs typeface="Times New Roman"/>
              </a:rPr>
              <a:t>Median</a:t>
            </a:r>
            <a:endParaRPr sz="700" dirty="0">
              <a:latin typeface="Times New Roman"/>
              <a:cs typeface="Times New Roman"/>
            </a:endParaRPr>
          </a:p>
        </p:txBody>
      </p:sp>
      <p:sp>
        <p:nvSpPr>
          <p:cNvPr id="103" name="object 44">
            <a:extLst>
              <a:ext uri="{FF2B5EF4-FFF2-40B4-BE49-F238E27FC236}">
                <a16:creationId xmlns:a16="http://schemas.microsoft.com/office/drawing/2014/main" id="{2D971951-644F-3CC4-4E71-773B2B9B8470}"/>
              </a:ext>
            </a:extLst>
          </p:cNvPr>
          <p:cNvSpPr txBox="1"/>
          <p:nvPr/>
        </p:nvSpPr>
        <p:spPr>
          <a:xfrm>
            <a:off x="3594111" y="2998804"/>
            <a:ext cx="866140" cy="119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sv-SE" sz="700" spc="-10" dirty="0">
                <a:latin typeface="Times New Roman"/>
                <a:cs typeface="Times New Roman"/>
              </a:rPr>
              <a:t>10:e percentil</a:t>
            </a:r>
            <a:endParaRPr sz="700" dirty="0">
              <a:latin typeface="Times New Roman"/>
              <a:cs typeface="Times New Roman"/>
            </a:endParaRPr>
          </a:p>
        </p:txBody>
      </p:sp>
      <p:cxnSp>
        <p:nvCxnSpPr>
          <p:cNvPr id="99" name="Rak koppling 98">
            <a:extLst>
              <a:ext uri="{FF2B5EF4-FFF2-40B4-BE49-F238E27FC236}">
                <a16:creationId xmlns:a16="http://schemas.microsoft.com/office/drawing/2014/main" id="{4764843D-2FF5-5CCA-2A07-EC7700DA70DB}"/>
              </a:ext>
            </a:extLst>
          </p:cNvPr>
          <p:cNvCxnSpPr/>
          <p:nvPr/>
        </p:nvCxnSpPr>
        <p:spPr>
          <a:xfrm>
            <a:off x="609600" y="5161787"/>
            <a:ext cx="838479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21440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95883" y="1335024"/>
            <a:ext cx="8386830" cy="4496181"/>
            <a:chOff x="595883" y="1335024"/>
            <a:chExt cx="8386830" cy="4496181"/>
          </a:xfrm>
        </p:grpSpPr>
        <p:sp>
          <p:nvSpPr>
            <p:cNvPr id="3" name="object 3"/>
            <p:cNvSpPr/>
            <p:nvPr/>
          </p:nvSpPr>
          <p:spPr>
            <a:xfrm>
              <a:off x="850391" y="1735826"/>
              <a:ext cx="990600" cy="689214"/>
            </a:xfrm>
            <a:custGeom>
              <a:avLst/>
              <a:gdLst/>
              <a:ahLst/>
              <a:cxnLst/>
              <a:rect l="l" t="t" r="r" b="b"/>
              <a:pathLst>
                <a:path w="990600" h="1024254">
                  <a:moveTo>
                    <a:pt x="0" y="1024127"/>
                  </a:moveTo>
                  <a:lnTo>
                    <a:pt x="990599" y="1024127"/>
                  </a:lnTo>
                  <a:lnTo>
                    <a:pt x="990599" y="0"/>
                  </a:lnTo>
                  <a:lnTo>
                    <a:pt x="0" y="0"/>
                  </a:lnTo>
                  <a:lnTo>
                    <a:pt x="0" y="1024127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838932" y="2198878"/>
              <a:ext cx="1066067" cy="2619429"/>
            </a:xfrm>
            <a:custGeom>
              <a:avLst/>
              <a:gdLst/>
              <a:ahLst/>
              <a:cxnLst/>
              <a:rect l="l" t="t" r="r" b="b"/>
              <a:pathLst>
                <a:path w="990600" h="2193290">
                  <a:moveTo>
                    <a:pt x="0" y="2193036"/>
                  </a:moveTo>
                  <a:lnTo>
                    <a:pt x="990599" y="2193036"/>
                  </a:lnTo>
                  <a:lnTo>
                    <a:pt x="990599" y="0"/>
                  </a:lnTo>
                  <a:lnTo>
                    <a:pt x="0" y="0"/>
                  </a:lnTo>
                  <a:lnTo>
                    <a:pt x="0" y="2193036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2276855" y="1703836"/>
              <a:ext cx="990600" cy="882118"/>
            </a:xfrm>
            <a:custGeom>
              <a:avLst/>
              <a:gdLst/>
              <a:ahLst/>
              <a:cxnLst/>
              <a:rect l="l" t="t" r="r" b="b"/>
              <a:pathLst>
                <a:path w="990600" h="791210">
                  <a:moveTo>
                    <a:pt x="0" y="790955"/>
                  </a:moveTo>
                  <a:lnTo>
                    <a:pt x="990599" y="790955"/>
                  </a:lnTo>
                  <a:lnTo>
                    <a:pt x="990599" y="0"/>
                  </a:lnTo>
                  <a:lnTo>
                    <a:pt x="0" y="0"/>
                  </a:lnTo>
                  <a:lnTo>
                    <a:pt x="0" y="790955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2165704" y="2198878"/>
              <a:ext cx="1111152" cy="2586917"/>
            </a:xfrm>
            <a:custGeom>
              <a:avLst/>
              <a:gdLst/>
              <a:ahLst/>
              <a:cxnLst/>
              <a:rect l="l" t="t" r="r" b="b"/>
              <a:pathLst>
                <a:path w="990600" h="2212975">
                  <a:moveTo>
                    <a:pt x="0" y="2212848"/>
                  </a:moveTo>
                  <a:lnTo>
                    <a:pt x="990599" y="2212848"/>
                  </a:lnTo>
                  <a:lnTo>
                    <a:pt x="990599" y="0"/>
                  </a:lnTo>
                  <a:lnTo>
                    <a:pt x="0" y="0"/>
                  </a:lnTo>
                  <a:lnTo>
                    <a:pt x="0" y="2212848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3703319" y="1861662"/>
              <a:ext cx="990600" cy="816134"/>
            </a:xfrm>
            <a:custGeom>
              <a:avLst/>
              <a:gdLst/>
              <a:ahLst/>
              <a:cxnLst/>
              <a:rect l="l" t="t" r="r" b="b"/>
              <a:pathLst>
                <a:path w="990600" h="909954">
                  <a:moveTo>
                    <a:pt x="0" y="909827"/>
                  </a:moveTo>
                  <a:lnTo>
                    <a:pt x="990600" y="909827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909827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3693918" y="2361438"/>
              <a:ext cx="990600" cy="2612353"/>
            </a:xfrm>
            <a:custGeom>
              <a:avLst/>
              <a:gdLst/>
              <a:ahLst/>
              <a:cxnLst/>
              <a:rect l="l" t="t" r="r" b="b"/>
              <a:pathLst>
                <a:path w="990600" h="2159635">
                  <a:moveTo>
                    <a:pt x="0" y="2159508"/>
                  </a:moveTo>
                  <a:lnTo>
                    <a:pt x="990600" y="2159508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2159508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7968600" y="2102779"/>
              <a:ext cx="1014113" cy="2969853"/>
            </a:xfrm>
            <a:custGeom>
              <a:avLst/>
              <a:gdLst/>
              <a:ahLst/>
              <a:cxnLst/>
              <a:rect l="l" t="t" r="r" b="b"/>
              <a:pathLst>
                <a:path w="990600" h="3022600">
                  <a:moveTo>
                    <a:pt x="0" y="3022091"/>
                  </a:moveTo>
                  <a:lnTo>
                    <a:pt x="990600" y="3022091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3022091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595883" y="1335024"/>
              <a:ext cx="71755" cy="3831590"/>
            </a:xfrm>
            <a:custGeom>
              <a:avLst/>
              <a:gdLst/>
              <a:ahLst/>
              <a:cxnLst/>
              <a:rect l="l" t="t" r="r" b="b"/>
              <a:pathLst>
                <a:path w="71754" h="3831590">
                  <a:moveTo>
                    <a:pt x="36575" y="3831336"/>
                  </a:moveTo>
                  <a:lnTo>
                    <a:pt x="36575" y="0"/>
                  </a:lnTo>
                </a:path>
                <a:path w="71754" h="3831590">
                  <a:moveTo>
                    <a:pt x="0" y="3831336"/>
                  </a:moveTo>
                  <a:lnTo>
                    <a:pt x="71628" y="3831336"/>
                  </a:lnTo>
                </a:path>
                <a:path w="71754" h="3831590">
                  <a:moveTo>
                    <a:pt x="0" y="3352800"/>
                  </a:moveTo>
                  <a:lnTo>
                    <a:pt x="71628" y="3352800"/>
                  </a:lnTo>
                </a:path>
                <a:path w="71754" h="3831590">
                  <a:moveTo>
                    <a:pt x="0" y="2872740"/>
                  </a:moveTo>
                  <a:lnTo>
                    <a:pt x="71628" y="2872740"/>
                  </a:lnTo>
                </a:path>
                <a:path w="71754" h="3831590">
                  <a:moveTo>
                    <a:pt x="0" y="2394204"/>
                  </a:moveTo>
                  <a:lnTo>
                    <a:pt x="71628" y="2394204"/>
                  </a:lnTo>
                </a:path>
                <a:path w="71754" h="3831590">
                  <a:moveTo>
                    <a:pt x="0" y="1915667"/>
                  </a:moveTo>
                  <a:lnTo>
                    <a:pt x="71628" y="1915667"/>
                  </a:lnTo>
                </a:path>
                <a:path w="71754" h="3831590">
                  <a:moveTo>
                    <a:pt x="0" y="1437131"/>
                  </a:moveTo>
                  <a:lnTo>
                    <a:pt x="71628" y="1437131"/>
                  </a:lnTo>
                </a:path>
                <a:path w="71754" h="3831590">
                  <a:moveTo>
                    <a:pt x="0" y="958596"/>
                  </a:moveTo>
                  <a:lnTo>
                    <a:pt x="71628" y="958596"/>
                  </a:lnTo>
                </a:path>
                <a:path w="71754" h="3831590">
                  <a:moveTo>
                    <a:pt x="0" y="478536"/>
                  </a:moveTo>
                  <a:lnTo>
                    <a:pt x="71628" y="478536"/>
                  </a:lnTo>
                </a:path>
                <a:path w="71754" h="3831590">
                  <a:moveTo>
                    <a:pt x="0" y="0"/>
                  </a:moveTo>
                  <a:lnTo>
                    <a:pt x="71628" y="0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32459" y="5166360"/>
              <a:ext cx="7132320" cy="664845"/>
            </a:xfrm>
            <a:custGeom>
              <a:avLst/>
              <a:gdLst/>
              <a:ahLst/>
              <a:cxnLst/>
              <a:rect l="l" t="t" r="r" b="b"/>
              <a:pathLst>
                <a:path w="7132320" h="664845">
                  <a:moveTo>
                    <a:pt x="0" y="0"/>
                  </a:moveTo>
                  <a:lnTo>
                    <a:pt x="0" y="220979"/>
                  </a:lnTo>
                </a:path>
                <a:path w="7132320" h="664845">
                  <a:moveTo>
                    <a:pt x="1426464" y="0"/>
                  </a:moveTo>
                  <a:lnTo>
                    <a:pt x="1426464" y="220979"/>
                  </a:lnTo>
                </a:path>
                <a:path w="7132320" h="664845">
                  <a:moveTo>
                    <a:pt x="2852928" y="0"/>
                  </a:moveTo>
                  <a:lnTo>
                    <a:pt x="2852928" y="220979"/>
                  </a:lnTo>
                </a:path>
                <a:path w="7132320" h="664845">
                  <a:moveTo>
                    <a:pt x="4279392" y="0"/>
                  </a:moveTo>
                  <a:lnTo>
                    <a:pt x="4279392" y="220979"/>
                  </a:lnTo>
                </a:path>
                <a:path w="7132320" h="664845">
                  <a:moveTo>
                    <a:pt x="5705856" y="0"/>
                  </a:moveTo>
                  <a:lnTo>
                    <a:pt x="5705856" y="220979"/>
                  </a:lnTo>
                </a:path>
                <a:path w="7132320" h="664845">
                  <a:moveTo>
                    <a:pt x="7132320" y="0"/>
                  </a:moveTo>
                  <a:lnTo>
                    <a:pt x="7132320" y="220979"/>
                  </a:lnTo>
                </a:path>
                <a:path w="7132320" h="664845">
                  <a:moveTo>
                    <a:pt x="0" y="220979"/>
                  </a:moveTo>
                  <a:lnTo>
                    <a:pt x="0" y="443483"/>
                  </a:lnTo>
                </a:path>
                <a:path w="7132320" h="664845">
                  <a:moveTo>
                    <a:pt x="1426464" y="220979"/>
                  </a:moveTo>
                  <a:lnTo>
                    <a:pt x="1426464" y="443483"/>
                  </a:lnTo>
                </a:path>
                <a:path w="7132320" h="664845">
                  <a:moveTo>
                    <a:pt x="2852928" y="220979"/>
                  </a:moveTo>
                  <a:lnTo>
                    <a:pt x="2852928" y="443483"/>
                  </a:lnTo>
                </a:path>
                <a:path w="7132320" h="664845">
                  <a:moveTo>
                    <a:pt x="4279392" y="220979"/>
                  </a:moveTo>
                  <a:lnTo>
                    <a:pt x="4279392" y="443483"/>
                  </a:lnTo>
                </a:path>
                <a:path w="7132320" h="664845">
                  <a:moveTo>
                    <a:pt x="5705856" y="220979"/>
                  </a:moveTo>
                  <a:lnTo>
                    <a:pt x="5705856" y="443483"/>
                  </a:lnTo>
                </a:path>
                <a:path w="7132320" h="664845">
                  <a:moveTo>
                    <a:pt x="7132320" y="220979"/>
                  </a:moveTo>
                  <a:lnTo>
                    <a:pt x="7132320" y="443483"/>
                  </a:lnTo>
                </a:path>
                <a:path w="7132320" h="664845">
                  <a:moveTo>
                    <a:pt x="0" y="443483"/>
                  </a:moveTo>
                  <a:lnTo>
                    <a:pt x="0" y="664463"/>
                  </a:lnTo>
                </a:path>
                <a:path w="7132320" h="664845">
                  <a:moveTo>
                    <a:pt x="4279392" y="443483"/>
                  </a:moveTo>
                  <a:lnTo>
                    <a:pt x="4279392" y="664463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175104" y="162294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51 200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1" name="object 51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Källa: Arbetsgivarverket. </a:t>
            </a:r>
            <a:r>
              <a:rPr dirty="0"/>
              <a:t>Lönestatistik </a:t>
            </a:r>
            <a:r>
              <a:rPr spc="-5" dirty="0"/>
              <a:t>redovisas </a:t>
            </a:r>
            <a:r>
              <a:rPr dirty="0"/>
              <a:t>inte </a:t>
            </a:r>
            <a:r>
              <a:rPr spc="-5" dirty="0"/>
              <a:t>vid färre än </a:t>
            </a:r>
            <a:r>
              <a:rPr dirty="0"/>
              <a:t>fem </a:t>
            </a:r>
            <a:r>
              <a:rPr spc="-5" dirty="0"/>
              <a:t>observationer. </a:t>
            </a:r>
            <a:r>
              <a:rPr dirty="0"/>
              <a:t>Vid </a:t>
            </a:r>
            <a:r>
              <a:rPr spc="-5" dirty="0"/>
              <a:t>upp </a:t>
            </a:r>
            <a:r>
              <a:rPr dirty="0"/>
              <a:t>till</a:t>
            </a:r>
            <a:r>
              <a:rPr spc="160" dirty="0"/>
              <a:t> </a:t>
            </a:r>
            <a:r>
              <a:rPr spc="-5" dirty="0"/>
              <a:t>21 observationer </a:t>
            </a:r>
            <a:r>
              <a:rPr dirty="0"/>
              <a:t>redovisas </a:t>
            </a:r>
            <a:r>
              <a:rPr spc="-5" dirty="0"/>
              <a:t>endast </a:t>
            </a:r>
            <a:r>
              <a:rPr dirty="0"/>
              <a:t>medianen.</a:t>
            </a:r>
          </a:p>
        </p:txBody>
      </p:sp>
      <p:sp>
        <p:nvSpPr>
          <p:cNvPr id="52" name="object 52"/>
          <p:cNvSpPr txBox="1">
            <a:spLocks noGrp="1"/>
          </p:cNvSpPr>
          <p:nvPr>
            <p:ph type="ftr" sz="quarter" idx="5"/>
          </p:nvPr>
        </p:nvSpPr>
        <p:spPr>
          <a:xfrm>
            <a:off x="7626857" y="6518168"/>
            <a:ext cx="923671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sv-SE" spc="-5" dirty="0"/>
              <a:t>Mars 2026</a:t>
            </a:r>
            <a:endParaRPr spc="-5" dirty="0"/>
          </a:p>
        </p:txBody>
      </p:sp>
      <p:sp>
        <p:nvSpPr>
          <p:cNvPr id="53" name="object 5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20</a:t>
            </a:fld>
            <a:endParaRPr dirty="0"/>
          </a:p>
        </p:txBody>
      </p:sp>
      <p:sp>
        <p:nvSpPr>
          <p:cNvPr id="22" name="object 22"/>
          <p:cNvSpPr txBox="1"/>
          <p:nvPr/>
        </p:nvSpPr>
        <p:spPr>
          <a:xfrm>
            <a:off x="2603304" y="162780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51 490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009880" y="177973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50 760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1191" y="5072633"/>
            <a:ext cx="507365" cy="67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070">
              <a:lnSpc>
                <a:spcPts val="1065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15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 marL="12700">
              <a:lnSpc>
                <a:spcPts val="1005"/>
              </a:lnSpc>
            </a:pPr>
            <a:r>
              <a:rPr sz="850" spc="-5" dirty="0">
                <a:latin typeface="Carlito"/>
                <a:cs typeface="Carlito"/>
              </a:rPr>
              <a:t>Antal</a:t>
            </a:r>
            <a:endParaRPr sz="850">
              <a:latin typeface="Carlito"/>
              <a:cs typeface="Carlito"/>
            </a:endParaRPr>
          </a:p>
          <a:p>
            <a:pPr marL="12700" marR="10795">
              <a:lnSpc>
                <a:spcPts val="1540"/>
              </a:lnSpc>
              <a:spcBef>
                <a:spcPts val="120"/>
              </a:spcBef>
            </a:pPr>
            <a:r>
              <a:rPr sz="850" dirty="0">
                <a:latin typeface="Carlito"/>
                <a:cs typeface="Carlito"/>
              </a:rPr>
              <a:t>P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spc="-5" dirty="0">
                <a:latin typeface="Carlito"/>
                <a:cs typeface="Carlito"/>
              </a:rPr>
              <a:t>pul</a:t>
            </a:r>
            <a:r>
              <a:rPr sz="850" dirty="0">
                <a:latin typeface="Carlito"/>
                <a:cs typeface="Carlito"/>
              </a:rPr>
              <a:t>ati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n  BEST</a:t>
            </a:r>
            <a:r>
              <a:rPr sz="850" spc="-5" dirty="0">
                <a:latin typeface="Carlito"/>
                <a:cs typeface="Carlito"/>
              </a:rPr>
              <a:t>A</a:t>
            </a:r>
            <a:r>
              <a:rPr sz="850" dirty="0">
                <a:latin typeface="Carlito"/>
                <a:cs typeface="Carlito"/>
              </a:rPr>
              <a:t>-</a:t>
            </a:r>
            <a:r>
              <a:rPr sz="850" spc="-5" dirty="0">
                <a:latin typeface="Carlito"/>
                <a:cs typeface="Carlito"/>
              </a:rPr>
              <a:t>k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d</a:t>
            </a:r>
            <a:endParaRPr sz="850">
              <a:latin typeface="Carlito"/>
              <a:cs typeface="Carlito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97612" y="3635755"/>
            <a:ext cx="340995" cy="1120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30</a:t>
            </a:r>
            <a:r>
              <a:rPr sz="900" spc="-10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>
              <a:lnSpc>
                <a:spcPct val="100000"/>
              </a:lnSpc>
            </a:pPr>
            <a:endParaRPr sz="900">
              <a:latin typeface="Carlito"/>
              <a:cs typeface="Carlito"/>
            </a:endParaRPr>
          </a:p>
          <a:p>
            <a:pPr>
              <a:lnSpc>
                <a:spcPct val="100000"/>
              </a:lnSpc>
            </a:pPr>
            <a:endParaRPr sz="130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900" dirty="0">
                <a:latin typeface="Carlito"/>
                <a:cs typeface="Carlito"/>
              </a:rPr>
              <a:t>25</a:t>
            </a:r>
            <a:r>
              <a:rPr sz="900" spc="-10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>
              <a:lnSpc>
                <a:spcPct val="100000"/>
              </a:lnSpc>
            </a:pPr>
            <a:endParaRPr sz="900">
              <a:latin typeface="Carlito"/>
              <a:cs typeface="Carlito"/>
            </a:endParaRPr>
          </a:p>
          <a:p>
            <a:pPr>
              <a:lnSpc>
                <a:spcPct val="100000"/>
              </a:lnSpc>
            </a:pPr>
            <a:endParaRPr sz="130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900" dirty="0">
                <a:latin typeface="Carlito"/>
                <a:cs typeface="Carlito"/>
              </a:rPr>
              <a:t>20</a:t>
            </a:r>
            <a:r>
              <a:rPr sz="900" spc="-10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97612" y="3156584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97612" y="2677795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97612" y="2198878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97612" y="1719834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50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274825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9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672588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142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099305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353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982206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latin typeface="Carlito"/>
                <a:cs typeface="Carlito"/>
              </a:rPr>
              <a:t>3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8408923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latin typeface="Carlito"/>
                <a:cs typeface="Carlito"/>
              </a:rPr>
              <a:t>16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288541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519298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922267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569077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799833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8202930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2643632" y="5716077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4142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924293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4152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97611" y="807277"/>
            <a:ext cx="4101083" cy="58477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29209" algn="ctr">
              <a:lnSpc>
                <a:spcPct val="100000"/>
              </a:lnSpc>
              <a:spcBef>
                <a:spcPts val="620"/>
              </a:spcBef>
            </a:pPr>
            <a:r>
              <a:rPr sz="1200" b="1" dirty="0">
                <a:latin typeface="Carlito"/>
                <a:cs typeface="Carlito"/>
              </a:rPr>
              <a:t>41 - </a:t>
            </a:r>
            <a:r>
              <a:rPr sz="1200" b="1" spc="-5" dirty="0">
                <a:latin typeface="Carlito"/>
                <a:cs typeface="Carlito"/>
              </a:rPr>
              <a:t>Biblioteks- </a:t>
            </a:r>
            <a:r>
              <a:rPr sz="1200" b="1" dirty="0">
                <a:latin typeface="Carlito"/>
                <a:cs typeface="Carlito"/>
              </a:rPr>
              <a:t>och</a:t>
            </a:r>
            <a:r>
              <a:rPr sz="1200" b="1" spc="-55" dirty="0">
                <a:latin typeface="Carlito"/>
                <a:cs typeface="Carlito"/>
              </a:rPr>
              <a:t> </a:t>
            </a:r>
            <a:r>
              <a:rPr sz="1200" b="1" spc="-5" dirty="0">
                <a:latin typeface="Carlito"/>
                <a:cs typeface="Carlito"/>
              </a:rPr>
              <a:t>dokumentationsarbete</a:t>
            </a:r>
            <a:endParaRPr sz="1200" dirty="0">
              <a:latin typeface="Carlito"/>
              <a:cs typeface="Carlito"/>
            </a:endParaRPr>
          </a:p>
          <a:p>
            <a:pPr marL="744855">
              <a:lnSpc>
                <a:spcPts val="1115"/>
              </a:lnSpc>
              <a:spcBef>
                <a:spcPts val="425"/>
              </a:spcBef>
            </a:pPr>
            <a:r>
              <a:rPr sz="1000" b="1" spc="-5" dirty="0">
                <a:latin typeface="Carlito"/>
                <a:cs typeface="Carlito"/>
              </a:rPr>
              <a:t>lönestatistik, mars 20</a:t>
            </a:r>
            <a:r>
              <a:rPr lang="sv-SE" sz="1000" b="1" spc="-5" dirty="0">
                <a:latin typeface="Carlito"/>
                <a:cs typeface="Carlito"/>
              </a:rPr>
              <a:t>26</a:t>
            </a:r>
            <a:r>
              <a:rPr sz="1000" b="1" spc="-5" dirty="0">
                <a:latin typeface="Carlito"/>
                <a:cs typeface="Carlito"/>
              </a:rPr>
              <a:t> (10:e</a:t>
            </a:r>
            <a:r>
              <a:rPr lang="sv-SE" sz="1000" b="1" spc="-5" dirty="0">
                <a:latin typeface="Carlito"/>
                <a:cs typeface="Carlito"/>
              </a:rPr>
              <a:t> percentil</a:t>
            </a:r>
            <a:r>
              <a:rPr sz="1000" b="1" spc="-5" dirty="0">
                <a:latin typeface="Carlito"/>
                <a:cs typeface="Carlito"/>
              </a:rPr>
              <a:t>, median, 90:e</a:t>
            </a:r>
            <a:r>
              <a:rPr sz="1000" b="1" spc="105" dirty="0">
                <a:latin typeface="Carlito"/>
                <a:cs typeface="Carlito"/>
              </a:rPr>
              <a:t> </a:t>
            </a:r>
            <a:r>
              <a:rPr sz="1000" b="1" spc="-5" dirty="0">
                <a:latin typeface="Carlito"/>
                <a:cs typeface="Carlito"/>
              </a:rPr>
              <a:t>percentil)</a:t>
            </a:r>
            <a:endParaRPr sz="1000" dirty="0">
              <a:latin typeface="Carlito"/>
              <a:cs typeface="Carlito"/>
            </a:endParaRPr>
          </a:p>
          <a:p>
            <a:pPr marL="12700">
              <a:lnSpc>
                <a:spcPts val="994"/>
              </a:lnSpc>
            </a:pPr>
            <a:r>
              <a:rPr sz="900" dirty="0">
                <a:latin typeface="Carlito"/>
                <a:cs typeface="Carlito"/>
              </a:rPr>
              <a:t>55</a:t>
            </a:r>
            <a:r>
              <a:rPr sz="900" spc="-1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4" name="object 21">
            <a:extLst>
              <a:ext uri="{FF2B5EF4-FFF2-40B4-BE49-F238E27FC236}">
                <a16:creationId xmlns:a16="http://schemas.microsoft.com/office/drawing/2014/main" id="{403BAC60-DA12-E156-04BA-312019DCF0C1}"/>
              </a:ext>
            </a:extLst>
          </p:cNvPr>
          <p:cNvSpPr txBox="1"/>
          <p:nvPr/>
        </p:nvSpPr>
        <p:spPr>
          <a:xfrm>
            <a:off x="1175104" y="210894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46 200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5" name="object 21">
            <a:extLst>
              <a:ext uri="{FF2B5EF4-FFF2-40B4-BE49-F238E27FC236}">
                <a16:creationId xmlns:a16="http://schemas.microsoft.com/office/drawing/2014/main" id="{239E15A7-12C8-C375-A769-65E753CA516D}"/>
              </a:ext>
            </a:extLst>
          </p:cNvPr>
          <p:cNvSpPr txBox="1"/>
          <p:nvPr/>
        </p:nvSpPr>
        <p:spPr>
          <a:xfrm>
            <a:off x="1175104" y="232499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44 900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6" name="object 22">
            <a:extLst>
              <a:ext uri="{FF2B5EF4-FFF2-40B4-BE49-F238E27FC236}">
                <a16:creationId xmlns:a16="http://schemas.microsoft.com/office/drawing/2014/main" id="{DC75BD7A-B131-22F5-29ED-82C11A6A1C87}"/>
              </a:ext>
            </a:extLst>
          </p:cNvPr>
          <p:cNvSpPr txBox="1"/>
          <p:nvPr/>
        </p:nvSpPr>
        <p:spPr>
          <a:xfrm>
            <a:off x="2603304" y="213061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46 200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7" name="object 22">
            <a:extLst>
              <a:ext uri="{FF2B5EF4-FFF2-40B4-BE49-F238E27FC236}">
                <a16:creationId xmlns:a16="http://schemas.microsoft.com/office/drawing/2014/main" id="{03BE8FB1-7F27-79C3-9219-E30711D32916}"/>
              </a:ext>
            </a:extLst>
          </p:cNvPr>
          <p:cNvSpPr txBox="1"/>
          <p:nvPr/>
        </p:nvSpPr>
        <p:spPr>
          <a:xfrm>
            <a:off x="2603304" y="249200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42 000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8" name="object 23">
            <a:extLst>
              <a:ext uri="{FF2B5EF4-FFF2-40B4-BE49-F238E27FC236}">
                <a16:creationId xmlns:a16="http://schemas.microsoft.com/office/drawing/2014/main" id="{D007C675-9FF1-7923-6A1C-CA3B12FA0624}"/>
              </a:ext>
            </a:extLst>
          </p:cNvPr>
          <p:cNvSpPr txBox="1"/>
          <p:nvPr/>
        </p:nvSpPr>
        <p:spPr>
          <a:xfrm>
            <a:off x="4009880" y="226350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45 200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9" name="object 23">
            <a:extLst>
              <a:ext uri="{FF2B5EF4-FFF2-40B4-BE49-F238E27FC236}">
                <a16:creationId xmlns:a16="http://schemas.microsoft.com/office/drawing/2014/main" id="{F01710E1-AFCE-3509-8650-02B39F617463}"/>
              </a:ext>
            </a:extLst>
          </p:cNvPr>
          <p:cNvSpPr txBox="1"/>
          <p:nvPr/>
        </p:nvSpPr>
        <p:spPr>
          <a:xfrm>
            <a:off x="4009880" y="254709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41 200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60" name="object 24">
            <a:extLst>
              <a:ext uri="{FF2B5EF4-FFF2-40B4-BE49-F238E27FC236}">
                <a16:creationId xmlns:a16="http://schemas.microsoft.com/office/drawing/2014/main" id="{CD7CBD3C-276C-991A-6D33-8260EBCC7C4C}"/>
              </a:ext>
            </a:extLst>
          </p:cNvPr>
          <p:cNvSpPr txBox="1"/>
          <p:nvPr/>
        </p:nvSpPr>
        <p:spPr>
          <a:xfrm>
            <a:off x="8377619" y="186571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49 075</a:t>
            </a:r>
            <a:endParaRPr sz="900" dirty="0">
              <a:latin typeface="Carlito"/>
              <a:cs typeface="Carlito"/>
            </a:endParaRPr>
          </a:p>
        </p:txBody>
      </p:sp>
      <p:cxnSp>
        <p:nvCxnSpPr>
          <p:cNvPr id="10" name="Rak koppling 9">
            <a:extLst>
              <a:ext uri="{FF2B5EF4-FFF2-40B4-BE49-F238E27FC236}">
                <a16:creationId xmlns:a16="http://schemas.microsoft.com/office/drawing/2014/main" id="{E716ED47-0116-E2EA-5D35-FEBF657D1D05}"/>
              </a:ext>
            </a:extLst>
          </p:cNvPr>
          <p:cNvCxnSpPr/>
          <p:nvPr/>
        </p:nvCxnSpPr>
        <p:spPr>
          <a:xfrm>
            <a:off x="667638" y="5166360"/>
            <a:ext cx="819505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68324" y="5166359"/>
            <a:ext cx="1981200" cy="9525"/>
            <a:chOff x="1068324" y="5166359"/>
            <a:chExt cx="1981200" cy="9525"/>
          </a:xfrm>
        </p:grpSpPr>
        <p:sp>
          <p:nvSpPr>
            <p:cNvPr id="3" name="object 3"/>
            <p:cNvSpPr/>
            <p:nvPr/>
          </p:nvSpPr>
          <p:spPr>
            <a:xfrm>
              <a:off x="1068324" y="5166359"/>
              <a:ext cx="1981200" cy="9525"/>
            </a:xfrm>
            <a:custGeom>
              <a:avLst/>
              <a:gdLst/>
              <a:ahLst/>
              <a:cxnLst/>
              <a:rect l="l" t="t" r="r" b="b"/>
              <a:pathLst>
                <a:path w="1981200" h="9525">
                  <a:moveTo>
                    <a:pt x="1981200" y="0"/>
                  </a:moveTo>
                  <a:lnTo>
                    <a:pt x="0" y="0"/>
                  </a:lnTo>
                  <a:lnTo>
                    <a:pt x="0" y="9144"/>
                  </a:lnTo>
                  <a:lnTo>
                    <a:pt x="1981200" y="9144"/>
                  </a:lnTo>
                  <a:lnTo>
                    <a:pt x="1981200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68324" y="5166359"/>
              <a:ext cx="1981200" cy="9525"/>
            </a:xfrm>
            <a:custGeom>
              <a:avLst/>
              <a:gdLst/>
              <a:ahLst/>
              <a:cxnLst/>
              <a:rect l="l" t="t" r="r" b="b"/>
              <a:pathLst>
                <a:path w="1981200" h="9525">
                  <a:moveTo>
                    <a:pt x="1981200" y="0"/>
                  </a:moveTo>
                  <a:lnTo>
                    <a:pt x="0" y="0"/>
                  </a:lnTo>
                  <a:lnTo>
                    <a:pt x="0" y="9144"/>
                  </a:lnTo>
                  <a:lnTo>
                    <a:pt x="1981200" y="9144"/>
                  </a:lnTo>
                  <a:lnTo>
                    <a:pt x="1981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595883" y="1229474"/>
            <a:ext cx="8170270" cy="4601731"/>
            <a:chOff x="595883" y="1229474"/>
            <a:chExt cx="8170270" cy="4601731"/>
          </a:xfrm>
        </p:grpSpPr>
        <p:sp>
          <p:nvSpPr>
            <p:cNvPr id="6" name="object 6"/>
            <p:cNvSpPr/>
            <p:nvPr/>
          </p:nvSpPr>
          <p:spPr>
            <a:xfrm>
              <a:off x="3921251" y="1229474"/>
              <a:ext cx="1981200" cy="931071"/>
            </a:xfrm>
            <a:custGeom>
              <a:avLst/>
              <a:gdLst/>
              <a:ahLst/>
              <a:cxnLst/>
              <a:rect l="l" t="t" r="r" b="b"/>
              <a:pathLst>
                <a:path w="1981200" h="1198245">
                  <a:moveTo>
                    <a:pt x="0" y="1197864"/>
                  </a:moveTo>
                  <a:lnTo>
                    <a:pt x="1981200" y="1197864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1197864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3921251" y="1891479"/>
              <a:ext cx="1981200" cy="2998655"/>
            </a:xfrm>
            <a:custGeom>
              <a:avLst/>
              <a:gdLst/>
              <a:ahLst/>
              <a:cxnLst/>
              <a:rect l="l" t="t" r="r" b="b"/>
              <a:pathLst>
                <a:path w="1981200" h="2506979">
                  <a:moveTo>
                    <a:pt x="0" y="2506980"/>
                  </a:moveTo>
                  <a:lnTo>
                    <a:pt x="1981200" y="2506980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250698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6774180" y="1335025"/>
              <a:ext cx="1981200" cy="1103376"/>
            </a:xfrm>
            <a:custGeom>
              <a:avLst/>
              <a:gdLst/>
              <a:ahLst/>
              <a:cxnLst/>
              <a:rect l="l" t="t" r="r" b="b"/>
              <a:pathLst>
                <a:path w="1981200" h="1242060">
                  <a:moveTo>
                    <a:pt x="0" y="1242060"/>
                  </a:moveTo>
                  <a:lnTo>
                    <a:pt x="1981200" y="1242060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124206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6629400" y="1974653"/>
              <a:ext cx="2136753" cy="2843570"/>
            </a:xfrm>
            <a:custGeom>
              <a:avLst/>
              <a:gdLst/>
              <a:ahLst/>
              <a:cxnLst/>
              <a:rect l="l" t="t" r="r" b="b"/>
              <a:pathLst>
                <a:path w="1981200" h="2490470">
                  <a:moveTo>
                    <a:pt x="0" y="2490216"/>
                  </a:moveTo>
                  <a:lnTo>
                    <a:pt x="1981200" y="2490216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2490216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595883" y="1335024"/>
              <a:ext cx="71755" cy="3831590"/>
            </a:xfrm>
            <a:custGeom>
              <a:avLst/>
              <a:gdLst/>
              <a:ahLst/>
              <a:cxnLst/>
              <a:rect l="l" t="t" r="r" b="b"/>
              <a:pathLst>
                <a:path w="71754" h="3831590">
                  <a:moveTo>
                    <a:pt x="36575" y="3831336"/>
                  </a:moveTo>
                  <a:lnTo>
                    <a:pt x="36575" y="0"/>
                  </a:lnTo>
                </a:path>
                <a:path w="71754" h="3831590">
                  <a:moveTo>
                    <a:pt x="0" y="3831336"/>
                  </a:moveTo>
                  <a:lnTo>
                    <a:pt x="71628" y="3831336"/>
                  </a:lnTo>
                </a:path>
                <a:path w="71754" h="3831590">
                  <a:moveTo>
                    <a:pt x="0" y="3284220"/>
                  </a:moveTo>
                  <a:lnTo>
                    <a:pt x="71628" y="3284220"/>
                  </a:lnTo>
                </a:path>
                <a:path w="71754" h="3831590">
                  <a:moveTo>
                    <a:pt x="0" y="2737104"/>
                  </a:moveTo>
                  <a:lnTo>
                    <a:pt x="71628" y="2737104"/>
                  </a:lnTo>
                </a:path>
                <a:path w="71754" h="3831590">
                  <a:moveTo>
                    <a:pt x="0" y="2189988"/>
                  </a:moveTo>
                  <a:lnTo>
                    <a:pt x="71628" y="2189988"/>
                  </a:lnTo>
                </a:path>
                <a:path w="71754" h="3831590">
                  <a:moveTo>
                    <a:pt x="0" y="1642872"/>
                  </a:moveTo>
                  <a:lnTo>
                    <a:pt x="71628" y="1642872"/>
                  </a:lnTo>
                </a:path>
                <a:path w="71754" h="3831590">
                  <a:moveTo>
                    <a:pt x="0" y="1094231"/>
                  </a:moveTo>
                  <a:lnTo>
                    <a:pt x="71628" y="1094231"/>
                  </a:lnTo>
                </a:path>
                <a:path w="71754" h="3831590">
                  <a:moveTo>
                    <a:pt x="0" y="547115"/>
                  </a:moveTo>
                  <a:lnTo>
                    <a:pt x="71628" y="547115"/>
                  </a:lnTo>
                </a:path>
                <a:path w="71754" h="3831590">
                  <a:moveTo>
                    <a:pt x="0" y="0"/>
                  </a:moveTo>
                  <a:lnTo>
                    <a:pt x="71628" y="0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32459" y="5166360"/>
              <a:ext cx="5706110" cy="664845"/>
            </a:xfrm>
            <a:custGeom>
              <a:avLst/>
              <a:gdLst/>
              <a:ahLst/>
              <a:cxnLst/>
              <a:rect l="l" t="t" r="r" b="b"/>
              <a:pathLst>
                <a:path w="5706110" h="664845">
                  <a:moveTo>
                    <a:pt x="0" y="0"/>
                  </a:moveTo>
                  <a:lnTo>
                    <a:pt x="0" y="220979"/>
                  </a:lnTo>
                </a:path>
                <a:path w="5706110" h="664845">
                  <a:moveTo>
                    <a:pt x="2852928" y="0"/>
                  </a:moveTo>
                  <a:lnTo>
                    <a:pt x="2852928" y="220979"/>
                  </a:lnTo>
                </a:path>
                <a:path w="5706110" h="664845">
                  <a:moveTo>
                    <a:pt x="5705856" y="0"/>
                  </a:moveTo>
                  <a:lnTo>
                    <a:pt x="5705856" y="220979"/>
                  </a:lnTo>
                </a:path>
                <a:path w="5706110" h="664845">
                  <a:moveTo>
                    <a:pt x="0" y="220979"/>
                  </a:moveTo>
                  <a:lnTo>
                    <a:pt x="0" y="443483"/>
                  </a:lnTo>
                </a:path>
                <a:path w="5706110" h="664845">
                  <a:moveTo>
                    <a:pt x="2852928" y="220979"/>
                  </a:moveTo>
                  <a:lnTo>
                    <a:pt x="2852928" y="443483"/>
                  </a:lnTo>
                </a:path>
                <a:path w="5706110" h="664845">
                  <a:moveTo>
                    <a:pt x="5705856" y="220979"/>
                  </a:moveTo>
                  <a:lnTo>
                    <a:pt x="5705856" y="443483"/>
                  </a:lnTo>
                </a:path>
                <a:path w="5706110" h="664845">
                  <a:moveTo>
                    <a:pt x="0" y="443483"/>
                  </a:moveTo>
                  <a:lnTo>
                    <a:pt x="0" y="664463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736898" y="107815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50 195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3" name="object 3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Källa: Arbetsgivarverket. </a:t>
            </a:r>
            <a:r>
              <a:rPr dirty="0"/>
              <a:t>Lönestatistik </a:t>
            </a:r>
            <a:r>
              <a:rPr spc="-5" dirty="0"/>
              <a:t>redovisas </a:t>
            </a:r>
            <a:r>
              <a:rPr dirty="0"/>
              <a:t>inte </a:t>
            </a:r>
            <a:r>
              <a:rPr spc="-5" dirty="0"/>
              <a:t>vid färre än </a:t>
            </a:r>
            <a:r>
              <a:rPr dirty="0"/>
              <a:t>fem </a:t>
            </a:r>
            <a:r>
              <a:rPr spc="-5" dirty="0"/>
              <a:t>observationer. </a:t>
            </a:r>
            <a:r>
              <a:rPr dirty="0"/>
              <a:t>Vid </a:t>
            </a:r>
            <a:r>
              <a:rPr spc="-5" dirty="0"/>
              <a:t>upp </a:t>
            </a:r>
            <a:r>
              <a:rPr dirty="0"/>
              <a:t>till</a:t>
            </a:r>
            <a:r>
              <a:rPr spc="160" dirty="0"/>
              <a:t> </a:t>
            </a:r>
            <a:r>
              <a:rPr spc="-5" dirty="0"/>
              <a:t>21 observationer </a:t>
            </a:r>
            <a:r>
              <a:rPr dirty="0"/>
              <a:t>redovisas </a:t>
            </a:r>
            <a:r>
              <a:rPr spc="-5" dirty="0"/>
              <a:t>endast </a:t>
            </a:r>
            <a:r>
              <a:rPr dirty="0"/>
              <a:t>medianen.</a:t>
            </a:r>
          </a:p>
        </p:txBody>
      </p:sp>
      <p:sp>
        <p:nvSpPr>
          <p:cNvPr id="34" name="object 34"/>
          <p:cNvSpPr txBox="1">
            <a:spLocks noGrp="1"/>
          </p:cNvSpPr>
          <p:nvPr>
            <p:ph type="ftr" sz="quarter" idx="5"/>
          </p:nvPr>
        </p:nvSpPr>
        <p:spPr>
          <a:xfrm>
            <a:off x="7626857" y="6518169"/>
            <a:ext cx="981203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sv-SE" spc="-5" dirty="0"/>
              <a:t>Mars 2026</a:t>
            </a:r>
            <a:endParaRPr spc="-5" dirty="0"/>
          </a:p>
        </p:txBody>
      </p:sp>
      <p:sp>
        <p:nvSpPr>
          <p:cNvPr id="35" name="object 3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21</a:t>
            </a:fld>
            <a:endParaRPr dirty="0"/>
          </a:p>
        </p:txBody>
      </p:sp>
      <p:sp>
        <p:nvSpPr>
          <p:cNvPr id="14" name="object 14"/>
          <p:cNvSpPr txBox="1"/>
          <p:nvPr/>
        </p:nvSpPr>
        <p:spPr>
          <a:xfrm>
            <a:off x="7595679" y="1220039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51 120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1191" y="5072633"/>
            <a:ext cx="507365" cy="67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070">
              <a:lnSpc>
                <a:spcPts val="1065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15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 marL="12700">
              <a:lnSpc>
                <a:spcPts val="1005"/>
              </a:lnSpc>
            </a:pPr>
            <a:r>
              <a:rPr sz="850" spc="-5" dirty="0">
                <a:latin typeface="Carlito"/>
                <a:cs typeface="Carlito"/>
              </a:rPr>
              <a:t>Antal</a:t>
            </a:r>
            <a:endParaRPr sz="850">
              <a:latin typeface="Carlito"/>
              <a:cs typeface="Carlito"/>
            </a:endParaRPr>
          </a:p>
          <a:p>
            <a:pPr marL="12700" marR="10795">
              <a:lnSpc>
                <a:spcPts val="1540"/>
              </a:lnSpc>
              <a:spcBef>
                <a:spcPts val="120"/>
              </a:spcBef>
            </a:pPr>
            <a:r>
              <a:rPr sz="850" dirty="0">
                <a:latin typeface="Carlito"/>
                <a:cs typeface="Carlito"/>
              </a:rPr>
              <a:t>P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spc="-5" dirty="0">
                <a:latin typeface="Carlito"/>
                <a:cs typeface="Carlito"/>
              </a:rPr>
              <a:t>pul</a:t>
            </a:r>
            <a:r>
              <a:rPr sz="850" dirty="0">
                <a:latin typeface="Carlito"/>
                <a:cs typeface="Carlito"/>
              </a:rPr>
              <a:t>ati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n  BEST</a:t>
            </a:r>
            <a:r>
              <a:rPr sz="850" spc="-5" dirty="0">
                <a:latin typeface="Carlito"/>
                <a:cs typeface="Carlito"/>
              </a:rPr>
              <a:t>A</a:t>
            </a:r>
            <a:r>
              <a:rPr sz="850" dirty="0">
                <a:latin typeface="Carlito"/>
                <a:cs typeface="Carlito"/>
              </a:rPr>
              <a:t>-</a:t>
            </a:r>
            <a:r>
              <a:rPr sz="850" spc="-5" dirty="0">
                <a:latin typeface="Carlito"/>
                <a:cs typeface="Carlito"/>
              </a:rPr>
              <a:t>k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d</a:t>
            </a:r>
            <a:endParaRPr sz="850">
              <a:latin typeface="Carlito"/>
              <a:cs typeface="Carlito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97612" y="4525136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20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97612" y="3977767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25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97612" y="3430270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97612" y="2882900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97612" y="2335784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97612" y="1788414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841875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4</a:t>
            </a:r>
            <a:r>
              <a:rPr lang="sv-SE" sz="900" spc="-5" dirty="0">
                <a:latin typeface="Carlito"/>
                <a:cs typeface="Carlito"/>
              </a:rPr>
              <a:t>2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695438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77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002027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659629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489317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783963" y="57048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4442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97611" y="807277"/>
            <a:ext cx="4209491" cy="58477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470534">
              <a:lnSpc>
                <a:spcPct val="100000"/>
              </a:lnSpc>
              <a:spcBef>
                <a:spcPts val="620"/>
              </a:spcBef>
            </a:pPr>
            <a:r>
              <a:rPr sz="1200" b="1" dirty="0">
                <a:latin typeface="Carlito"/>
                <a:cs typeface="Carlito"/>
              </a:rPr>
              <a:t>44 - </a:t>
            </a:r>
            <a:r>
              <a:rPr sz="1200" b="1" spc="-5" dirty="0">
                <a:latin typeface="Carlito"/>
                <a:cs typeface="Carlito"/>
              </a:rPr>
              <a:t>Form-, </a:t>
            </a:r>
            <a:r>
              <a:rPr sz="1200" b="1" dirty="0">
                <a:latin typeface="Carlito"/>
                <a:cs typeface="Carlito"/>
              </a:rPr>
              <a:t>ljus-, ljud- och</a:t>
            </a:r>
            <a:r>
              <a:rPr sz="1200" b="1" spc="-75" dirty="0">
                <a:latin typeface="Carlito"/>
                <a:cs typeface="Carlito"/>
              </a:rPr>
              <a:t> </a:t>
            </a:r>
            <a:r>
              <a:rPr sz="1200" b="1" spc="-5" dirty="0">
                <a:latin typeface="Carlito"/>
                <a:cs typeface="Carlito"/>
              </a:rPr>
              <a:t>bildarbete</a:t>
            </a:r>
            <a:endParaRPr sz="1200" dirty="0">
              <a:latin typeface="Carlito"/>
              <a:cs typeface="Carlito"/>
            </a:endParaRPr>
          </a:p>
          <a:p>
            <a:pPr marL="744855">
              <a:lnSpc>
                <a:spcPts val="1115"/>
              </a:lnSpc>
              <a:spcBef>
                <a:spcPts val="425"/>
              </a:spcBef>
            </a:pPr>
            <a:r>
              <a:rPr sz="1000" b="1" spc="-5" dirty="0">
                <a:latin typeface="Carlito"/>
                <a:cs typeface="Carlito"/>
              </a:rPr>
              <a:t>lönestatistik, mars 20</a:t>
            </a:r>
            <a:r>
              <a:rPr lang="sv-SE" sz="1000" b="1" spc="-5" dirty="0">
                <a:latin typeface="Carlito"/>
                <a:cs typeface="Carlito"/>
              </a:rPr>
              <a:t>26</a:t>
            </a:r>
            <a:r>
              <a:rPr sz="1000" b="1" spc="-5" dirty="0">
                <a:latin typeface="Carlito"/>
                <a:cs typeface="Carlito"/>
              </a:rPr>
              <a:t> (10:e</a:t>
            </a:r>
            <a:r>
              <a:rPr lang="sv-SE" sz="1000" b="1" spc="-5" dirty="0">
                <a:latin typeface="Carlito"/>
                <a:cs typeface="Carlito"/>
              </a:rPr>
              <a:t> percentil</a:t>
            </a:r>
            <a:r>
              <a:rPr sz="1000" b="1" spc="-5" dirty="0">
                <a:latin typeface="Carlito"/>
                <a:cs typeface="Carlito"/>
              </a:rPr>
              <a:t>, median, 90:e</a:t>
            </a:r>
            <a:r>
              <a:rPr sz="1000" b="1" spc="105" dirty="0">
                <a:latin typeface="Carlito"/>
                <a:cs typeface="Carlito"/>
              </a:rPr>
              <a:t> </a:t>
            </a:r>
            <a:r>
              <a:rPr sz="1000" b="1" spc="-5" dirty="0">
                <a:latin typeface="Carlito"/>
                <a:cs typeface="Carlito"/>
              </a:rPr>
              <a:t>percentil)</a:t>
            </a:r>
            <a:endParaRPr sz="1000" dirty="0">
              <a:latin typeface="Carlito"/>
              <a:cs typeface="Carlito"/>
            </a:endParaRPr>
          </a:p>
          <a:p>
            <a:pPr marL="12700">
              <a:lnSpc>
                <a:spcPts val="994"/>
              </a:lnSpc>
            </a:pPr>
            <a:r>
              <a:rPr sz="900" dirty="0">
                <a:latin typeface="Carlito"/>
                <a:cs typeface="Carlito"/>
              </a:rPr>
              <a:t>50</a:t>
            </a:r>
            <a:r>
              <a:rPr sz="900" spc="-1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6" name="object 13">
            <a:extLst>
              <a:ext uri="{FF2B5EF4-FFF2-40B4-BE49-F238E27FC236}">
                <a16:creationId xmlns:a16="http://schemas.microsoft.com/office/drawing/2014/main" id="{F37DBB59-2DE3-8101-052D-88854F6FE357}"/>
              </a:ext>
            </a:extLst>
          </p:cNvPr>
          <p:cNvSpPr txBox="1"/>
          <p:nvPr/>
        </p:nvSpPr>
        <p:spPr>
          <a:xfrm>
            <a:off x="4736898" y="178299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45 450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7" name="object 13">
            <a:extLst>
              <a:ext uri="{FF2B5EF4-FFF2-40B4-BE49-F238E27FC236}">
                <a16:creationId xmlns:a16="http://schemas.microsoft.com/office/drawing/2014/main" id="{26489697-EC8B-CC13-EFC4-8D8543FBCF00}"/>
              </a:ext>
            </a:extLst>
          </p:cNvPr>
          <p:cNvSpPr txBox="1"/>
          <p:nvPr/>
        </p:nvSpPr>
        <p:spPr>
          <a:xfrm>
            <a:off x="4745863" y="204471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42 665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8" name="object 14">
            <a:extLst>
              <a:ext uri="{FF2B5EF4-FFF2-40B4-BE49-F238E27FC236}">
                <a16:creationId xmlns:a16="http://schemas.microsoft.com/office/drawing/2014/main" id="{8D93CDAC-9BB4-7141-9AA5-2B1948803737}"/>
              </a:ext>
            </a:extLst>
          </p:cNvPr>
          <p:cNvSpPr txBox="1"/>
          <p:nvPr/>
        </p:nvSpPr>
        <p:spPr>
          <a:xfrm>
            <a:off x="7604949" y="1823329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45 000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9" name="object 14">
            <a:extLst>
              <a:ext uri="{FF2B5EF4-FFF2-40B4-BE49-F238E27FC236}">
                <a16:creationId xmlns:a16="http://schemas.microsoft.com/office/drawing/2014/main" id="{A08B40CC-3B61-286F-47B0-17C04894BEAA}"/>
              </a:ext>
            </a:extLst>
          </p:cNvPr>
          <p:cNvSpPr txBox="1"/>
          <p:nvPr/>
        </p:nvSpPr>
        <p:spPr>
          <a:xfrm>
            <a:off x="7604948" y="233753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40 920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5" name="object 26">
            <a:extLst>
              <a:ext uri="{FF2B5EF4-FFF2-40B4-BE49-F238E27FC236}">
                <a16:creationId xmlns:a16="http://schemas.microsoft.com/office/drawing/2014/main" id="{5C96E98D-D802-70DC-72C5-0002B9F42942}"/>
              </a:ext>
            </a:extLst>
          </p:cNvPr>
          <p:cNvSpPr txBox="1"/>
          <p:nvPr/>
        </p:nvSpPr>
        <p:spPr>
          <a:xfrm>
            <a:off x="1998472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3</a:t>
            </a:r>
            <a:endParaRPr sz="900" dirty="0">
              <a:latin typeface="Carlito"/>
              <a:cs typeface="Carlito"/>
            </a:endParaRPr>
          </a:p>
        </p:txBody>
      </p:sp>
      <p:cxnSp>
        <p:nvCxnSpPr>
          <p:cNvPr id="17" name="Rak koppling 16">
            <a:extLst>
              <a:ext uri="{FF2B5EF4-FFF2-40B4-BE49-F238E27FC236}">
                <a16:creationId xmlns:a16="http://schemas.microsoft.com/office/drawing/2014/main" id="{243F2BBD-24A1-843D-0335-0721E86AA796}"/>
              </a:ext>
            </a:extLst>
          </p:cNvPr>
          <p:cNvCxnSpPr/>
          <p:nvPr/>
        </p:nvCxnSpPr>
        <p:spPr>
          <a:xfrm>
            <a:off x="632459" y="5166359"/>
            <a:ext cx="828294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7240" y="5166359"/>
            <a:ext cx="660400" cy="9525"/>
            <a:chOff x="777240" y="5166359"/>
            <a:chExt cx="660400" cy="9525"/>
          </a:xfrm>
        </p:grpSpPr>
        <p:sp>
          <p:nvSpPr>
            <p:cNvPr id="3" name="object 3"/>
            <p:cNvSpPr/>
            <p:nvPr/>
          </p:nvSpPr>
          <p:spPr>
            <a:xfrm>
              <a:off x="777240" y="5166359"/>
              <a:ext cx="660400" cy="9525"/>
            </a:xfrm>
            <a:custGeom>
              <a:avLst/>
              <a:gdLst/>
              <a:ahLst/>
              <a:cxnLst/>
              <a:rect l="l" t="t" r="r" b="b"/>
              <a:pathLst>
                <a:path w="660400" h="9525">
                  <a:moveTo>
                    <a:pt x="659892" y="0"/>
                  </a:moveTo>
                  <a:lnTo>
                    <a:pt x="0" y="0"/>
                  </a:lnTo>
                  <a:lnTo>
                    <a:pt x="0" y="9144"/>
                  </a:lnTo>
                  <a:lnTo>
                    <a:pt x="659892" y="9144"/>
                  </a:lnTo>
                  <a:lnTo>
                    <a:pt x="659892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77240" y="5166359"/>
              <a:ext cx="660400" cy="9525"/>
            </a:xfrm>
            <a:custGeom>
              <a:avLst/>
              <a:gdLst/>
              <a:ahLst/>
              <a:cxnLst/>
              <a:rect l="l" t="t" r="r" b="b"/>
              <a:pathLst>
                <a:path w="660400" h="9525">
                  <a:moveTo>
                    <a:pt x="659891" y="0"/>
                  </a:moveTo>
                  <a:lnTo>
                    <a:pt x="0" y="0"/>
                  </a:lnTo>
                  <a:lnTo>
                    <a:pt x="0" y="9144"/>
                  </a:lnTo>
                  <a:lnTo>
                    <a:pt x="659891" y="9144"/>
                  </a:lnTo>
                  <a:lnTo>
                    <a:pt x="6598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595883" y="807277"/>
            <a:ext cx="8529320" cy="5023928"/>
            <a:chOff x="595883" y="807277"/>
            <a:chExt cx="8529320" cy="5023928"/>
          </a:xfrm>
        </p:grpSpPr>
        <p:sp>
          <p:nvSpPr>
            <p:cNvPr id="7" name="object 7"/>
            <p:cNvSpPr/>
            <p:nvPr/>
          </p:nvSpPr>
          <p:spPr>
            <a:xfrm>
              <a:off x="1728216" y="3415284"/>
              <a:ext cx="660400" cy="1751330"/>
            </a:xfrm>
            <a:custGeom>
              <a:avLst/>
              <a:gdLst/>
              <a:ahLst/>
              <a:cxnLst/>
              <a:rect l="l" t="t" r="r" b="b"/>
              <a:pathLst>
                <a:path w="660400" h="1751329">
                  <a:moveTo>
                    <a:pt x="0" y="1751076"/>
                  </a:moveTo>
                  <a:lnTo>
                    <a:pt x="659892" y="1751076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751076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679191" y="2431395"/>
              <a:ext cx="660400" cy="1066436"/>
            </a:xfrm>
            <a:custGeom>
              <a:avLst/>
              <a:gdLst/>
              <a:ahLst/>
              <a:cxnLst/>
              <a:rect l="l" t="t" r="r" b="b"/>
              <a:pathLst>
                <a:path w="660400" h="905510">
                  <a:moveTo>
                    <a:pt x="0" y="905256"/>
                  </a:moveTo>
                  <a:lnTo>
                    <a:pt x="659892" y="905256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905256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2679191" y="2853548"/>
              <a:ext cx="660400" cy="2313066"/>
            </a:xfrm>
            <a:custGeom>
              <a:avLst/>
              <a:gdLst/>
              <a:ahLst/>
              <a:cxnLst/>
              <a:rect l="l" t="t" r="r" b="b"/>
              <a:pathLst>
                <a:path w="660400" h="1774189">
                  <a:moveTo>
                    <a:pt x="0" y="1773936"/>
                  </a:moveTo>
                  <a:lnTo>
                    <a:pt x="659892" y="1773936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773936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3630167" y="2130949"/>
              <a:ext cx="660400" cy="631697"/>
            </a:xfrm>
            <a:custGeom>
              <a:avLst/>
              <a:gdLst/>
              <a:ahLst/>
              <a:cxnLst/>
              <a:rect l="l" t="t" r="r" b="b"/>
              <a:pathLst>
                <a:path w="660400" h="829310">
                  <a:moveTo>
                    <a:pt x="0" y="829056"/>
                  </a:moveTo>
                  <a:lnTo>
                    <a:pt x="659891" y="829056"/>
                  </a:lnTo>
                  <a:lnTo>
                    <a:pt x="659891" y="0"/>
                  </a:lnTo>
                  <a:lnTo>
                    <a:pt x="0" y="0"/>
                  </a:lnTo>
                  <a:lnTo>
                    <a:pt x="0" y="829056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3621594" y="2324981"/>
              <a:ext cx="660400" cy="2611128"/>
            </a:xfrm>
            <a:custGeom>
              <a:avLst/>
              <a:gdLst/>
              <a:ahLst/>
              <a:cxnLst/>
              <a:rect l="l" t="t" r="r" b="b"/>
              <a:pathLst>
                <a:path w="660400" h="2014854">
                  <a:moveTo>
                    <a:pt x="0" y="2014727"/>
                  </a:moveTo>
                  <a:lnTo>
                    <a:pt x="659891" y="2014727"/>
                  </a:lnTo>
                  <a:lnTo>
                    <a:pt x="659891" y="0"/>
                  </a:lnTo>
                  <a:lnTo>
                    <a:pt x="0" y="0"/>
                  </a:lnTo>
                  <a:lnTo>
                    <a:pt x="0" y="2014727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4581143" y="2155790"/>
              <a:ext cx="661670" cy="1211483"/>
            </a:xfrm>
            <a:custGeom>
              <a:avLst/>
              <a:gdLst/>
              <a:ahLst/>
              <a:cxnLst/>
              <a:rect l="l" t="t" r="r" b="b"/>
              <a:pathLst>
                <a:path w="661670" h="948054">
                  <a:moveTo>
                    <a:pt x="0" y="947927"/>
                  </a:moveTo>
                  <a:lnTo>
                    <a:pt x="661415" y="947927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947927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4305934" y="2825576"/>
              <a:ext cx="945452" cy="2247058"/>
            </a:xfrm>
            <a:custGeom>
              <a:avLst/>
              <a:gdLst/>
              <a:ahLst/>
              <a:cxnLst/>
              <a:rect l="l" t="t" r="r" b="b"/>
              <a:pathLst>
                <a:path w="661670" h="1894839">
                  <a:moveTo>
                    <a:pt x="0" y="1894332"/>
                  </a:moveTo>
                  <a:lnTo>
                    <a:pt x="661415" y="1894332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1894332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5532118" y="2180817"/>
              <a:ext cx="661670" cy="1097866"/>
            </a:xfrm>
            <a:custGeom>
              <a:avLst/>
              <a:gdLst/>
              <a:ahLst/>
              <a:cxnLst/>
              <a:rect l="l" t="t" r="r" b="b"/>
              <a:pathLst>
                <a:path w="661670" h="881379">
                  <a:moveTo>
                    <a:pt x="0" y="880872"/>
                  </a:moveTo>
                  <a:lnTo>
                    <a:pt x="661415" y="880872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880872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5491096" y="2708234"/>
              <a:ext cx="711265" cy="2271962"/>
            </a:xfrm>
            <a:custGeom>
              <a:avLst/>
              <a:gdLst/>
              <a:ahLst/>
              <a:cxnLst/>
              <a:rect l="l" t="t" r="r" b="b"/>
              <a:pathLst>
                <a:path w="661670" h="1812289">
                  <a:moveTo>
                    <a:pt x="0" y="1812036"/>
                  </a:moveTo>
                  <a:lnTo>
                    <a:pt x="661415" y="1812036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1812036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6501131" y="1252475"/>
              <a:ext cx="661670" cy="981877"/>
            </a:xfrm>
            <a:custGeom>
              <a:avLst/>
              <a:gdLst/>
              <a:ahLst/>
              <a:cxnLst/>
              <a:rect l="l" t="t" r="r" b="b"/>
              <a:pathLst>
                <a:path w="661670" h="1122045">
                  <a:moveTo>
                    <a:pt x="0" y="1121664"/>
                  </a:moveTo>
                  <a:lnTo>
                    <a:pt x="661416" y="1121664"/>
                  </a:lnTo>
                  <a:lnTo>
                    <a:pt x="661416" y="0"/>
                  </a:lnTo>
                  <a:lnTo>
                    <a:pt x="0" y="0"/>
                  </a:lnTo>
                  <a:lnTo>
                    <a:pt x="0" y="1121664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6453250" y="1561021"/>
              <a:ext cx="811283" cy="3245387"/>
            </a:xfrm>
            <a:custGeom>
              <a:avLst/>
              <a:gdLst/>
              <a:ahLst/>
              <a:cxnLst/>
              <a:rect l="l" t="t" r="r" b="b"/>
              <a:pathLst>
                <a:path w="661670" h="2659379">
                  <a:moveTo>
                    <a:pt x="0" y="2659380"/>
                  </a:moveTo>
                  <a:lnTo>
                    <a:pt x="661416" y="2659380"/>
                  </a:lnTo>
                  <a:lnTo>
                    <a:pt x="661416" y="0"/>
                  </a:lnTo>
                  <a:lnTo>
                    <a:pt x="0" y="0"/>
                  </a:lnTo>
                  <a:lnTo>
                    <a:pt x="0" y="2659380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434072" y="807277"/>
              <a:ext cx="661670" cy="2133382"/>
            </a:xfrm>
            <a:custGeom>
              <a:avLst/>
              <a:gdLst/>
              <a:ahLst/>
              <a:cxnLst/>
              <a:rect l="l" t="t" r="r" b="b"/>
              <a:pathLst>
                <a:path w="661670" h="1751329">
                  <a:moveTo>
                    <a:pt x="0" y="1751076"/>
                  </a:moveTo>
                  <a:lnTo>
                    <a:pt x="661416" y="1751076"/>
                  </a:lnTo>
                  <a:lnTo>
                    <a:pt x="661416" y="0"/>
                  </a:lnTo>
                  <a:lnTo>
                    <a:pt x="0" y="0"/>
                  </a:lnTo>
                  <a:lnTo>
                    <a:pt x="0" y="1751076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" name="object 20"/>
            <p:cNvSpPr/>
            <p:nvPr/>
          </p:nvSpPr>
          <p:spPr>
            <a:xfrm>
              <a:off x="7434072" y="1950975"/>
              <a:ext cx="661670" cy="3153294"/>
            </a:xfrm>
            <a:custGeom>
              <a:avLst/>
              <a:gdLst/>
              <a:ahLst/>
              <a:cxnLst/>
              <a:rect l="l" t="t" r="r" b="b"/>
              <a:pathLst>
                <a:path w="661670" h="2573020">
                  <a:moveTo>
                    <a:pt x="0" y="2572512"/>
                  </a:moveTo>
                  <a:lnTo>
                    <a:pt x="661416" y="2572512"/>
                  </a:lnTo>
                  <a:lnTo>
                    <a:pt x="661416" y="0"/>
                  </a:lnTo>
                  <a:lnTo>
                    <a:pt x="0" y="0"/>
                  </a:lnTo>
                  <a:lnTo>
                    <a:pt x="0" y="2572512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8386572" y="1165666"/>
              <a:ext cx="660400" cy="1659909"/>
            </a:xfrm>
            <a:custGeom>
              <a:avLst/>
              <a:gdLst/>
              <a:ahLst/>
              <a:cxnLst/>
              <a:rect l="l" t="t" r="r" b="b"/>
              <a:pathLst>
                <a:path w="660400" h="1485900">
                  <a:moveTo>
                    <a:pt x="0" y="1485899"/>
                  </a:moveTo>
                  <a:lnTo>
                    <a:pt x="659892" y="1485899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485899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" name="object 22"/>
            <p:cNvSpPr/>
            <p:nvPr/>
          </p:nvSpPr>
          <p:spPr>
            <a:xfrm>
              <a:off x="8375837" y="1987495"/>
              <a:ext cx="749366" cy="3019520"/>
            </a:xfrm>
            <a:custGeom>
              <a:avLst/>
              <a:gdLst/>
              <a:ahLst/>
              <a:cxnLst/>
              <a:rect l="l" t="t" r="r" b="b"/>
              <a:pathLst>
                <a:path w="660400" h="2397760">
                  <a:moveTo>
                    <a:pt x="0" y="2397252"/>
                  </a:moveTo>
                  <a:lnTo>
                    <a:pt x="659892" y="2397252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2397252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" name="object 23"/>
            <p:cNvSpPr/>
            <p:nvPr/>
          </p:nvSpPr>
          <p:spPr>
            <a:xfrm>
              <a:off x="595883" y="1335024"/>
              <a:ext cx="71755" cy="3831590"/>
            </a:xfrm>
            <a:custGeom>
              <a:avLst/>
              <a:gdLst/>
              <a:ahLst/>
              <a:cxnLst/>
              <a:rect l="l" t="t" r="r" b="b"/>
              <a:pathLst>
                <a:path w="71754" h="3831590">
                  <a:moveTo>
                    <a:pt x="36575" y="3831336"/>
                  </a:moveTo>
                  <a:lnTo>
                    <a:pt x="36575" y="0"/>
                  </a:lnTo>
                </a:path>
                <a:path w="71754" h="3831590">
                  <a:moveTo>
                    <a:pt x="0" y="3831336"/>
                  </a:moveTo>
                  <a:lnTo>
                    <a:pt x="71628" y="3831336"/>
                  </a:lnTo>
                </a:path>
                <a:path w="71754" h="3831590">
                  <a:moveTo>
                    <a:pt x="0" y="3284220"/>
                  </a:moveTo>
                  <a:lnTo>
                    <a:pt x="71628" y="3284220"/>
                  </a:lnTo>
                </a:path>
                <a:path w="71754" h="3831590">
                  <a:moveTo>
                    <a:pt x="0" y="2737104"/>
                  </a:moveTo>
                  <a:lnTo>
                    <a:pt x="71628" y="2737104"/>
                  </a:lnTo>
                </a:path>
                <a:path w="71754" h="3831590">
                  <a:moveTo>
                    <a:pt x="0" y="2189988"/>
                  </a:moveTo>
                  <a:lnTo>
                    <a:pt x="71628" y="2189988"/>
                  </a:lnTo>
                </a:path>
                <a:path w="71754" h="3831590">
                  <a:moveTo>
                    <a:pt x="0" y="1642872"/>
                  </a:moveTo>
                  <a:lnTo>
                    <a:pt x="71628" y="1642872"/>
                  </a:lnTo>
                </a:path>
                <a:path w="71754" h="3831590">
                  <a:moveTo>
                    <a:pt x="0" y="1094231"/>
                  </a:moveTo>
                  <a:lnTo>
                    <a:pt x="71628" y="1094231"/>
                  </a:lnTo>
                </a:path>
                <a:path w="71754" h="3831590">
                  <a:moveTo>
                    <a:pt x="0" y="547115"/>
                  </a:moveTo>
                  <a:lnTo>
                    <a:pt x="71628" y="547115"/>
                  </a:lnTo>
                </a:path>
                <a:path w="71754" h="3831590">
                  <a:moveTo>
                    <a:pt x="0" y="0"/>
                  </a:moveTo>
                  <a:lnTo>
                    <a:pt x="71628" y="0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" name="object 25"/>
            <p:cNvSpPr/>
            <p:nvPr/>
          </p:nvSpPr>
          <p:spPr>
            <a:xfrm>
              <a:off x="632459" y="5166360"/>
              <a:ext cx="7607934" cy="664845"/>
            </a:xfrm>
            <a:custGeom>
              <a:avLst/>
              <a:gdLst/>
              <a:ahLst/>
              <a:cxnLst/>
              <a:rect l="l" t="t" r="r" b="b"/>
              <a:pathLst>
                <a:path w="7607934" h="664845">
                  <a:moveTo>
                    <a:pt x="0" y="0"/>
                  </a:moveTo>
                  <a:lnTo>
                    <a:pt x="0" y="220979"/>
                  </a:lnTo>
                </a:path>
                <a:path w="7607934" h="664845">
                  <a:moveTo>
                    <a:pt x="950976" y="0"/>
                  </a:moveTo>
                  <a:lnTo>
                    <a:pt x="950976" y="220979"/>
                  </a:lnTo>
                </a:path>
                <a:path w="7607934" h="664845">
                  <a:moveTo>
                    <a:pt x="1901952" y="0"/>
                  </a:moveTo>
                  <a:lnTo>
                    <a:pt x="1901952" y="220979"/>
                  </a:lnTo>
                </a:path>
                <a:path w="7607934" h="664845">
                  <a:moveTo>
                    <a:pt x="2852928" y="0"/>
                  </a:moveTo>
                  <a:lnTo>
                    <a:pt x="2852928" y="220979"/>
                  </a:lnTo>
                </a:path>
                <a:path w="7607934" h="664845">
                  <a:moveTo>
                    <a:pt x="3803904" y="0"/>
                  </a:moveTo>
                  <a:lnTo>
                    <a:pt x="3803904" y="220979"/>
                  </a:lnTo>
                </a:path>
                <a:path w="7607934" h="664845">
                  <a:moveTo>
                    <a:pt x="4754880" y="0"/>
                  </a:moveTo>
                  <a:lnTo>
                    <a:pt x="4754880" y="220979"/>
                  </a:lnTo>
                </a:path>
                <a:path w="7607934" h="664845">
                  <a:moveTo>
                    <a:pt x="5705856" y="0"/>
                  </a:moveTo>
                  <a:lnTo>
                    <a:pt x="5705856" y="220979"/>
                  </a:lnTo>
                </a:path>
                <a:path w="7607934" h="664845">
                  <a:moveTo>
                    <a:pt x="6656832" y="0"/>
                  </a:moveTo>
                  <a:lnTo>
                    <a:pt x="6656832" y="220979"/>
                  </a:lnTo>
                </a:path>
                <a:path w="7607934" h="664845">
                  <a:moveTo>
                    <a:pt x="7607808" y="0"/>
                  </a:moveTo>
                  <a:lnTo>
                    <a:pt x="7607808" y="220979"/>
                  </a:lnTo>
                </a:path>
                <a:path w="7607934" h="664845">
                  <a:moveTo>
                    <a:pt x="0" y="220979"/>
                  </a:moveTo>
                  <a:lnTo>
                    <a:pt x="0" y="443483"/>
                  </a:lnTo>
                </a:path>
                <a:path w="7607934" h="664845">
                  <a:moveTo>
                    <a:pt x="950976" y="220979"/>
                  </a:moveTo>
                  <a:lnTo>
                    <a:pt x="950976" y="443483"/>
                  </a:lnTo>
                </a:path>
                <a:path w="7607934" h="664845">
                  <a:moveTo>
                    <a:pt x="1901952" y="220979"/>
                  </a:moveTo>
                  <a:lnTo>
                    <a:pt x="1901952" y="443483"/>
                  </a:lnTo>
                </a:path>
                <a:path w="7607934" h="664845">
                  <a:moveTo>
                    <a:pt x="2852928" y="220979"/>
                  </a:moveTo>
                  <a:lnTo>
                    <a:pt x="2852928" y="443483"/>
                  </a:lnTo>
                </a:path>
                <a:path w="7607934" h="664845">
                  <a:moveTo>
                    <a:pt x="3803904" y="220979"/>
                  </a:moveTo>
                  <a:lnTo>
                    <a:pt x="3803904" y="443483"/>
                  </a:lnTo>
                </a:path>
                <a:path w="7607934" h="664845">
                  <a:moveTo>
                    <a:pt x="4754880" y="220979"/>
                  </a:moveTo>
                  <a:lnTo>
                    <a:pt x="4754880" y="443483"/>
                  </a:lnTo>
                </a:path>
                <a:path w="7607934" h="664845">
                  <a:moveTo>
                    <a:pt x="5705856" y="220979"/>
                  </a:moveTo>
                  <a:lnTo>
                    <a:pt x="5705856" y="443483"/>
                  </a:lnTo>
                </a:path>
                <a:path w="7607934" h="664845">
                  <a:moveTo>
                    <a:pt x="6656832" y="220979"/>
                  </a:moveTo>
                  <a:lnTo>
                    <a:pt x="6656832" y="443483"/>
                  </a:lnTo>
                </a:path>
                <a:path w="7607934" h="664845">
                  <a:moveTo>
                    <a:pt x="7607808" y="220979"/>
                  </a:moveTo>
                  <a:lnTo>
                    <a:pt x="7607808" y="443483"/>
                  </a:lnTo>
                </a:path>
                <a:path w="7607934" h="664845">
                  <a:moveTo>
                    <a:pt x="0" y="443483"/>
                  </a:moveTo>
                  <a:lnTo>
                    <a:pt x="0" y="664463"/>
                  </a:lnTo>
                </a:path>
                <a:path w="7607934" h="664845">
                  <a:moveTo>
                    <a:pt x="2852928" y="443483"/>
                  </a:moveTo>
                  <a:lnTo>
                    <a:pt x="2852928" y="664463"/>
                  </a:lnTo>
                </a:path>
                <a:path w="7607934" h="664845">
                  <a:moveTo>
                    <a:pt x="5705856" y="443483"/>
                  </a:moveTo>
                  <a:lnTo>
                    <a:pt x="5705856" y="664463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Källa: Arbetsgivarverket. </a:t>
            </a:r>
            <a:r>
              <a:rPr dirty="0"/>
              <a:t>Lönestatistik </a:t>
            </a:r>
            <a:r>
              <a:rPr spc="-5" dirty="0"/>
              <a:t>redovisas </a:t>
            </a:r>
            <a:r>
              <a:rPr dirty="0"/>
              <a:t>inte </a:t>
            </a:r>
            <a:r>
              <a:rPr spc="-5" dirty="0"/>
              <a:t>vid färre än </a:t>
            </a:r>
            <a:r>
              <a:rPr dirty="0"/>
              <a:t>fem </a:t>
            </a:r>
            <a:r>
              <a:rPr spc="-5" dirty="0"/>
              <a:t>observationer. </a:t>
            </a:r>
            <a:r>
              <a:rPr dirty="0"/>
              <a:t>Vid </a:t>
            </a:r>
            <a:r>
              <a:rPr spc="-5" dirty="0"/>
              <a:t>upp </a:t>
            </a:r>
            <a:r>
              <a:rPr dirty="0"/>
              <a:t>till</a:t>
            </a:r>
            <a:r>
              <a:rPr spc="160" dirty="0"/>
              <a:t> </a:t>
            </a:r>
            <a:r>
              <a:rPr spc="-5" dirty="0"/>
              <a:t>21 observationer </a:t>
            </a:r>
            <a:r>
              <a:rPr dirty="0"/>
              <a:t>redovisas </a:t>
            </a:r>
            <a:r>
              <a:rPr spc="-5" dirty="0"/>
              <a:t>endast </a:t>
            </a:r>
            <a:r>
              <a:rPr dirty="0"/>
              <a:t>medianen.</a:t>
            </a:r>
          </a:p>
        </p:txBody>
      </p:sp>
      <p:sp>
        <p:nvSpPr>
          <p:cNvPr id="73" name="object 73"/>
          <p:cNvSpPr txBox="1">
            <a:spLocks noGrp="1"/>
          </p:cNvSpPr>
          <p:nvPr>
            <p:ph type="ftr" sz="quarter" idx="5"/>
          </p:nvPr>
        </p:nvSpPr>
        <p:spPr>
          <a:xfrm>
            <a:off x="7626857" y="6518168"/>
            <a:ext cx="920497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sv-SE" spc="-5" dirty="0"/>
              <a:t>Mars 2026</a:t>
            </a:r>
            <a:endParaRPr spc="-5" dirty="0"/>
          </a:p>
        </p:txBody>
      </p:sp>
      <p:sp>
        <p:nvSpPr>
          <p:cNvPr id="74" name="object 7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22</a:t>
            </a:fld>
            <a:endParaRPr dirty="0"/>
          </a:p>
        </p:txBody>
      </p:sp>
      <p:sp>
        <p:nvSpPr>
          <p:cNvPr id="27" name="object 27"/>
          <p:cNvSpPr txBox="1"/>
          <p:nvPr/>
        </p:nvSpPr>
        <p:spPr>
          <a:xfrm>
            <a:off x="2835241" y="2385929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40 240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789869" y="198749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43 650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730301" y="201997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43 200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719480" y="204702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43 100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647008" y="114187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51 220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577327" y="77431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55 200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553129" y="101434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52 700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564560" y="195851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44 000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8540366" y="275261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37 000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31191" y="5072633"/>
            <a:ext cx="507365" cy="67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070">
              <a:lnSpc>
                <a:spcPts val="1065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15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 marL="12700">
              <a:lnSpc>
                <a:spcPts val="1005"/>
              </a:lnSpc>
            </a:pPr>
            <a:r>
              <a:rPr sz="850" spc="-5" dirty="0">
                <a:latin typeface="Carlito"/>
                <a:cs typeface="Carlito"/>
              </a:rPr>
              <a:t>Antal</a:t>
            </a:r>
            <a:endParaRPr sz="850">
              <a:latin typeface="Carlito"/>
              <a:cs typeface="Carlito"/>
            </a:endParaRPr>
          </a:p>
          <a:p>
            <a:pPr marL="12700" marR="10795">
              <a:lnSpc>
                <a:spcPts val="1540"/>
              </a:lnSpc>
              <a:spcBef>
                <a:spcPts val="120"/>
              </a:spcBef>
            </a:pPr>
            <a:r>
              <a:rPr sz="850" dirty="0">
                <a:latin typeface="Carlito"/>
                <a:cs typeface="Carlito"/>
              </a:rPr>
              <a:t>P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spc="-5" dirty="0">
                <a:latin typeface="Carlito"/>
                <a:cs typeface="Carlito"/>
              </a:rPr>
              <a:t>pul</a:t>
            </a:r>
            <a:r>
              <a:rPr sz="850" dirty="0">
                <a:latin typeface="Carlito"/>
                <a:cs typeface="Carlito"/>
              </a:rPr>
              <a:t>ati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n  BEST</a:t>
            </a:r>
            <a:r>
              <a:rPr sz="850" spc="-5" dirty="0">
                <a:latin typeface="Carlito"/>
                <a:cs typeface="Carlito"/>
              </a:rPr>
              <a:t>A</a:t>
            </a:r>
            <a:r>
              <a:rPr sz="850" dirty="0">
                <a:latin typeface="Carlito"/>
                <a:cs typeface="Carlito"/>
              </a:rPr>
              <a:t>-</a:t>
            </a:r>
            <a:r>
              <a:rPr sz="850" spc="-5" dirty="0">
                <a:latin typeface="Carlito"/>
                <a:cs typeface="Carlito"/>
              </a:rPr>
              <a:t>k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d</a:t>
            </a:r>
            <a:endParaRPr sz="850">
              <a:latin typeface="Carlito"/>
              <a:cs typeface="Carlito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97612" y="4525136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20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97612" y="3977767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25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97612" y="3430270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97612" y="2882900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97612" y="2335784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97612" y="1788414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2910332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45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3919475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28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4812919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434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5791200" y="5220665"/>
            <a:ext cx="27051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1 172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6744461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latin typeface="Carlito"/>
                <a:cs typeface="Carlito"/>
              </a:rPr>
              <a:t>28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7666481" y="5220665"/>
            <a:ext cx="27051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1 473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8588756" y="5220665"/>
            <a:ext cx="292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3 066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050747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806067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2733294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3904234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4659629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5587110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6758178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7513446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8440673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1930145" y="5792277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4512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4783963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4522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7637526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4532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197612" y="807277"/>
            <a:ext cx="4084382" cy="58477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471170">
              <a:lnSpc>
                <a:spcPct val="100000"/>
              </a:lnSpc>
              <a:spcBef>
                <a:spcPts val="620"/>
              </a:spcBef>
            </a:pPr>
            <a:r>
              <a:rPr sz="1200" b="1" dirty="0">
                <a:latin typeface="Carlito"/>
                <a:cs typeface="Carlito"/>
              </a:rPr>
              <a:t>45 - IT </a:t>
            </a:r>
            <a:r>
              <a:rPr sz="1200" b="1" spc="-5" dirty="0">
                <a:latin typeface="Carlito"/>
                <a:cs typeface="Carlito"/>
              </a:rPr>
              <a:t>Drift, underhåll </a:t>
            </a:r>
            <a:r>
              <a:rPr sz="1200" b="1" dirty="0">
                <a:latin typeface="Carlito"/>
                <a:cs typeface="Carlito"/>
              </a:rPr>
              <a:t>och</a:t>
            </a:r>
            <a:r>
              <a:rPr sz="1200" b="1" spc="-65" dirty="0">
                <a:latin typeface="Carlito"/>
                <a:cs typeface="Carlito"/>
              </a:rPr>
              <a:t> </a:t>
            </a:r>
            <a:r>
              <a:rPr sz="1200" b="1" dirty="0">
                <a:latin typeface="Carlito"/>
                <a:cs typeface="Carlito"/>
              </a:rPr>
              <a:t>support</a:t>
            </a:r>
            <a:endParaRPr sz="1200" dirty="0">
              <a:latin typeface="Carlito"/>
              <a:cs typeface="Carlito"/>
            </a:endParaRPr>
          </a:p>
          <a:p>
            <a:pPr marL="744855">
              <a:lnSpc>
                <a:spcPts val="1115"/>
              </a:lnSpc>
              <a:spcBef>
                <a:spcPts val="425"/>
              </a:spcBef>
            </a:pPr>
            <a:r>
              <a:rPr sz="1000" b="1" spc="-5" dirty="0">
                <a:latin typeface="Carlito"/>
                <a:cs typeface="Carlito"/>
              </a:rPr>
              <a:t>lönestatistik, mars 20</a:t>
            </a:r>
            <a:r>
              <a:rPr lang="sv-SE" sz="1000" b="1" spc="-5" dirty="0">
                <a:latin typeface="Carlito"/>
                <a:cs typeface="Carlito"/>
              </a:rPr>
              <a:t>26</a:t>
            </a:r>
            <a:r>
              <a:rPr sz="1000" b="1" spc="-5" dirty="0">
                <a:latin typeface="Carlito"/>
                <a:cs typeface="Carlito"/>
              </a:rPr>
              <a:t> (10:e</a:t>
            </a:r>
            <a:r>
              <a:rPr lang="sv-SE" sz="1000" b="1" spc="-5" dirty="0">
                <a:latin typeface="Carlito"/>
                <a:cs typeface="Carlito"/>
              </a:rPr>
              <a:t> percentil</a:t>
            </a:r>
            <a:r>
              <a:rPr sz="1000" b="1" spc="-5" dirty="0">
                <a:latin typeface="Carlito"/>
                <a:cs typeface="Carlito"/>
              </a:rPr>
              <a:t>, median, 90:e</a:t>
            </a:r>
            <a:r>
              <a:rPr sz="1000" b="1" spc="105" dirty="0">
                <a:latin typeface="Carlito"/>
                <a:cs typeface="Carlito"/>
              </a:rPr>
              <a:t> </a:t>
            </a:r>
            <a:r>
              <a:rPr sz="1000" b="1" spc="-5" dirty="0">
                <a:latin typeface="Carlito"/>
                <a:cs typeface="Carlito"/>
              </a:rPr>
              <a:t>percentil)</a:t>
            </a:r>
            <a:endParaRPr sz="1000" dirty="0">
              <a:latin typeface="Carlito"/>
              <a:cs typeface="Carlito"/>
            </a:endParaRPr>
          </a:p>
          <a:p>
            <a:pPr marL="12700">
              <a:lnSpc>
                <a:spcPts val="994"/>
              </a:lnSpc>
            </a:pPr>
            <a:r>
              <a:rPr sz="900" dirty="0">
                <a:latin typeface="Carlito"/>
                <a:cs typeface="Carlito"/>
              </a:rPr>
              <a:t>50</a:t>
            </a:r>
            <a:r>
              <a:rPr sz="900" spc="-1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5" name="object 27">
            <a:extLst>
              <a:ext uri="{FF2B5EF4-FFF2-40B4-BE49-F238E27FC236}">
                <a16:creationId xmlns:a16="http://schemas.microsoft.com/office/drawing/2014/main" id="{434E3C37-49A1-400D-031D-5D628DDA70F2}"/>
              </a:ext>
            </a:extLst>
          </p:cNvPr>
          <p:cNvSpPr txBox="1"/>
          <p:nvPr/>
        </p:nvSpPr>
        <p:spPr>
          <a:xfrm>
            <a:off x="2843814" y="276264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36 000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6" name="object 27">
            <a:extLst>
              <a:ext uri="{FF2B5EF4-FFF2-40B4-BE49-F238E27FC236}">
                <a16:creationId xmlns:a16="http://schemas.microsoft.com/office/drawing/2014/main" id="{49C61FC0-CD87-66D4-2BB7-13AFE752D885}"/>
              </a:ext>
            </a:extLst>
          </p:cNvPr>
          <p:cNvSpPr txBox="1"/>
          <p:nvPr/>
        </p:nvSpPr>
        <p:spPr>
          <a:xfrm>
            <a:off x="2819526" y="336727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30 820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7" name="object 28">
            <a:extLst>
              <a:ext uri="{FF2B5EF4-FFF2-40B4-BE49-F238E27FC236}">
                <a16:creationId xmlns:a16="http://schemas.microsoft.com/office/drawing/2014/main" id="{64201E68-E362-9F72-E8FB-2A0AD54AA9B9}"/>
              </a:ext>
            </a:extLst>
          </p:cNvPr>
          <p:cNvSpPr txBox="1"/>
          <p:nvPr/>
        </p:nvSpPr>
        <p:spPr>
          <a:xfrm>
            <a:off x="3776943" y="220992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41 400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8" name="object 28">
            <a:extLst>
              <a:ext uri="{FF2B5EF4-FFF2-40B4-BE49-F238E27FC236}">
                <a16:creationId xmlns:a16="http://schemas.microsoft.com/office/drawing/2014/main" id="{A81819A3-056B-07DF-5F02-52C4564944A2}"/>
              </a:ext>
            </a:extLst>
          </p:cNvPr>
          <p:cNvSpPr txBox="1"/>
          <p:nvPr/>
        </p:nvSpPr>
        <p:spPr>
          <a:xfrm>
            <a:off x="3794536" y="267425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37 550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9" name="object 29">
            <a:extLst>
              <a:ext uri="{FF2B5EF4-FFF2-40B4-BE49-F238E27FC236}">
                <a16:creationId xmlns:a16="http://schemas.microsoft.com/office/drawing/2014/main" id="{4CED9F54-7B4C-2BEB-B06F-9EA966DFE53C}"/>
              </a:ext>
            </a:extLst>
          </p:cNvPr>
          <p:cNvSpPr txBox="1"/>
          <p:nvPr/>
        </p:nvSpPr>
        <p:spPr>
          <a:xfrm>
            <a:off x="4733671" y="270823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37 175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0" name="object 29">
            <a:extLst>
              <a:ext uri="{FF2B5EF4-FFF2-40B4-BE49-F238E27FC236}">
                <a16:creationId xmlns:a16="http://schemas.microsoft.com/office/drawing/2014/main" id="{2FF01E5E-6E1F-F923-688A-2957CD2BB3F7}"/>
              </a:ext>
            </a:extLst>
          </p:cNvPr>
          <p:cNvSpPr txBox="1"/>
          <p:nvPr/>
        </p:nvSpPr>
        <p:spPr>
          <a:xfrm>
            <a:off x="4730301" y="327868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31 000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1" name="object 30">
            <a:extLst>
              <a:ext uri="{FF2B5EF4-FFF2-40B4-BE49-F238E27FC236}">
                <a16:creationId xmlns:a16="http://schemas.microsoft.com/office/drawing/2014/main" id="{6C092F20-F354-D9F5-E057-5986A9AF4D8F}"/>
              </a:ext>
            </a:extLst>
          </p:cNvPr>
          <p:cNvSpPr txBox="1"/>
          <p:nvPr/>
        </p:nvSpPr>
        <p:spPr>
          <a:xfrm>
            <a:off x="5707552" y="2617199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37 800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2" name="object 30">
            <a:extLst>
              <a:ext uri="{FF2B5EF4-FFF2-40B4-BE49-F238E27FC236}">
                <a16:creationId xmlns:a16="http://schemas.microsoft.com/office/drawing/2014/main" id="{C68F2A5F-AE64-1B4C-6015-6C10378C6595}"/>
              </a:ext>
            </a:extLst>
          </p:cNvPr>
          <p:cNvSpPr txBox="1"/>
          <p:nvPr/>
        </p:nvSpPr>
        <p:spPr>
          <a:xfrm>
            <a:off x="5707552" y="320354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33 000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3" name="object 31">
            <a:extLst>
              <a:ext uri="{FF2B5EF4-FFF2-40B4-BE49-F238E27FC236}">
                <a16:creationId xmlns:a16="http://schemas.microsoft.com/office/drawing/2014/main" id="{3F2B4B58-818D-C49B-0C6A-22DC1BD3DC8E}"/>
              </a:ext>
            </a:extLst>
          </p:cNvPr>
          <p:cNvSpPr txBox="1"/>
          <p:nvPr/>
        </p:nvSpPr>
        <p:spPr>
          <a:xfrm>
            <a:off x="6655471" y="140969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48 000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4" name="object 31">
            <a:extLst>
              <a:ext uri="{FF2B5EF4-FFF2-40B4-BE49-F238E27FC236}">
                <a16:creationId xmlns:a16="http://schemas.microsoft.com/office/drawing/2014/main" id="{46A69B08-CE2B-2EFF-C40E-AEDC01D597F3}"/>
              </a:ext>
            </a:extLst>
          </p:cNvPr>
          <p:cNvSpPr txBox="1"/>
          <p:nvPr/>
        </p:nvSpPr>
        <p:spPr>
          <a:xfrm>
            <a:off x="6644765" y="223460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42 370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5" name="object 32">
            <a:extLst>
              <a:ext uri="{FF2B5EF4-FFF2-40B4-BE49-F238E27FC236}">
                <a16:creationId xmlns:a16="http://schemas.microsoft.com/office/drawing/2014/main" id="{A1C818E7-5EFF-D6D4-0997-C7264A78A4E4}"/>
              </a:ext>
            </a:extLst>
          </p:cNvPr>
          <p:cNvSpPr txBox="1"/>
          <p:nvPr/>
        </p:nvSpPr>
        <p:spPr>
          <a:xfrm>
            <a:off x="7607356" y="188663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44 100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6" name="object 32">
            <a:extLst>
              <a:ext uri="{FF2B5EF4-FFF2-40B4-BE49-F238E27FC236}">
                <a16:creationId xmlns:a16="http://schemas.microsoft.com/office/drawing/2014/main" id="{CD392B36-A0A9-BCF9-8BD6-24C1AE9AD3DB}"/>
              </a:ext>
            </a:extLst>
          </p:cNvPr>
          <p:cNvSpPr txBox="1"/>
          <p:nvPr/>
        </p:nvSpPr>
        <p:spPr>
          <a:xfrm>
            <a:off x="7607356" y="285354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36 500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6" name="object 52">
            <a:extLst>
              <a:ext uri="{FF2B5EF4-FFF2-40B4-BE49-F238E27FC236}">
                <a16:creationId xmlns:a16="http://schemas.microsoft.com/office/drawing/2014/main" id="{6162C519-BA90-95A0-5A09-7AC91F5392D1}"/>
              </a:ext>
            </a:extLst>
          </p:cNvPr>
          <p:cNvSpPr txBox="1"/>
          <p:nvPr/>
        </p:nvSpPr>
        <p:spPr>
          <a:xfrm>
            <a:off x="1044877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2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2" name="object 52">
            <a:extLst>
              <a:ext uri="{FF2B5EF4-FFF2-40B4-BE49-F238E27FC236}">
                <a16:creationId xmlns:a16="http://schemas.microsoft.com/office/drawing/2014/main" id="{A334C892-FDCA-C5CD-FB2B-556106DFF964}"/>
              </a:ext>
            </a:extLst>
          </p:cNvPr>
          <p:cNvSpPr txBox="1"/>
          <p:nvPr/>
        </p:nvSpPr>
        <p:spPr>
          <a:xfrm>
            <a:off x="2000884" y="5224133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latin typeface="Carlito"/>
                <a:cs typeface="Carlito"/>
              </a:rPr>
              <a:t>8</a:t>
            </a:r>
            <a:endParaRPr sz="900" dirty="0">
              <a:latin typeface="Carlito"/>
              <a:cs typeface="Carlito"/>
            </a:endParaRPr>
          </a:p>
        </p:txBody>
      </p:sp>
      <p:cxnSp>
        <p:nvCxnSpPr>
          <p:cNvPr id="35" name="Rak koppling 34">
            <a:extLst>
              <a:ext uri="{FF2B5EF4-FFF2-40B4-BE49-F238E27FC236}">
                <a16:creationId xmlns:a16="http://schemas.microsoft.com/office/drawing/2014/main" id="{AF7F9CE9-9598-50FA-2C82-A66B227AC958}"/>
              </a:ext>
            </a:extLst>
          </p:cNvPr>
          <p:cNvCxnSpPr/>
          <p:nvPr/>
        </p:nvCxnSpPr>
        <p:spPr>
          <a:xfrm>
            <a:off x="632459" y="5166359"/>
            <a:ext cx="836193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object 27">
            <a:extLst>
              <a:ext uri="{FF2B5EF4-FFF2-40B4-BE49-F238E27FC236}">
                <a16:creationId xmlns:a16="http://schemas.microsoft.com/office/drawing/2014/main" id="{E74C0283-381E-B2D8-947F-950496B5E76A}"/>
              </a:ext>
            </a:extLst>
          </p:cNvPr>
          <p:cNvSpPr txBox="1"/>
          <p:nvPr/>
        </p:nvSpPr>
        <p:spPr>
          <a:xfrm>
            <a:off x="1899349" y="276505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36 100</a:t>
            </a:r>
            <a:endParaRPr sz="900" dirty="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6">
            <a:extLst>
              <a:ext uri="{FF2B5EF4-FFF2-40B4-BE49-F238E27FC236}">
                <a16:creationId xmlns:a16="http://schemas.microsoft.com/office/drawing/2014/main" id="{43B57078-6E5A-8B1B-1FC0-7498279089BF}"/>
              </a:ext>
            </a:extLst>
          </p:cNvPr>
          <p:cNvSpPr/>
          <p:nvPr/>
        </p:nvSpPr>
        <p:spPr>
          <a:xfrm>
            <a:off x="1094136" y="1335024"/>
            <a:ext cx="1981200" cy="1040597"/>
          </a:xfrm>
          <a:custGeom>
            <a:avLst/>
            <a:gdLst/>
            <a:ahLst/>
            <a:cxnLst/>
            <a:rect l="l" t="t" r="r" b="b"/>
            <a:pathLst>
              <a:path w="1981200" h="1315720">
                <a:moveTo>
                  <a:pt x="0" y="1315212"/>
                </a:moveTo>
                <a:lnTo>
                  <a:pt x="1981200" y="1315212"/>
                </a:lnTo>
                <a:lnTo>
                  <a:pt x="1981200" y="0"/>
                </a:lnTo>
                <a:lnTo>
                  <a:pt x="0" y="0"/>
                </a:lnTo>
                <a:lnTo>
                  <a:pt x="0" y="1315212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2" name="object 2"/>
          <p:cNvGrpSpPr/>
          <p:nvPr/>
        </p:nvGrpSpPr>
        <p:grpSpPr>
          <a:xfrm>
            <a:off x="1068324" y="5166359"/>
            <a:ext cx="1981200" cy="9525"/>
            <a:chOff x="1068324" y="5166359"/>
            <a:chExt cx="1981200" cy="9525"/>
          </a:xfrm>
        </p:grpSpPr>
        <p:sp>
          <p:nvSpPr>
            <p:cNvPr id="3" name="object 3"/>
            <p:cNvSpPr/>
            <p:nvPr/>
          </p:nvSpPr>
          <p:spPr>
            <a:xfrm>
              <a:off x="1068324" y="5166359"/>
              <a:ext cx="1981200" cy="9525"/>
            </a:xfrm>
            <a:custGeom>
              <a:avLst/>
              <a:gdLst/>
              <a:ahLst/>
              <a:cxnLst/>
              <a:rect l="l" t="t" r="r" b="b"/>
              <a:pathLst>
                <a:path w="1981200" h="9525">
                  <a:moveTo>
                    <a:pt x="1981200" y="0"/>
                  </a:moveTo>
                  <a:lnTo>
                    <a:pt x="0" y="0"/>
                  </a:lnTo>
                  <a:lnTo>
                    <a:pt x="0" y="9144"/>
                  </a:lnTo>
                  <a:lnTo>
                    <a:pt x="1981200" y="9144"/>
                  </a:lnTo>
                  <a:lnTo>
                    <a:pt x="1981200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68324" y="5166359"/>
              <a:ext cx="1981200" cy="9525"/>
            </a:xfrm>
            <a:custGeom>
              <a:avLst/>
              <a:gdLst/>
              <a:ahLst/>
              <a:cxnLst/>
              <a:rect l="l" t="t" r="r" b="b"/>
              <a:pathLst>
                <a:path w="1981200" h="9525">
                  <a:moveTo>
                    <a:pt x="1981200" y="0"/>
                  </a:moveTo>
                  <a:lnTo>
                    <a:pt x="0" y="0"/>
                  </a:lnTo>
                  <a:lnTo>
                    <a:pt x="0" y="9143"/>
                  </a:lnTo>
                  <a:lnTo>
                    <a:pt x="1981200" y="9143"/>
                  </a:lnTo>
                  <a:lnTo>
                    <a:pt x="1981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595883" y="1210630"/>
            <a:ext cx="8266812" cy="4620575"/>
            <a:chOff x="595883" y="1210630"/>
            <a:chExt cx="8266812" cy="4620575"/>
          </a:xfrm>
        </p:grpSpPr>
        <p:sp>
          <p:nvSpPr>
            <p:cNvPr id="6" name="object 6"/>
            <p:cNvSpPr/>
            <p:nvPr/>
          </p:nvSpPr>
          <p:spPr>
            <a:xfrm>
              <a:off x="3921251" y="1210630"/>
              <a:ext cx="1981200" cy="1523706"/>
            </a:xfrm>
            <a:custGeom>
              <a:avLst/>
              <a:gdLst/>
              <a:ahLst/>
              <a:cxnLst/>
              <a:rect l="l" t="t" r="r" b="b"/>
              <a:pathLst>
                <a:path w="1981200" h="1315720">
                  <a:moveTo>
                    <a:pt x="0" y="1315212"/>
                  </a:moveTo>
                  <a:lnTo>
                    <a:pt x="1981200" y="1315212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1315212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3921251" y="2019035"/>
              <a:ext cx="1981200" cy="2842601"/>
            </a:xfrm>
            <a:custGeom>
              <a:avLst/>
              <a:gdLst/>
              <a:ahLst/>
              <a:cxnLst/>
              <a:rect l="l" t="t" r="r" b="b"/>
              <a:pathLst>
                <a:path w="1981200" h="2868295">
                  <a:moveTo>
                    <a:pt x="0" y="2868167"/>
                  </a:moveTo>
                  <a:lnTo>
                    <a:pt x="1981200" y="2868167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2868167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6748366" y="1286235"/>
              <a:ext cx="1981200" cy="1668830"/>
            </a:xfrm>
            <a:custGeom>
              <a:avLst/>
              <a:gdLst/>
              <a:ahLst/>
              <a:cxnLst/>
              <a:rect l="l" t="t" r="r" b="b"/>
              <a:pathLst>
                <a:path w="1981200" h="1303020">
                  <a:moveTo>
                    <a:pt x="0" y="1303020"/>
                  </a:moveTo>
                  <a:lnTo>
                    <a:pt x="1981200" y="1303020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130302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6652515" y="2198878"/>
              <a:ext cx="2210180" cy="2654936"/>
            </a:xfrm>
            <a:custGeom>
              <a:avLst/>
              <a:gdLst/>
              <a:ahLst/>
              <a:cxnLst/>
              <a:rect l="l" t="t" r="r" b="b"/>
              <a:pathLst>
                <a:path w="1981200" h="2654935">
                  <a:moveTo>
                    <a:pt x="0" y="2654808"/>
                  </a:moveTo>
                  <a:lnTo>
                    <a:pt x="1981200" y="2654808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2654808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595883" y="1335024"/>
              <a:ext cx="71755" cy="3831590"/>
            </a:xfrm>
            <a:custGeom>
              <a:avLst/>
              <a:gdLst/>
              <a:ahLst/>
              <a:cxnLst/>
              <a:rect l="l" t="t" r="r" b="b"/>
              <a:pathLst>
                <a:path w="71754" h="3831590">
                  <a:moveTo>
                    <a:pt x="36575" y="3831336"/>
                  </a:moveTo>
                  <a:lnTo>
                    <a:pt x="36575" y="0"/>
                  </a:lnTo>
                </a:path>
                <a:path w="71754" h="3831590">
                  <a:moveTo>
                    <a:pt x="0" y="3831336"/>
                  </a:moveTo>
                  <a:lnTo>
                    <a:pt x="71628" y="3831336"/>
                  </a:lnTo>
                </a:path>
                <a:path w="71754" h="3831590">
                  <a:moveTo>
                    <a:pt x="0" y="3352800"/>
                  </a:moveTo>
                  <a:lnTo>
                    <a:pt x="71628" y="3352800"/>
                  </a:lnTo>
                </a:path>
                <a:path w="71754" h="3831590">
                  <a:moveTo>
                    <a:pt x="0" y="2872740"/>
                  </a:moveTo>
                  <a:lnTo>
                    <a:pt x="71628" y="2872740"/>
                  </a:lnTo>
                </a:path>
                <a:path w="71754" h="3831590">
                  <a:moveTo>
                    <a:pt x="0" y="2394204"/>
                  </a:moveTo>
                  <a:lnTo>
                    <a:pt x="71628" y="2394204"/>
                  </a:lnTo>
                </a:path>
                <a:path w="71754" h="3831590">
                  <a:moveTo>
                    <a:pt x="0" y="1915667"/>
                  </a:moveTo>
                  <a:lnTo>
                    <a:pt x="71628" y="1915667"/>
                  </a:lnTo>
                </a:path>
                <a:path w="71754" h="3831590">
                  <a:moveTo>
                    <a:pt x="0" y="1437131"/>
                  </a:moveTo>
                  <a:lnTo>
                    <a:pt x="71628" y="1437131"/>
                  </a:lnTo>
                </a:path>
                <a:path w="71754" h="3831590">
                  <a:moveTo>
                    <a:pt x="0" y="958596"/>
                  </a:moveTo>
                  <a:lnTo>
                    <a:pt x="71628" y="958596"/>
                  </a:lnTo>
                </a:path>
                <a:path w="71754" h="3831590">
                  <a:moveTo>
                    <a:pt x="0" y="478536"/>
                  </a:moveTo>
                  <a:lnTo>
                    <a:pt x="71628" y="478536"/>
                  </a:lnTo>
                </a:path>
                <a:path w="71754" h="3831590">
                  <a:moveTo>
                    <a:pt x="0" y="0"/>
                  </a:moveTo>
                  <a:lnTo>
                    <a:pt x="71628" y="0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632459" y="5166360"/>
              <a:ext cx="5706110" cy="664845"/>
            </a:xfrm>
            <a:custGeom>
              <a:avLst/>
              <a:gdLst/>
              <a:ahLst/>
              <a:cxnLst/>
              <a:rect l="l" t="t" r="r" b="b"/>
              <a:pathLst>
                <a:path w="5706110" h="664845">
                  <a:moveTo>
                    <a:pt x="0" y="0"/>
                  </a:moveTo>
                  <a:lnTo>
                    <a:pt x="0" y="220979"/>
                  </a:lnTo>
                </a:path>
                <a:path w="5706110" h="664845">
                  <a:moveTo>
                    <a:pt x="2852928" y="0"/>
                  </a:moveTo>
                  <a:lnTo>
                    <a:pt x="2852928" y="220979"/>
                  </a:lnTo>
                </a:path>
                <a:path w="5706110" h="664845">
                  <a:moveTo>
                    <a:pt x="5705856" y="0"/>
                  </a:moveTo>
                  <a:lnTo>
                    <a:pt x="5705856" y="220979"/>
                  </a:lnTo>
                </a:path>
                <a:path w="5706110" h="664845">
                  <a:moveTo>
                    <a:pt x="0" y="220979"/>
                  </a:moveTo>
                  <a:lnTo>
                    <a:pt x="0" y="443483"/>
                  </a:lnTo>
                </a:path>
                <a:path w="5706110" h="664845">
                  <a:moveTo>
                    <a:pt x="2852928" y="220979"/>
                  </a:moveTo>
                  <a:lnTo>
                    <a:pt x="2852928" y="443483"/>
                  </a:lnTo>
                </a:path>
                <a:path w="5706110" h="664845">
                  <a:moveTo>
                    <a:pt x="5705856" y="220979"/>
                  </a:moveTo>
                  <a:lnTo>
                    <a:pt x="5705856" y="443483"/>
                  </a:lnTo>
                </a:path>
                <a:path w="5706110" h="664845">
                  <a:moveTo>
                    <a:pt x="0" y="443483"/>
                  </a:moveTo>
                  <a:lnTo>
                    <a:pt x="0" y="664463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613465" y="105930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latin typeface="Carlito"/>
                <a:cs typeface="Carlito"/>
              </a:rPr>
              <a:t>63 595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1" name="object 31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Källa: Arbetsgivarverket. </a:t>
            </a:r>
            <a:r>
              <a:rPr dirty="0"/>
              <a:t>Lönestatistik </a:t>
            </a:r>
            <a:r>
              <a:rPr spc="-5" dirty="0"/>
              <a:t>redovisas </a:t>
            </a:r>
            <a:r>
              <a:rPr dirty="0"/>
              <a:t>inte </a:t>
            </a:r>
            <a:r>
              <a:rPr spc="-5" dirty="0"/>
              <a:t>vid färre än </a:t>
            </a:r>
            <a:r>
              <a:rPr dirty="0"/>
              <a:t>fem </a:t>
            </a:r>
            <a:r>
              <a:rPr spc="-5" dirty="0"/>
              <a:t>observationer. </a:t>
            </a:r>
            <a:r>
              <a:rPr dirty="0"/>
              <a:t>Vid </a:t>
            </a:r>
            <a:r>
              <a:rPr spc="-5" dirty="0"/>
              <a:t>upp </a:t>
            </a:r>
            <a:r>
              <a:rPr dirty="0"/>
              <a:t>till</a:t>
            </a:r>
            <a:r>
              <a:rPr spc="160" dirty="0"/>
              <a:t> </a:t>
            </a:r>
            <a:r>
              <a:rPr spc="-5" dirty="0"/>
              <a:t>21 observationer </a:t>
            </a:r>
            <a:r>
              <a:rPr dirty="0"/>
              <a:t>redovisas </a:t>
            </a:r>
            <a:r>
              <a:rPr spc="-5" dirty="0"/>
              <a:t>endast </a:t>
            </a:r>
            <a:r>
              <a:rPr dirty="0"/>
              <a:t>medianen.</a:t>
            </a:r>
          </a:p>
        </p:txBody>
      </p:sp>
      <p:sp>
        <p:nvSpPr>
          <p:cNvPr id="32" name="object 32"/>
          <p:cNvSpPr txBox="1">
            <a:spLocks noGrp="1"/>
          </p:cNvSpPr>
          <p:nvPr>
            <p:ph type="ftr" sz="quarter" idx="5"/>
          </p:nvPr>
        </p:nvSpPr>
        <p:spPr>
          <a:xfrm>
            <a:off x="7626857" y="6518169"/>
            <a:ext cx="981203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sv-SE" spc="-5" dirty="0"/>
              <a:t>Mars 2026</a:t>
            </a:r>
            <a:endParaRPr spc="-5" dirty="0"/>
          </a:p>
        </p:txBody>
      </p:sp>
      <p:sp>
        <p:nvSpPr>
          <p:cNvPr id="33" name="object 3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23</a:t>
            </a:fld>
            <a:endParaRPr dirty="0"/>
          </a:p>
        </p:txBody>
      </p:sp>
      <p:sp>
        <p:nvSpPr>
          <p:cNvPr id="14" name="object 14"/>
          <p:cNvSpPr txBox="1"/>
          <p:nvPr/>
        </p:nvSpPr>
        <p:spPr>
          <a:xfrm>
            <a:off x="7587398" y="118285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61 500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790439" y="229996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49 840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1191" y="5072633"/>
            <a:ext cx="507365" cy="67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070">
              <a:lnSpc>
                <a:spcPts val="1065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20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  <a:p>
            <a:pPr marL="12700">
              <a:lnSpc>
                <a:spcPts val="1005"/>
              </a:lnSpc>
            </a:pPr>
            <a:r>
              <a:rPr sz="850" spc="-5" dirty="0">
                <a:latin typeface="Carlito"/>
                <a:cs typeface="Carlito"/>
              </a:rPr>
              <a:t>Antal</a:t>
            </a:r>
            <a:endParaRPr sz="850" dirty="0">
              <a:latin typeface="Carlito"/>
              <a:cs typeface="Carlito"/>
            </a:endParaRPr>
          </a:p>
          <a:p>
            <a:pPr marL="12700" marR="10795">
              <a:lnSpc>
                <a:spcPts val="1540"/>
              </a:lnSpc>
              <a:spcBef>
                <a:spcPts val="120"/>
              </a:spcBef>
            </a:pPr>
            <a:r>
              <a:rPr sz="850" dirty="0">
                <a:latin typeface="Carlito"/>
                <a:cs typeface="Carlito"/>
              </a:rPr>
              <a:t>P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spc="-5" dirty="0">
                <a:latin typeface="Carlito"/>
                <a:cs typeface="Carlito"/>
              </a:rPr>
              <a:t>pul</a:t>
            </a:r>
            <a:r>
              <a:rPr sz="850" dirty="0">
                <a:latin typeface="Carlito"/>
                <a:cs typeface="Carlito"/>
              </a:rPr>
              <a:t>ati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n  BEST</a:t>
            </a:r>
            <a:r>
              <a:rPr sz="850" spc="-5" dirty="0">
                <a:latin typeface="Carlito"/>
                <a:cs typeface="Carlito"/>
              </a:rPr>
              <a:t>A</a:t>
            </a:r>
            <a:r>
              <a:rPr sz="850" dirty="0">
                <a:latin typeface="Carlito"/>
                <a:cs typeface="Carlito"/>
              </a:rPr>
              <a:t>-</a:t>
            </a:r>
            <a:r>
              <a:rPr sz="850" spc="-5" dirty="0">
                <a:latin typeface="Carlito"/>
                <a:cs typeface="Carlito"/>
              </a:rPr>
              <a:t>k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d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197612" y="3156584"/>
            <a:ext cx="340995" cy="1599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105" dirty="0">
                <a:latin typeface="Carlito"/>
                <a:cs typeface="Carlito"/>
              </a:rPr>
              <a:t>40 </a:t>
            </a:r>
            <a:r>
              <a:rPr sz="900" spc="-10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  <a:p>
            <a:pPr>
              <a:lnSpc>
                <a:spcPct val="100000"/>
              </a:lnSpc>
            </a:pPr>
            <a:endParaRPr sz="900" dirty="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30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</a:pPr>
            <a:r>
              <a:rPr lang="sv-SE" sz="900" spc="-105" dirty="0">
                <a:latin typeface="Carlito"/>
                <a:cs typeface="Carlito"/>
              </a:rPr>
              <a:t>35 </a:t>
            </a:r>
            <a:r>
              <a:rPr sz="900" spc="-10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  <a:p>
            <a:pPr>
              <a:lnSpc>
                <a:spcPct val="100000"/>
              </a:lnSpc>
            </a:pPr>
            <a:endParaRPr sz="900" dirty="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30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</a:pPr>
            <a:r>
              <a:rPr lang="sv-SE" sz="900" spc="-105" dirty="0">
                <a:latin typeface="Carlito"/>
                <a:cs typeface="Carlito"/>
              </a:rPr>
              <a:t>30 </a:t>
            </a:r>
            <a:r>
              <a:rPr sz="900" spc="-10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  <a:p>
            <a:pPr>
              <a:lnSpc>
                <a:spcPct val="100000"/>
              </a:lnSpc>
            </a:pPr>
            <a:endParaRPr sz="900" dirty="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30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</a:pPr>
            <a:r>
              <a:rPr lang="sv-SE" sz="900" spc="-105" dirty="0">
                <a:latin typeface="Carlito"/>
                <a:cs typeface="Carlito"/>
              </a:rPr>
              <a:t>25 </a:t>
            </a:r>
            <a:r>
              <a:rPr sz="900" spc="-10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97612" y="267779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70" dirty="0">
                <a:latin typeface="Carlito"/>
                <a:cs typeface="Carlito"/>
              </a:rPr>
              <a:t>45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97612" y="219887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70" dirty="0">
                <a:latin typeface="Carlito"/>
                <a:cs typeface="Carlito"/>
              </a:rPr>
              <a:t>50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97612" y="171983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70" dirty="0">
                <a:latin typeface="Carlito"/>
                <a:cs typeface="Carlito"/>
              </a:rPr>
              <a:t>55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980413" y="5220665"/>
            <a:ext cx="193216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latin typeface="Carlito"/>
                <a:cs typeface="Carlito"/>
              </a:rPr>
              <a:t>13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812919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755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666481" y="5220666"/>
            <a:ext cx="376556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1 716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002027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659629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489317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783963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4542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97612" y="807277"/>
            <a:ext cx="4205036" cy="58477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471170">
              <a:lnSpc>
                <a:spcPct val="100000"/>
              </a:lnSpc>
              <a:spcBef>
                <a:spcPts val="620"/>
              </a:spcBef>
            </a:pPr>
            <a:r>
              <a:rPr sz="1200" b="1" dirty="0">
                <a:latin typeface="Carlito"/>
                <a:cs typeface="Carlito"/>
              </a:rPr>
              <a:t>45 - IT </a:t>
            </a:r>
            <a:r>
              <a:rPr sz="1200" b="1" spc="-5" dirty="0">
                <a:latin typeface="Carlito"/>
                <a:cs typeface="Carlito"/>
              </a:rPr>
              <a:t>Drift, underhåll </a:t>
            </a:r>
            <a:r>
              <a:rPr sz="1200" b="1" dirty="0">
                <a:latin typeface="Carlito"/>
                <a:cs typeface="Carlito"/>
              </a:rPr>
              <a:t>och</a:t>
            </a:r>
            <a:r>
              <a:rPr sz="1200" b="1" spc="-65" dirty="0">
                <a:latin typeface="Carlito"/>
                <a:cs typeface="Carlito"/>
              </a:rPr>
              <a:t> </a:t>
            </a:r>
            <a:r>
              <a:rPr sz="1200" b="1" dirty="0">
                <a:latin typeface="Carlito"/>
                <a:cs typeface="Carlito"/>
              </a:rPr>
              <a:t>support</a:t>
            </a:r>
            <a:endParaRPr sz="1200" dirty="0">
              <a:latin typeface="Carlito"/>
              <a:cs typeface="Carlito"/>
            </a:endParaRPr>
          </a:p>
          <a:p>
            <a:pPr marL="744855">
              <a:lnSpc>
                <a:spcPts val="1115"/>
              </a:lnSpc>
              <a:spcBef>
                <a:spcPts val="425"/>
              </a:spcBef>
            </a:pPr>
            <a:r>
              <a:rPr sz="1000" b="1" spc="-5" dirty="0">
                <a:latin typeface="Carlito"/>
                <a:cs typeface="Carlito"/>
              </a:rPr>
              <a:t>lönestatistik, mars 20</a:t>
            </a:r>
            <a:r>
              <a:rPr lang="sv-SE" sz="1000" b="1" spc="-5" dirty="0">
                <a:latin typeface="Carlito"/>
                <a:cs typeface="Carlito"/>
              </a:rPr>
              <a:t>26</a:t>
            </a:r>
            <a:r>
              <a:rPr sz="1000" b="1" spc="-5" dirty="0">
                <a:latin typeface="Carlito"/>
                <a:cs typeface="Carlito"/>
              </a:rPr>
              <a:t> (10:e</a:t>
            </a:r>
            <a:r>
              <a:rPr lang="sv-SE" sz="1000" b="1" spc="-5" dirty="0">
                <a:latin typeface="Carlito"/>
                <a:cs typeface="Carlito"/>
              </a:rPr>
              <a:t> percentil</a:t>
            </a:r>
            <a:r>
              <a:rPr sz="1000" b="1" spc="-5" dirty="0">
                <a:latin typeface="Carlito"/>
                <a:cs typeface="Carlito"/>
              </a:rPr>
              <a:t>, median, 90:e</a:t>
            </a:r>
            <a:r>
              <a:rPr sz="1000" b="1" spc="105" dirty="0">
                <a:latin typeface="Carlito"/>
                <a:cs typeface="Carlito"/>
              </a:rPr>
              <a:t> </a:t>
            </a:r>
            <a:r>
              <a:rPr sz="1000" b="1" spc="-5" dirty="0">
                <a:latin typeface="Carlito"/>
                <a:cs typeface="Carlito"/>
              </a:rPr>
              <a:t>percentil)</a:t>
            </a:r>
            <a:endParaRPr sz="1000" dirty="0">
              <a:latin typeface="Carlito"/>
              <a:cs typeface="Carlito"/>
            </a:endParaRPr>
          </a:p>
          <a:p>
            <a:pPr marL="12700">
              <a:lnSpc>
                <a:spcPts val="994"/>
              </a:lnSpc>
            </a:pPr>
            <a:r>
              <a:rPr lang="sv-SE" sz="900" spc="-10" dirty="0">
                <a:latin typeface="Carlito"/>
                <a:cs typeface="Carlito"/>
              </a:rPr>
              <a:t>60</a:t>
            </a:r>
            <a:r>
              <a:rPr sz="900" spc="-1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4" name="object 13">
            <a:extLst>
              <a:ext uri="{FF2B5EF4-FFF2-40B4-BE49-F238E27FC236}">
                <a16:creationId xmlns:a16="http://schemas.microsoft.com/office/drawing/2014/main" id="{5B2FE827-9990-3A93-7993-BF5F57696ED2}"/>
              </a:ext>
            </a:extLst>
          </p:cNvPr>
          <p:cNvSpPr txBox="1"/>
          <p:nvPr/>
        </p:nvSpPr>
        <p:spPr>
          <a:xfrm>
            <a:off x="4659629" y="186771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latin typeface="Carlito"/>
                <a:cs typeface="Carlito"/>
              </a:rPr>
              <a:t>54 500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5" name="object 13">
            <a:extLst>
              <a:ext uri="{FF2B5EF4-FFF2-40B4-BE49-F238E27FC236}">
                <a16:creationId xmlns:a16="http://schemas.microsoft.com/office/drawing/2014/main" id="{EC4A57AC-507B-6BD5-4C9D-6C0B84C4836F}"/>
              </a:ext>
            </a:extLst>
          </p:cNvPr>
          <p:cNvSpPr txBox="1"/>
          <p:nvPr/>
        </p:nvSpPr>
        <p:spPr>
          <a:xfrm>
            <a:off x="4671314" y="262779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latin typeface="Carlito"/>
                <a:cs typeface="Carlito"/>
              </a:rPr>
              <a:t>46 000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6" name="object 14">
            <a:extLst>
              <a:ext uri="{FF2B5EF4-FFF2-40B4-BE49-F238E27FC236}">
                <a16:creationId xmlns:a16="http://schemas.microsoft.com/office/drawing/2014/main" id="{03A27171-337E-2F0A-2DBB-6D46ED22262D}"/>
              </a:ext>
            </a:extLst>
          </p:cNvPr>
          <p:cNvSpPr txBox="1"/>
          <p:nvPr/>
        </p:nvSpPr>
        <p:spPr>
          <a:xfrm>
            <a:off x="7595679" y="212321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52 650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7" name="object 14">
            <a:extLst>
              <a:ext uri="{FF2B5EF4-FFF2-40B4-BE49-F238E27FC236}">
                <a16:creationId xmlns:a16="http://schemas.microsoft.com/office/drawing/2014/main" id="{1EE19375-3470-D9D4-F317-0711D0E8BE47}"/>
              </a:ext>
            </a:extLst>
          </p:cNvPr>
          <p:cNvSpPr txBox="1"/>
          <p:nvPr/>
        </p:nvSpPr>
        <p:spPr>
          <a:xfrm>
            <a:off x="7587398" y="282613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44 550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7" name="object 15">
            <a:extLst>
              <a:ext uri="{FF2B5EF4-FFF2-40B4-BE49-F238E27FC236}">
                <a16:creationId xmlns:a16="http://schemas.microsoft.com/office/drawing/2014/main" id="{A00F714B-923E-06AC-F85B-015417168745}"/>
              </a:ext>
            </a:extLst>
          </p:cNvPr>
          <p:cNvSpPr txBox="1"/>
          <p:nvPr/>
        </p:nvSpPr>
        <p:spPr>
          <a:xfrm>
            <a:off x="1790439" y="124852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60 360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9" name="object 7">
            <a:extLst>
              <a:ext uri="{FF2B5EF4-FFF2-40B4-BE49-F238E27FC236}">
                <a16:creationId xmlns:a16="http://schemas.microsoft.com/office/drawing/2014/main" id="{5C3EE361-CD4B-A281-14A7-A53C130F6230}"/>
              </a:ext>
            </a:extLst>
          </p:cNvPr>
          <p:cNvSpPr/>
          <p:nvPr/>
        </p:nvSpPr>
        <p:spPr>
          <a:xfrm>
            <a:off x="932102" y="1719835"/>
            <a:ext cx="2268297" cy="2795680"/>
          </a:xfrm>
          <a:custGeom>
            <a:avLst/>
            <a:gdLst/>
            <a:ahLst/>
            <a:cxnLst/>
            <a:rect l="l" t="t" r="r" b="b"/>
            <a:pathLst>
              <a:path w="1981200" h="2868295">
                <a:moveTo>
                  <a:pt x="0" y="2868167"/>
                </a:moveTo>
                <a:lnTo>
                  <a:pt x="1981200" y="2868167"/>
                </a:lnTo>
                <a:lnTo>
                  <a:pt x="1981200" y="0"/>
                </a:lnTo>
                <a:lnTo>
                  <a:pt x="0" y="0"/>
                </a:lnTo>
                <a:lnTo>
                  <a:pt x="0" y="2868167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cxnSp>
        <p:nvCxnSpPr>
          <p:cNvPr id="41" name="Rak koppling 40">
            <a:extLst>
              <a:ext uri="{FF2B5EF4-FFF2-40B4-BE49-F238E27FC236}">
                <a16:creationId xmlns:a16="http://schemas.microsoft.com/office/drawing/2014/main" id="{7A5CA8B2-5BC2-7BCC-E5B0-2F13D534F806}"/>
              </a:ext>
            </a:extLst>
          </p:cNvPr>
          <p:cNvCxnSpPr/>
          <p:nvPr/>
        </p:nvCxnSpPr>
        <p:spPr>
          <a:xfrm flipV="1">
            <a:off x="667638" y="5166359"/>
            <a:ext cx="7940422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object 15">
            <a:extLst>
              <a:ext uri="{FF2B5EF4-FFF2-40B4-BE49-F238E27FC236}">
                <a16:creationId xmlns:a16="http://schemas.microsoft.com/office/drawing/2014/main" id="{F943E486-E56C-9397-2DF0-D4714184193A}"/>
              </a:ext>
            </a:extLst>
          </p:cNvPr>
          <p:cNvSpPr txBox="1"/>
          <p:nvPr/>
        </p:nvSpPr>
        <p:spPr>
          <a:xfrm>
            <a:off x="1790439" y="165777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56 100</a:t>
            </a:r>
            <a:endParaRPr sz="900" dirty="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7240" y="5166359"/>
            <a:ext cx="660400" cy="9525"/>
            <a:chOff x="777240" y="5166359"/>
            <a:chExt cx="660400" cy="9525"/>
          </a:xfrm>
        </p:grpSpPr>
        <p:sp>
          <p:nvSpPr>
            <p:cNvPr id="3" name="object 3"/>
            <p:cNvSpPr/>
            <p:nvPr/>
          </p:nvSpPr>
          <p:spPr>
            <a:xfrm>
              <a:off x="777240" y="5166359"/>
              <a:ext cx="660400" cy="9525"/>
            </a:xfrm>
            <a:custGeom>
              <a:avLst/>
              <a:gdLst/>
              <a:ahLst/>
              <a:cxnLst/>
              <a:rect l="l" t="t" r="r" b="b"/>
              <a:pathLst>
                <a:path w="660400" h="9525">
                  <a:moveTo>
                    <a:pt x="659892" y="0"/>
                  </a:moveTo>
                  <a:lnTo>
                    <a:pt x="0" y="0"/>
                  </a:lnTo>
                  <a:lnTo>
                    <a:pt x="0" y="9144"/>
                  </a:lnTo>
                  <a:lnTo>
                    <a:pt x="659892" y="9144"/>
                  </a:lnTo>
                  <a:lnTo>
                    <a:pt x="659892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77240" y="5166359"/>
              <a:ext cx="660400" cy="9525"/>
            </a:xfrm>
            <a:custGeom>
              <a:avLst/>
              <a:gdLst/>
              <a:ahLst/>
              <a:cxnLst/>
              <a:rect l="l" t="t" r="r" b="b"/>
              <a:pathLst>
                <a:path w="660400" h="9525">
                  <a:moveTo>
                    <a:pt x="659891" y="0"/>
                  </a:moveTo>
                  <a:lnTo>
                    <a:pt x="0" y="0"/>
                  </a:lnTo>
                  <a:lnTo>
                    <a:pt x="0" y="9143"/>
                  </a:lnTo>
                  <a:lnTo>
                    <a:pt x="659891" y="9143"/>
                  </a:lnTo>
                  <a:lnTo>
                    <a:pt x="6598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595884" y="1071244"/>
            <a:ext cx="7557909" cy="4107417"/>
            <a:chOff x="595883" y="1113194"/>
            <a:chExt cx="7557909" cy="4107417"/>
          </a:xfrm>
        </p:grpSpPr>
        <p:sp>
          <p:nvSpPr>
            <p:cNvPr id="7" name="object 7"/>
            <p:cNvSpPr/>
            <p:nvPr/>
          </p:nvSpPr>
          <p:spPr>
            <a:xfrm>
              <a:off x="1707743" y="3268412"/>
              <a:ext cx="660400" cy="1125220"/>
            </a:xfrm>
            <a:custGeom>
              <a:avLst/>
              <a:gdLst/>
              <a:ahLst/>
              <a:cxnLst/>
              <a:rect l="l" t="t" r="r" b="b"/>
              <a:pathLst>
                <a:path w="660400" h="1125220">
                  <a:moveTo>
                    <a:pt x="0" y="1124712"/>
                  </a:moveTo>
                  <a:lnTo>
                    <a:pt x="659892" y="1124712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124712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2679191" y="4139184"/>
              <a:ext cx="660400" cy="1027430"/>
            </a:xfrm>
            <a:custGeom>
              <a:avLst/>
              <a:gdLst/>
              <a:ahLst/>
              <a:cxnLst/>
              <a:rect l="l" t="t" r="r" b="b"/>
              <a:pathLst>
                <a:path w="660400" h="1027429">
                  <a:moveTo>
                    <a:pt x="0" y="1027176"/>
                  </a:moveTo>
                  <a:lnTo>
                    <a:pt x="659892" y="1027176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027176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073670" y="2019808"/>
              <a:ext cx="661670" cy="1544094"/>
            </a:xfrm>
            <a:custGeom>
              <a:avLst/>
              <a:gdLst/>
              <a:ahLst/>
              <a:cxnLst/>
              <a:rect l="l" t="t" r="r" b="b"/>
              <a:pathLst>
                <a:path w="661670" h="1091564">
                  <a:moveTo>
                    <a:pt x="0" y="1091183"/>
                  </a:moveTo>
                  <a:lnTo>
                    <a:pt x="661415" y="1091183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1091183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2047865" y="2689561"/>
              <a:ext cx="814144" cy="2531050"/>
            </a:xfrm>
            <a:custGeom>
              <a:avLst/>
              <a:gdLst/>
              <a:ahLst/>
              <a:cxnLst/>
              <a:rect l="l" t="t" r="r" b="b"/>
              <a:pathLst>
                <a:path w="661670" h="1866900">
                  <a:moveTo>
                    <a:pt x="0" y="1866900"/>
                  </a:moveTo>
                  <a:lnTo>
                    <a:pt x="661415" y="1866900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186690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3480617" y="2219247"/>
              <a:ext cx="661670" cy="1138113"/>
            </a:xfrm>
            <a:custGeom>
              <a:avLst/>
              <a:gdLst/>
              <a:ahLst/>
              <a:cxnLst/>
              <a:rect l="l" t="t" r="r" b="b"/>
              <a:pathLst>
                <a:path w="661670" h="1198245">
                  <a:moveTo>
                    <a:pt x="0" y="1197864"/>
                  </a:moveTo>
                  <a:lnTo>
                    <a:pt x="661415" y="1197864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1197864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3376791" y="2838859"/>
              <a:ext cx="769182" cy="2268035"/>
            </a:xfrm>
            <a:custGeom>
              <a:avLst/>
              <a:gdLst/>
              <a:ahLst/>
              <a:cxnLst/>
              <a:rect l="l" t="t" r="r" b="b"/>
              <a:pathLst>
                <a:path w="661670" h="1819910">
                  <a:moveTo>
                    <a:pt x="0" y="1819656"/>
                  </a:moveTo>
                  <a:lnTo>
                    <a:pt x="661415" y="1819656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1819656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4908938" y="1335025"/>
              <a:ext cx="661670" cy="1237090"/>
            </a:xfrm>
            <a:custGeom>
              <a:avLst/>
              <a:gdLst/>
              <a:ahLst/>
              <a:cxnLst/>
              <a:rect l="l" t="t" r="r" b="b"/>
              <a:pathLst>
                <a:path w="661670" h="1049020">
                  <a:moveTo>
                    <a:pt x="0" y="1048511"/>
                  </a:moveTo>
                  <a:lnTo>
                    <a:pt x="661416" y="1048511"/>
                  </a:lnTo>
                  <a:lnTo>
                    <a:pt x="661416" y="0"/>
                  </a:lnTo>
                  <a:lnTo>
                    <a:pt x="0" y="0"/>
                  </a:lnTo>
                  <a:lnTo>
                    <a:pt x="0" y="1048511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4738956" y="2202628"/>
              <a:ext cx="835338" cy="2654360"/>
            </a:xfrm>
            <a:custGeom>
              <a:avLst/>
              <a:gdLst/>
              <a:ahLst/>
              <a:cxnLst/>
              <a:rect l="l" t="t" r="r" b="b"/>
              <a:pathLst>
                <a:path w="661670" h="2425065">
                  <a:moveTo>
                    <a:pt x="0" y="2424684"/>
                  </a:moveTo>
                  <a:lnTo>
                    <a:pt x="661416" y="2424684"/>
                  </a:lnTo>
                  <a:lnTo>
                    <a:pt x="661416" y="0"/>
                  </a:lnTo>
                  <a:lnTo>
                    <a:pt x="0" y="0"/>
                  </a:lnTo>
                  <a:lnTo>
                    <a:pt x="0" y="2424684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6045120" y="1113194"/>
              <a:ext cx="661670" cy="1856211"/>
            </a:xfrm>
            <a:custGeom>
              <a:avLst/>
              <a:gdLst/>
              <a:ahLst/>
              <a:cxnLst/>
              <a:rect l="l" t="t" r="r" b="b"/>
              <a:pathLst>
                <a:path w="661670" h="1621789">
                  <a:moveTo>
                    <a:pt x="0" y="1621536"/>
                  </a:moveTo>
                  <a:lnTo>
                    <a:pt x="661416" y="1621536"/>
                  </a:lnTo>
                  <a:lnTo>
                    <a:pt x="661416" y="0"/>
                  </a:lnTo>
                  <a:lnTo>
                    <a:pt x="0" y="0"/>
                  </a:lnTo>
                  <a:lnTo>
                    <a:pt x="0" y="1621536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5906779" y="1976727"/>
              <a:ext cx="803635" cy="2963970"/>
            </a:xfrm>
            <a:custGeom>
              <a:avLst/>
              <a:gdLst/>
              <a:ahLst/>
              <a:cxnLst/>
              <a:rect l="l" t="t" r="r" b="b"/>
              <a:pathLst>
                <a:path w="661670" h="2574290">
                  <a:moveTo>
                    <a:pt x="0" y="2574036"/>
                  </a:moveTo>
                  <a:lnTo>
                    <a:pt x="661416" y="2574036"/>
                  </a:lnTo>
                  <a:lnTo>
                    <a:pt x="661416" y="0"/>
                  </a:lnTo>
                  <a:lnTo>
                    <a:pt x="0" y="0"/>
                  </a:lnTo>
                  <a:lnTo>
                    <a:pt x="0" y="2574036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7452422" y="1335025"/>
              <a:ext cx="660400" cy="1634380"/>
            </a:xfrm>
            <a:custGeom>
              <a:avLst/>
              <a:gdLst/>
              <a:ahLst/>
              <a:cxnLst/>
              <a:rect l="l" t="t" r="r" b="b"/>
              <a:pathLst>
                <a:path w="660400" h="1417320">
                  <a:moveTo>
                    <a:pt x="0" y="1417320"/>
                  </a:moveTo>
                  <a:lnTo>
                    <a:pt x="659892" y="1417320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41732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56829" y="2175751"/>
              <a:ext cx="796963" cy="2751709"/>
            </a:xfrm>
            <a:custGeom>
              <a:avLst/>
              <a:gdLst/>
              <a:ahLst/>
              <a:cxnLst/>
              <a:rect l="l" t="t" r="r" b="b"/>
              <a:pathLst>
                <a:path w="660400" h="2376170">
                  <a:moveTo>
                    <a:pt x="0" y="2375916"/>
                  </a:moveTo>
                  <a:lnTo>
                    <a:pt x="659892" y="2375916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2375916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" name="object 20"/>
            <p:cNvSpPr/>
            <p:nvPr/>
          </p:nvSpPr>
          <p:spPr>
            <a:xfrm>
              <a:off x="595883" y="1335024"/>
              <a:ext cx="71755" cy="3831590"/>
            </a:xfrm>
            <a:custGeom>
              <a:avLst/>
              <a:gdLst/>
              <a:ahLst/>
              <a:cxnLst/>
              <a:rect l="l" t="t" r="r" b="b"/>
              <a:pathLst>
                <a:path w="71754" h="3831590">
                  <a:moveTo>
                    <a:pt x="36575" y="3831336"/>
                  </a:moveTo>
                  <a:lnTo>
                    <a:pt x="36575" y="0"/>
                  </a:lnTo>
                </a:path>
                <a:path w="71754" h="3831590">
                  <a:moveTo>
                    <a:pt x="0" y="3831336"/>
                  </a:moveTo>
                  <a:lnTo>
                    <a:pt x="71628" y="3831336"/>
                  </a:lnTo>
                </a:path>
                <a:path w="71754" h="3831590">
                  <a:moveTo>
                    <a:pt x="0" y="3352800"/>
                  </a:moveTo>
                  <a:lnTo>
                    <a:pt x="71628" y="3352800"/>
                  </a:lnTo>
                </a:path>
                <a:path w="71754" h="3831590">
                  <a:moveTo>
                    <a:pt x="0" y="2872740"/>
                  </a:moveTo>
                  <a:lnTo>
                    <a:pt x="71628" y="2872740"/>
                  </a:lnTo>
                </a:path>
                <a:path w="71754" h="3831590">
                  <a:moveTo>
                    <a:pt x="0" y="2394204"/>
                  </a:moveTo>
                  <a:lnTo>
                    <a:pt x="71628" y="2394204"/>
                  </a:lnTo>
                </a:path>
                <a:path w="71754" h="3831590">
                  <a:moveTo>
                    <a:pt x="0" y="1915667"/>
                  </a:moveTo>
                  <a:lnTo>
                    <a:pt x="71628" y="1915667"/>
                  </a:lnTo>
                </a:path>
                <a:path w="71754" h="3831590">
                  <a:moveTo>
                    <a:pt x="0" y="1437131"/>
                  </a:moveTo>
                  <a:lnTo>
                    <a:pt x="71628" y="1437131"/>
                  </a:lnTo>
                </a:path>
                <a:path w="71754" h="3831590">
                  <a:moveTo>
                    <a:pt x="0" y="958596"/>
                  </a:moveTo>
                  <a:lnTo>
                    <a:pt x="71628" y="958596"/>
                  </a:lnTo>
                </a:path>
                <a:path w="71754" h="3831590">
                  <a:moveTo>
                    <a:pt x="0" y="478536"/>
                  </a:moveTo>
                  <a:lnTo>
                    <a:pt x="71628" y="478536"/>
                  </a:lnTo>
                </a:path>
                <a:path w="71754" h="3831590">
                  <a:moveTo>
                    <a:pt x="0" y="0"/>
                  </a:moveTo>
                  <a:lnTo>
                    <a:pt x="71628" y="0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3630167" y="5166359"/>
            <a:ext cx="660400" cy="9525"/>
            <a:chOff x="3630167" y="5166359"/>
            <a:chExt cx="660400" cy="9525"/>
          </a:xfrm>
        </p:grpSpPr>
        <p:sp>
          <p:nvSpPr>
            <p:cNvPr id="24" name="object 24"/>
            <p:cNvSpPr/>
            <p:nvPr/>
          </p:nvSpPr>
          <p:spPr>
            <a:xfrm>
              <a:off x="3630167" y="5166359"/>
              <a:ext cx="660400" cy="9525"/>
            </a:xfrm>
            <a:custGeom>
              <a:avLst/>
              <a:gdLst/>
              <a:ahLst/>
              <a:cxnLst/>
              <a:rect l="l" t="t" r="r" b="b"/>
              <a:pathLst>
                <a:path w="660400" h="9525">
                  <a:moveTo>
                    <a:pt x="659891" y="0"/>
                  </a:moveTo>
                  <a:lnTo>
                    <a:pt x="0" y="0"/>
                  </a:lnTo>
                  <a:lnTo>
                    <a:pt x="0" y="9144"/>
                  </a:lnTo>
                  <a:lnTo>
                    <a:pt x="659891" y="9144"/>
                  </a:lnTo>
                  <a:lnTo>
                    <a:pt x="659891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630167" y="5166359"/>
              <a:ext cx="660400" cy="9525"/>
            </a:xfrm>
            <a:custGeom>
              <a:avLst/>
              <a:gdLst/>
              <a:ahLst/>
              <a:cxnLst/>
              <a:rect l="l" t="t" r="r" b="b"/>
              <a:pathLst>
                <a:path w="660400" h="9525">
                  <a:moveTo>
                    <a:pt x="659892" y="0"/>
                  </a:moveTo>
                  <a:lnTo>
                    <a:pt x="0" y="0"/>
                  </a:lnTo>
                  <a:lnTo>
                    <a:pt x="0" y="9143"/>
                  </a:lnTo>
                  <a:lnTo>
                    <a:pt x="659892" y="9143"/>
                  </a:lnTo>
                  <a:lnTo>
                    <a:pt x="6598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Källa: Arbetsgivarverket. </a:t>
            </a:r>
            <a:r>
              <a:rPr dirty="0"/>
              <a:t>Lönestatistik </a:t>
            </a:r>
            <a:r>
              <a:rPr spc="-5" dirty="0"/>
              <a:t>redovisas </a:t>
            </a:r>
            <a:r>
              <a:rPr dirty="0"/>
              <a:t>inte </a:t>
            </a:r>
            <a:r>
              <a:rPr spc="-5" dirty="0"/>
              <a:t>vid färre än </a:t>
            </a:r>
            <a:r>
              <a:rPr dirty="0"/>
              <a:t>fem </a:t>
            </a:r>
            <a:r>
              <a:rPr spc="-5" dirty="0"/>
              <a:t>observationer. </a:t>
            </a:r>
            <a:r>
              <a:rPr dirty="0"/>
              <a:t>Vid </a:t>
            </a:r>
            <a:r>
              <a:rPr spc="-5" dirty="0"/>
              <a:t>upp </a:t>
            </a:r>
            <a:r>
              <a:rPr dirty="0"/>
              <a:t>till</a:t>
            </a:r>
            <a:r>
              <a:rPr spc="160" dirty="0"/>
              <a:t> </a:t>
            </a:r>
            <a:r>
              <a:rPr spc="-5" dirty="0"/>
              <a:t>21 observationer </a:t>
            </a:r>
            <a:r>
              <a:rPr dirty="0"/>
              <a:t>redovisas </a:t>
            </a:r>
            <a:r>
              <a:rPr spc="-5" dirty="0"/>
              <a:t>endast </a:t>
            </a:r>
            <a:r>
              <a:rPr dirty="0"/>
              <a:t>medianen.</a:t>
            </a:r>
          </a:p>
        </p:txBody>
      </p:sp>
      <p:sp>
        <p:nvSpPr>
          <p:cNvPr id="73" name="object 73"/>
          <p:cNvSpPr txBox="1">
            <a:spLocks noGrp="1"/>
          </p:cNvSpPr>
          <p:nvPr>
            <p:ph type="ftr" sz="quarter" idx="5"/>
          </p:nvPr>
        </p:nvSpPr>
        <p:spPr>
          <a:xfrm>
            <a:off x="7626857" y="6518168"/>
            <a:ext cx="981203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sv-SE" spc="-5" dirty="0"/>
              <a:t>Mars 2026</a:t>
            </a:r>
            <a:endParaRPr spc="-5" dirty="0"/>
          </a:p>
        </p:txBody>
      </p:sp>
      <p:sp>
        <p:nvSpPr>
          <p:cNvPr id="74" name="object 7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24</a:t>
            </a:fld>
            <a:endParaRPr dirty="0"/>
          </a:p>
        </p:txBody>
      </p:sp>
      <p:sp>
        <p:nvSpPr>
          <p:cNvPr id="28" name="object 28"/>
          <p:cNvSpPr txBox="1"/>
          <p:nvPr/>
        </p:nvSpPr>
        <p:spPr>
          <a:xfrm>
            <a:off x="2234008" y="191048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48 000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635319" y="202597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47 000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064615" y="118945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55 080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190704" y="91992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60 100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586635" y="114175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57 700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612125" y="202597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47 500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7620077" y="284035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39 200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1191" y="5072633"/>
            <a:ext cx="507365" cy="67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070">
              <a:lnSpc>
                <a:spcPts val="1065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15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 marL="12700">
              <a:lnSpc>
                <a:spcPts val="1005"/>
              </a:lnSpc>
            </a:pPr>
            <a:r>
              <a:rPr sz="850" spc="-5" dirty="0">
                <a:latin typeface="Carlito"/>
                <a:cs typeface="Carlito"/>
              </a:rPr>
              <a:t>Antal</a:t>
            </a:r>
            <a:endParaRPr sz="850">
              <a:latin typeface="Carlito"/>
              <a:cs typeface="Carlito"/>
            </a:endParaRPr>
          </a:p>
          <a:p>
            <a:pPr marL="12700" marR="10795">
              <a:lnSpc>
                <a:spcPts val="1540"/>
              </a:lnSpc>
              <a:spcBef>
                <a:spcPts val="120"/>
              </a:spcBef>
            </a:pPr>
            <a:r>
              <a:rPr sz="850" dirty="0">
                <a:latin typeface="Carlito"/>
                <a:cs typeface="Carlito"/>
              </a:rPr>
              <a:t>P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spc="-5" dirty="0">
                <a:latin typeface="Carlito"/>
                <a:cs typeface="Carlito"/>
              </a:rPr>
              <a:t>pul</a:t>
            </a:r>
            <a:r>
              <a:rPr sz="850" dirty="0">
                <a:latin typeface="Carlito"/>
                <a:cs typeface="Carlito"/>
              </a:rPr>
              <a:t>ati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n  BEST</a:t>
            </a:r>
            <a:r>
              <a:rPr sz="850" spc="-5" dirty="0">
                <a:latin typeface="Carlito"/>
                <a:cs typeface="Carlito"/>
              </a:rPr>
              <a:t>A</a:t>
            </a:r>
            <a:r>
              <a:rPr sz="850" dirty="0">
                <a:latin typeface="Carlito"/>
                <a:cs typeface="Carlito"/>
              </a:rPr>
              <a:t>-</a:t>
            </a:r>
            <a:r>
              <a:rPr sz="850" spc="-5" dirty="0">
                <a:latin typeface="Carlito"/>
                <a:cs typeface="Carlito"/>
              </a:rPr>
              <a:t>k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d</a:t>
            </a:r>
            <a:endParaRPr sz="850">
              <a:latin typeface="Carlito"/>
              <a:cs typeface="Carlito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97612" y="4593463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20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97612" y="4114545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25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97612" y="3635755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97612" y="3156584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97612" y="2677795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97612" y="2198878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97612" y="1719834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50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2436219" y="5227957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95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3636327" y="5244810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431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5237482" y="5279771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77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6350097" y="5273586"/>
            <a:ext cx="3632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1 856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7679816" y="5303618"/>
            <a:ext cx="4465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4 016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203960" y="547453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</a:p>
        </p:txBody>
      </p:sp>
      <p:sp>
        <p:nvSpPr>
          <p:cNvPr id="63" name="object 63"/>
          <p:cNvSpPr txBox="1"/>
          <p:nvPr/>
        </p:nvSpPr>
        <p:spPr>
          <a:xfrm>
            <a:off x="2222424" y="5501944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</a:p>
        </p:txBody>
      </p:sp>
      <p:sp>
        <p:nvSpPr>
          <p:cNvPr id="64" name="object 64"/>
          <p:cNvSpPr txBox="1"/>
          <p:nvPr/>
        </p:nvSpPr>
        <p:spPr>
          <a:xfrm>
            <a:off x="3459162" y="549207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5257800" y="547453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6162435" y="5501944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</a:p>
        </p:txBody>
      </p:sp>
      <p:sp>
        <p:nvSpPr>
          <p:cNvPr id="67" name="object 67"/>
          <p:cNvSpPr txBox="1"/>
          <p:nvPr/>
        </p:nvSpPr>
        <p:spPr>
          <a:xfrm>
            <a:off x="7660131" y="5524505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2304453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4622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6325199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4632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197611" y="807277"/>
            <a:ext cx="4221987" cy="58477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289560" algn="ctr">
              <a:lnSpc>
                <a:spcPct val="100000"/>
              </a:lnSpc>
              <a:spcBef>
                <a:spcPts val="620"/>
              </a:spcBef>
            </a:pPr>
            <a:r>
              <a:rPr sz="1200" b="1" dirty="0">
                <a:latin typeface="Carlito"/>
                <a:cs typeface="Carlito"/>
              </a:rPr>
              <a:t>46 - IT </a:t>
            </a:r>
            <a:r>
              <a:rPr sz="1200" b="1" spc="-10" dirty="0">
                <a:latin typeface="Carlito"/>
                <a:cs typeface="Carlito"/>
              </a:rPr>
              <a:t>Systemutveckling </a:t>
            </a:r>
            <a:r>
              <a:rPr sz="1200" b="1" dirty="0">
                <a:latin typeface="Carlito"/>
                <a:cs typeface="Carlito"/>
              </a:rPr>
              <a:t>och</a:t>
            </a:r>
            <a:r>
              <a:rPr sz="1200" b="1" spc="-15" dirty="0">
                <a:latin typeface="Carlito"/>
                <a:cs typeface="Carlito"/>
              </a:rPr>
              <a:t> </a:t>
            </a:r>
            <a:r>
              <a:rPr sz="1200" b="1" spc="-10" dirty="0">
                <a:latin typeface="Carlito"/>
                <a:cs typeface="Carlito"/>
              </a:rPr>
              <a:t>systemförvaltning</a:t>
            </a:r>
            <a:endParaRPr sz="1200" dirty="0">
              <a:latin typeface="Carlito"/>
              <a:cs typeface="Carlito"/>
            </a:endParaRPr>
          </a:p>
          <a:p>
            <a:pPr marL="744855">
              <a:lnSpc>
                <a:spcPts val="1115"/>
              </a:lnSpc>
              <a:spcBef>
                <a:spcPts val="425"/>
              </a:spcBef>
            </a:pPr>
            <a:r>
              <a:rPr sz="1000" b="1" spc="-5" dirty="0">
                <a:latin typeface="Carlito"/>
                <a:cs typeface="Carlito"/>
              </a:rPr>
              <a:t>lönestatistik, mars 20</a:t>
            </a:r>
            <a:r>
              <a:rPr lang="sv-SE" sz="1000" b="1" spc="-5" dirty="0">
                <a:latin typeface="Carlito"/>
                <a:cs typeface="Carlito"/>
              </a:rPr>
              <a:t>26</a:t>
            </a:r>
            <a:r>
              <a:rPr sz="1000" b="1" spc="-5" dirty="0">
                <a:latin typeface="Carlito"/>
                <a:cs typeface="Carlito"/>
              </a:rPr>
              <a:t> (10:e</a:t>
            </a:r>
            <a:r>
              <a:rPr lang="sv-SE" sz="1000" b="1" spc="-5" dirty="0">
                <a:latin typeface="Carlito"/>
                <a:cs typeface="Carlito"/>
              </a:rPr>
              <a:t> percentil</a:t>
            </a:r>
            <a:r>
              <a:rPr sz="1000" b="1" spc="-5" dirty="0">
                <a:latin typeface="Carlito"/>
                <a:cs typeface="Carlito"/>
              </a:rPr>
              <a:t>, median, 90:e</a:t>
            </a:r>
            <a:r>
              <a:rPr sz="1000" b="1" spc="105" dirty="0">
                <a:latin typeface="Carlito"/>
                <a:cs typeface="Carlito"/>
              </a:rPr>
              <a:t> </a:t>
            </a:r>
            <a:r>
              <a:rPr sz="1000" b="1" spc="-5" dirty="0">
                <a:latin typeface="Carlito"/>
                <a:cs typeface="Carlito"/>
              </a:rPr>
              <a:t>percentil)</a:t>
            </a:r>
            <a:endParaRPr sz="1000" dirty="0">
              <a:latin typeface="Carlito"/>
              <a:cs typeface="Carlito"/>
            </a:endParaRPr>
          </a:p>
          <a:p>
            <a:pPr marL="12700">
              <a:lnSpc>
                <a:spcPts val="994"/>
              </a:lnSpc>
            </a:pPr>
            <a:r>
              <a:rPr sz="900" dirty="0">
                <a:latin typeface="Carlito"/>
                <a:cs typeface="Carlito"/>
              </a:rPr>
              <a:t>55</a:t>
            </a:r>
            <a:r>
              <a:rPr sz="900" spc="-1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cxnSp>
        <p:nvCxnSpPr>
          <p:cNvPr id="77" name="Rak koppling 76">
            <a:extLst>
              <a:ext uri="{FF2B5EF4-FFF2-40B4-BE49-F238E27FC236}">
                <a16:creationId xmlns:a16="http://schemas.microsoft.com/office/drawing/2014/main" id="{939B7BE0-5CB0-4844-AF97-8F534E6D3667}"/>
              </a:ext>
            </a:extLst>
          </p:cNvPr>
          <p:cNvCxnSpPr>
            <a:cxnSpLocks/>
          </p:cNvCxnSpPr>
          <p:nvPr/>
        </p:nvCxnSpPr>
        <p:spPr>
          <a:xfrm>
            <a:off x="632460" y="5103687"/>
            <a:ext cx="0" cy="777241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Rak koppling 78">
            <a:extLst>
              <a:ext uri="{FF2B5EF4-FFF2-40B4-BE49-F238E27FC236}">
                <a16:creationId xmlns:a16="http://schemas.microsoft.com/office/drawing/2014/main" id="{F4DB05BC-FB0F-4C63-A745-01218BC4D7FF}"/>
              </a:ext>
            </a:extLst>
          </p:cNvPr>
          <p:cNvCxnSpPr>
            <a:cxnSpLocks/>
          </p:cNvCxnSpPr>
          <p:nvPr/>
        </p:nvCxnSpPr>
        <p:spPr>
          <a:xfrm>
            <a:off x="4572000" y="5113311"/>
            <a:ext cx="0" cy="777241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4" name="Rak koppling 83">
            <a:extLst>
              <a:ext uri="{FF2B5EF4-FFF2-40B4-BE49-F238E27FC236}">
                <a16:creationId xmlns:a16="http://schemas.microsoft.com/office/drawing/2014/main" id="{89E72892-612F-4989-8672-C1E4B8A72E33}"/>
              </a:ext>
            </a:extLst>
          </p:cNvPr>
          <p:cNvCxnSpPr>
            <a:cxnSpLocks/>
          </p:cNvCxnSpPr>
          <p:nvPr/>
        </p:nvCxnSpPr>
        <p:spPr>
          <a:xfrm>
            <a:off x="1905000" y="5122677"/>
            <a:ext cx="0" cy="514419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Rak koppling 85">
            <a:extLst>
              <a:ext uri="{FF2B5EF4-FFF2-40B4-BE49-F238E27FC236}">
                <a16:creationId xmlns:a16="http://schemas.microsoft.com/office/drawing/2014/main" id="{4F86D240-644B-40FF-A290-1EE3ED4B3709}"/>
              </a:ext>
            </a:extLst>
          </p:cNvPr>
          <p:cNvCxnSpPr>
            <a:cxnSpLocks/>
          </p:cNvCxnSpPr>
          <p:nvPr/>
        </p:nvCxnSpPr>
        <p:spPr>
          <a:xfrm>
            <a:off x="3124200" y="5122070"/>
            <a:ext cx="0" cy="514419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Rak koppling 86">
            <a:extLst>
              <a:ext uri="{FF2B5EF4-FFF2-40B4-BE49-F238E27FC236}">
                <a16:creationId xmlns:a16="http://schemas.microsoft.com/office/drawing/2014/main" id="{32F239CE-E7B4-42B1-97B5-0FEE4A8B2FBB}"/>
              </a:ext>
            </a:extLst>
          </p:cNvPr>
          <p:cNvCxnSpPr>
            <a:cxnSpLocks/>
          </p:cNvCxnSpPr>
          <p:nvPr/>
        </p:nvCxnSpPr>
        <p:spPr>
          <a:xfrm>
            <a:off x="5867400" y="5140217"/>
            <a:ext cx="0" cy="514419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Rak koppling 87">
            <a:extLst>
              <a:ext uri="{FF2B5EF4-FFF2-40B4-BE49-F238E27FC236}">
                <a16:creationId xmlns:a16="http://schemas.microsoft.com/office/drawing/2014/main" id="{13445131-BC1A-4BA6-8E70-5560AEE2D196}"/>
              </a:ext>
            </a:extLst>
          </p:cNvPr>
          <p:cNvCxnSpPr>
            <a:cxnSpLocks/>
          </p:cNvCxnSpPr>
          <p:nvPr/>
        </p:nvCxnSpPr>
        <p:spPr>
          <a:xfrm>
            <a:off x="7162800" y="5140217"/>
            <a:ext cx="0" cy="514419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8" name="object 28">
            <a:extLst>
              <a:ext uri="{FF2B5EF4-FFF2-40B4-BE49-F238E27FC236}">
                <a16:creationId xmlns:a16="http://schemas.microsoft.com/office/drawing/2014/main" id="{B57FFD68-4257-C9F4-DA6D-021960370716}"/>
              </a:ext>
            </a:extLst>
          </p:cNvPr>
          <p:cNvSpPr txBox="1"/>
          <p:nvPr/>
        </p:nvSpPr>
        <p:spPr>
          <a:xfrm>
            <a:off x="2215890" y="253016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41 000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5" name="object 28">
            <a:extLst>
              <a:ext uri="{FF2B5EF4-FFF2-40B4-BE49-F238E27FC236}">
                <a16:creationId xmlns:a16="http://schemas.microsoft.com/office/drawing/2014/main" id="{690CEE47-347C-C9B9-C3F4-9B5B0B656A92}"/>
              </a:ext>
            </a:extLst>
          </p:cNvPr>
          <p:cNvSpPr txBox="1"/>
          <p:nvPr/>
        </p:nvSpPr>
        <p:spPr>
          <a:xfrm>
            <a:off x="2251898" y="349221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31 520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6" name="object 29">
            <a:extLst>
              <a:ext uri="{FF2B5EF4-FFF2-40B4-BE49-F238E27FC236}">
                <a16:creationId xmlns:a16="http://schemas.microsoft.com/office/drawing/2014/main" id="{7E160B2F-DE2B-F4BA-25DB-5CD18B087F3D}"/>
              </a:ext>
            </a:extLst>
          </p:cNvPr>
          <p:cNvSpPr txBox="1"/>
          <p:nvPr/>
        </p:nvSpPr>
        <p:spPr>
          <a:xfrm>
            <a:off x="3651281" y="268687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40 500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8" name="object 29">
            <a:extLst>
              <a:ext uri="{FF2B5EF4-FFF2-40B4-BE49-F238E27FC236}">
                <a16:creationId xmlns:a16="http://schemas.microsoft.com/office/drawing/2014/main" id="{CD9B9169-292B-2982-2F7F-31A3AE98ECA9}"/>
              </a:ext>
            </a:extLst>
          </p:cNvPr>
          <p:cNvSpPr txBox="1"/>
          <p:nvPr/>
        </p:nvSpPr>
        <p:spPr>
          <a:xfrm>
            <a:off x="3665219" y="327719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34 700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1" name="object 30">
            <a:extLst>
              <a:ext uri="{FF2B5EF4-FFF2-40B4-BE49-F238E27FC236}">
                <a16:creationId xmlns:a16="http://schemas.microsoft.com/office/drawing/2014/main" id="{418964C2-8B27-CE04-51B5-774DFD2EA2D6}"/>
              </a:ext>
            </a:extLst>
          </p:cNvPr>
          <p:cNvSpPr txBox="1"/>
          <p:nvPr/>
        </p:nvSpPr>
        <p:spPr>
          <a:xfrm>
            <a:off x="5064614" y="203819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47 200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2" name="object 30">
            <a:extLst>
              <a:ext uri="{FF2B5EF4-FFF2-40B4-BE49-F238E27FC236}">
                <a16:creationId xmlns:a16="http://schemas.microsoft.com/office/drawing/2014/main" id="{4D5A0441-CD76-FFBE-41E7-085A400C05C3}"/>
              </a:ext>
            </a:extLst>
          </p:cNvPr>
          <p:cNvSpPr txBox="1"/>
          <p:nvPr/>
        </p:nvSpPr>
        <p:spPr>
          <a:xfrm>
            <a:off x="5072080" y="242681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42 460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3" name="object 31">
            <a:extLst>
              <a:ext uri="{FF2B5EF4-FFF2-40B4-BE49-F238E27FC236}">
                <a16:creationId xmlns:a16="http://schemas.microsoft.com/office/drawing/2014/main" id="{52E98A62-09A5-D56F-D083-DDAFC17BEB75}"/>
              </a:ext>
            </a:extLst>
          </p:cNvPr>
          <p:cNvSpPr txBox="1"/>
          <p:nvPr/>
        </p:nvSpPr>
        <p:spPr>
          <a:xfrm>
            <a:off x="6217578" y="181287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48 400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5" name="object 31">
            <a:extLst>
              <a:ext uri="{FF2B5EF4-FFF2-40B4-BE49-F238E27FC236}">
                <a16:creationId xmlns:a16="http://schemas.microsoft.com/office/drawing/2014/main" id="{B8D4CF67-01F2-7631-E276-669574448A2C}"/>
              </a:ext>
            </a:extLst>
          </p:cNvPr>
          <p:cNvSpPr txBox="1"/>
          <p:nvPr/>
        </p:nvSpPr>
        <p:spPr>
          <a:xfrm>
            <a:off x="6217578" y="291228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38 200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6" name="object 54">
            <a:extLst>
              <a:ext uri="{FF2B5EF4-FFF2-40B4-BE49-F238E27FC236}">
                <a16:creationId xmlns:a16="http://schemas.microsoft.com/office/drawing/2014/main" id="{0A0E62F1-F65F-F718-96C7-57E9557BE8CC}"/>
              </a:ext>
            </a:extLst>
          </p:cNvPr>
          <p:cNvSpPr txBox="1"/>
          <p:nvPr/>
        </p:nvSpPr>
        <p:spPr>
          <a:xfrm>
            <a:off x="1240296" y="5228732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</a:t>
            </a:r>
            <a:endParaRPr sz="900" dirty="0">
              <a:latin typeface="Carlito"/>
              <a:cs typeface="Carlito"/>
            </a:endParaRPr>
          </a:p>
        </p:txBody>
      </p:sp>
      <p:cxnSp>
        <p:nvCxnSpPr>
          <p:cNvPr id="22" name="Rak koppling 21">
            <a:extLst>
              <a:ext uri="{FF2B5EF4-FFF2-40B4-BE49-F238E27FC236}">
                <a16:creationId xmlns:a16="http://schemas.microsoft.com/office/drawing/2014/main" id="{FDE0B6DD-2EF2-04F2-7626-757E75D4F54B}"/>
              </a:ext>
            </a:extLst>
          </p:cNvPr>
          <p:cNvCxnSpPr/>
          <p:nvPr/>
        </p:nvCxnSpPr>
        <p:spPr>
          <a:xfrm>
            <a:off x="667639" y="5103687"/>
            <a:ext cx="8195056" cy="96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32289" y="1287603"/>
            <a:ext cx="8159497" cy="4496181"/>
            <a:chOff x="595883" y="1335024"/>
            <a:chExt cx="8159497" cy="4496181"/>
          </a:xfrm>
        </p:grpSpPr>
        <p:sp>
          <p:nvSpPr>
            <p:cNvPr id="3" name="object 3"/>
            <p:cNvSpPr/>
            <p:nvPr/>
          </p:nvSpPr>
          <p:spPr>
            <a:xfrm>
              <a:off x="1087359" y="2628154"/>
              <a:ext cx="1981200" cy="959532"/>
            </a:xfrm>
            <a:custGeom>
              <a:avLst/>
              <a:gdLst/>
              <a:ahLst/>
              <a:cxnLst/>
              <a:rect l="l" t="t" r="r" b="b"/>
              <a:pathLst>
                <a:path w="1981200" h="1468120">
                  <a:moveTo>
                    <a:pt x="0" y="1467611"/>
                  </a:moveTo>
                  <a:lnTo>
                    <a:pt x="1981200" y="1467611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1467611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937813" y="3232941"/>
              <a:ext cx="2154744" cy="1574223"/>
            </a:xfrm>
            <a:custGeom>
              <a:avLst/>
              <a:gdLst/>
              <a:ahLst/>
              <a:cxnLst/>
              <a:rect l="l" t="t" r="r" b="b"/>
              <a:pathLst>
                <a:path w="1981200" h="2651760">
                  <a:moveTo>
                    <a:pt x="0" y="2651760"/>
                  </a:moveTo>
                  <a:lnTo>
                    <a:pt x="1981200" y="2651760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265176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3939454" y="2913121"/>
              <a:ext cx="1981200" cy="790110"/>
            </a:xfrm>
            <a:custGeom>
              <a:avLst/>
              <a:gdLst/>
              <a:ahLst/>
              <a:cxnLst/>
              <a:rect l="l" t="t" r="r" b="b"/>
              <a:pathLst>
                <a:path w="1981200" h="1489075">
                  <a:moveTo>
                    <a:pt x="0" y="1488948"/>
                  </a:moveTo>
                  <a:lnTo>
                    <a:pt x="1981200" y="1488948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1488948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3928361" y="3416421"/>
              <a:ext cx="2214543" cy="1851665"/>
            </a:xfrm>
            <a:custGeom>
              <a:avLst/>
              <a:gdLst/>
              <a:ahLst/>
              <a:cxnLst/>
              <a:rect l="l" t="t" r="r" b="b"/>
              <a:pathLst>
                <a:path w="1981200" h="2830195">
                  <a:moveTo>
                    <a:pt x="0" y="2830067"/>
                  </a:moveTo>
                  <a:lnTo>
                    <a:pt x="1981200" y="2830067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2830067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6774180" y="3275849"/>
              <a:ext cx="1981200" cy="713259"/>
            </a:xfrm>
            <a:custGeom>
              <a:avLst/>
              <a:gdLst/>
              <a:ahLst/>
              <a:cxnLst/>
              <a:rect l="l" t="t" r="r" b="b"/>
              <a:pathLst>
                <a:path w="1981200" h="1442085">
                  <a:moveTo>
                    <a:pt x="0" y="1441703"/>
                  </a:moveTo>
                  <a:lnTo>
                    <a:pt x="1981200" y="1441703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1441703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6774180" y="3621921"/>
              <a:ext cx="1981200" cy="1664695"/>
            </a:xfrm>
            <a:custGeom>
              <a:avLst/>
              <a:gdLst/>
              <a:ahLst/>
              <a:cxnLst/>
              <a:rect l="l" t="t" r="r" b="b"/>
              <a:pathLst>
                <a:path w="1981200" h="2569845">
                  <a:moveTo>
                    <a:pt x="0" y="2569464"/>
                  </a:moveTo>
                  <a:lnTo>
                    <a:pt x="1981200" y="2569464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2569464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595883" y="1335024"/>
              <a:ext cx="71755" cy="3831590"/>
            </a:xfrm>
            <a:custGeom>
              <a:avLst/>
              <a:gdLst/>
              <a:ahLst/>
              <a:cxnLst/>
              <a:rect l="l" t="t" r="r" b="b"/>
              <a:pathLst>
                <a:path w="71754" h="3831590">
                  <a:moveTo>
                    <a:pt x="36575" y="3831336"/>
                  </a:moveTo>
                  <a:lnTo>
                    <a:pt x="36575" y="0"/>
                  </a:lnTo>
                </a:path>
                <a:path w="71754" h="3831590">
                  <a:moveTo>
                    <a:pt x="0" y="3831336"/>
                  </a:moveTo>
                  <a:lnTo>
                    <a:pt x="71628" y="3831336"/>
                  </a:lnTo>
                </a:path>
                <a:path w="71754" h="3831590">
                  <a:moveTo>
                    <a:pt x="0" y="3406140"/>
                  </a:moveTo>
                  <a:lnTo>
                    <a:pt x="71628" y="3406140"/>
                  </a:lnTo>
                </a:path>
                <a:path w="71754" h="3831590">
                  <a:moveTo>
                    <a:pt x="0" y="2979420"/>
                  </a:moveTo>
                  <a:lnTo>
                    <a:pt x="71628" y="2979420"/>
                  </a:lnTo>
                </a:path>
                <a:path w="71754" h="3831590">
                  <a:moveTo>
                    <a:pt x="0" y="2554224"/>
                  </a:moveTo>
                  <a:lnTo>
                    <a:pt x="71628" y="2554224"/>
                  </a:lnTo>
                </a:path>
                <a:path w="71754" h="3831590">
                  <a:moveTo>
                    <a:pt x="0" y="2129028"/>
                  </a:moveTo>
                  <a:lnTo>
                    <a:pt x="71628" y="2129028"/>
                  </a:lnTo>
                </a:path>
                <a:path w="71754" h="3831590">
                  <a:moveTo>
                    <a:pt x="0" y="1702308"/>
                  </a:moveTo>
                  <a:lnTo>
                    <a:pt x="71628" y="1702308"/>
                  </a:lnTo>
                </a:path>
                <a:path w="71754" h="3831590">
                  <a:moveTo>
                    <a:pt x="0" y="1277112"/>
                  </a:moveTo>
                  <a:lnTo>
                    <a:pt x="71628" y="1277112"/>
                  </a:lnTo>
                </a:path>
                <a:path w="71754" h="3831590">
                  <a:moveTo>
                    <a:pt x="0" y="851915"/>
                  </a:moveTo>
                  <a:lnTo>
                    <a:pt x="71628" y="851915"/>
                  </a:lnTo>
                </a:path>
                <a:path w="71754" h="3831590">
                  <a:moveTo>
                    <a:pt x="0" y="426720"/>
                  </a:moveTo>
                  <a:lnTo>
                    <a:pt x="71628" y="426720"/>
                  </a:lnTo>
                </a:path>
                <a:path w="71754" h="3831590">
                  <a:moveTo>
                    <a:pt x="0" y="0"/>
                  </a:moveTo>
                  <a:lnTo>
                    <a:pt x="71628" y="0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32459" y="5166360"/>
              <a:ext cx="5706110" cy="664845"/>
            </a:xfrm>
            <a:custGeom>
              <a:avLst/>
              <a:gdLst/>
              <a:ahLst/>
              <a:cxnLst/>
              <a:rect l="l" t="t" r="r" b="b"/>
              <a:pathLst>
                <a:path w="5706110" h="664845">
                  <a:moveTo>
                    <a:pt x="0" y="0"/>
                  </a:moveTo>
                  <a:lnTo>
                    <a:pt x="0" y="220979"/>
                  </a:lnTo>
                </a:path>
                <a:path w="5706110" h="664845">
                  <a:moveTo>
                    <a:pt x="2852928" y="0"/>
                  </a:moveTo>
                  <a:lnTo>
                    <a:pt x="2852928" y="220979"/>
                  </a:lnTo>
                </a:path>
                <a:path w="5706110" h="664845">
                  <a:moveTo>
                    <a:pt x="5705856" y="0"/>
                  </a:moveTo>
                  <a:lnTo>
                    <a:pt x="5705856" y="220979"/>
                  </a:lnTo>
                </a:path>
                <a:path w="5706110" h="664845">
                  <a:moveTo>
                    <a:pt x="0" y="220979"/>
                  </a:moveTo>
                  <a:lnTo>
                    <a:pt x="0" y="443483"/>
                  </a:lnTo>
                </a:path>
                <a:path w="5706110" h="664845">
                  <a:moveTo>
                    <a:pt x="2852928" y="220979"/>
                  </a:moveTo>
                  <a:lnTo>
                    <a:pt x="2852928" y="443483"/>
                  </a:lnTo>
                </a:path>
                <a:path w="5706110" h="664845">
                  <a:moveTo>
                    <a:pt x="5705856" y="220979"/>
                  </a:moveTo>
                  <a:lnTo>
                    <a:pt x="5705856" y="443483"/>
                  </a:lnTo>
                </a:path>
                <a:path w="5706110" h="664845">
                  <a:moveTo>
                    <a:pt x="0" y="443483"/>
                  </a:moveTo>
                  <a:lnTo>
                    <a:pt x="0" y="664463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731959" y="270588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68 000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2" name="object 32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Källa: Arbetsgivarverket. </a:t>
            </a:r>
            <a:r>
              <a:rPr dirty="0"/>
              <a:t>Lönestatistik </a:t>
            </a:r>
            <a:r>
              <a:rPr spc="-5" dirty="0"/>
              <a:t>redovisas </a:t>
            </a:r>
            <a:r>
              <a:rPr dirty="0"/>
              <a:t>inte </a:t>
            </a:r>
            <a:r>
              <a:rPr spc="-5" dirty="0"/>
              <a:t>vid färre än </a:t>
            </a:r>
            <a:r>
              <a:rPr dirty="0"/>
              <a:t>fem </a:t>
            </a:r>
            <a:r>
              <a:rPr spc="-5" dirty="0"/>
              <a:t>observationer. </a:t>
            </a:r>
            <a:r>
              <a:rPr dirty="0"/>
              <a:t>Vid </a:t>
            </a:r>
            <a:r>
              <a:rPr spc="-5" dirty="0"/>
              <a:t>upp </a:t>
            </a:r>
            <a:r>
              <a:rPr dirty="0"/>
              <a:t>till</a:t>
            </a:r>
            <a:r>
              <a:rPr spc="160" dirty="0"/>
              <a:t> </a:t>
            </a:r>
            <a:r>
              <a:rPr spc="-5" dirty="0"/>
              <a:t>21 observationer </a:t>
            </a:r>
            <a:r>
              <a:rPr dirty="0"/>
              <a:t>redovisas </a:t>
            </a:r>
            <a:r>
              <a:rPr spc="-5" dirty="0"/>
              <a:t>endast </a:t>
            </a:r>
            <a:r>
              <a:rPr dirty="0"/>
              <a:t>medianen.</a:t>
            </a:r>
          </a:p>
        </p:txBody>
      </p:sp>
      <p:sp>
        <p:nvSpPr>
          <p:cNvPr id="33" name="object 33"/>
          <p:cNvSpPr txBox="1">
            <a:spLocks noGrp="1"/>
          </p:cNvSpPr>
          <p:nvPr>
            <p:ph type="ftr" sz="quarter" idx="5"/>
          </p:nvPr>
        </p:nvSpPr>
        <p:spPr>
          <a:xfrm>
            <a:off x="7626857" y="6518168"/>
            <a:ext cx="1045973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sv-SE" spc="-5" dirty="0"/>
              <a:t>Mars 2026</a:t>
            </a:r>
            <a:endParaRPr spc="-5" dirty="0"/>
          </a:p>
        </p:txBody>
      </p:sp>
      <p:sp>
        <p:nvSpPr>
          <p:cNvPr id="34" name="object 3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25</a:t>
            </a:fld>
            <a:endParaRPr dirty="0"/>
          </a:p>
        </p:txBody>
      </p:sp>
      <p:sp>
        <p:nvSpPr>
          <p:cNvPr id="13" name="object 13"/>
          <p:cNvSpPr txBox="1"/>
          <p:nvPr/>
        </p:nvSpPr>
        <p:spPr>
          <a:xfrm>
            <a:off x="7600463" y="309269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64 550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1191" y="5072633"/>
            <a:ext cx="507365" cy="67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070">
              <a:lnSpc>
                <a:spcPts val="1065"/>
              </a:lnSpc>
              <a:spcBef>
                <a:spcPts val="100"/>
              </a:spcBef>
            </a:pPr>
            <a:r>
              <a:rPr lang="sv-SE" sz="900" spc="-70" dirty="0">
                <a:latin typeface="Carlito"/>
                <a:cs typeface="Carlito"/>
              </a:rPr>
              <a:t>15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  <a:p>
            <a:pPr marL="12700">
              <a:lnSpc>
                <a:spcPts val="1005"/>
              </a:lnSpc>
            </a:pPr>
            <a:r>
              <a:rPr sz="850" spc="-5" dirty="0">
                <a:latin typeface="Carlito"/>
                <a:cs typeface="Carlito"/>
              </a:rPr>
              <a:t>Antal</a:t>
            </a:r>
            <a:endParaRPr sz="850" dirty="0">
              <a:latin typeface="Carlito"/>
              <a:cs typeface="Carlito"/>
            </a:endParaRPr>
          </a:p>
          <a:p>
            <a:pPr marL="12700" marR="10795">
              <a:lnSpc>
                <a:spcPts val="1540"/>
              </a:lnSpc>
              <a:spcBef>
                <a:spcPts val="120"/>
              </a:spcBef>
            </a:pPr>
            <a:r>
              <a:rPr sz="850" dirty="0">
                <a:latin typeface="Carlito"/>
                <a:cs typeface="Carlito"/>
              </a:rPr>
              <a:t>P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spc="-5" dirty="0">
                <a:latin typeface="Carlito"/>
                <a:cs typeface="Carlito"/>
              </a:rPr>
              <a:t>pul</a:t>
            </a:r>
            <a:r>
              <a:rPr sz="850" dirty="0">
                <a:latin typeface="Carlito"/>
                <a:cs typeface="Carlito"/>
              </a:rPr>
              <a:t>ati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n  BEST</a:t>
            </a:r>
            <a:r>
              <a:rPr sz="850" spc="-5" dirty="0">
                <a:latin typeface="Carlito"/>
                <a:cs typeface="Carlito"/>
              </a:rPr>
              <a:t>A</a:t>
            </a:r>
            <a:r>
              <a:rPr sz="850" dirty="0">
                <a:latin typeface="Carlito"/>
                <a:cs typeface="Carlito"/>
              </a:rPr>
              <a:t>-</a:t>
            </a:r>
            <a:r>
              <a:rPr sz="850" spc="-5" dirty="0">
                <a:latin typeface="Carlito"/>
                <a:cs typeface="Carlito"/>
              </a:rPr>
              <a:t>k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d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97612" y="3369690"/>
            <a:ext cx="341630" cy="1440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105" dirty="0">
                <a:latin typeface="Carlito"/>
                <a:cs typeface="Carlito"/>
              </a:rPr>
              <a:t>55 </a:t>
            </a:r>
            <a:r>
              <a:rPr sz="900" spc="-10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  <a:p>
            <a:pPr>
              <a:lnSpc>
                <a:spcPct val="100000"/>
              </a:lnSpc>
            </a:pPr>
            <a:endParaRPr sz="900" dirty="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95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</a:pPr>
            <a:r>
              <a:rPr lang="sv-SE" sz="900" spc="-90" dirty="0">
                <a:latin typeface="Carlito"/>
                <a:cs typeface="Carlito"/>
              </a:rPr>
              <a:t>45</a:t>
            </a:r>
            <a:r>
              <a:rPr sz="900" spc="-9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  <a:p>
            <a:pPr>
              <a:lnSpc>
                <a:spcPct val="100000"/>
              </a:lnSpc>
            </a:pPr>
            <a:endParaRPr sz="900" dirty="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95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</a:pPr>
            <a:r>
              <a:rPr lang="sv-SE" sz="900" spc="-105" dirty="0">
                <a:latin typeface="Carlito"/>
                <a:cs typeface="Carlito"/>
              </a:rPr>
              <a:t>35 </a:t>
            </a:r>
            <a:r>
              <a:rPr sz="900" spc="-10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  <a:p>
            <a:pPr>
              <a:lnSpc>
                <a:spcPct val="100000"/>
              </a:lnSpc>
            </a:pPr>
            <a:endParaRPr sz="900" dirty="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950" dirty="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latin typeface="Carlito"/>
                <a:cs typeface="Carlito"/>
              </a:rPr>
              <a:t>2</a:t>
            </a:r>
            <a:r>
              <a:rPr lang="sv-SE" sz="900" dirty="0">
                <a:latin typeface="Carlito"/>
                <a:cs typeface="Carlito"/>
              </a:rPr>
              <a:t>5</a:t>
            </a:r>
            <a:r>
              <a:rPr sz="900" spc="-10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97612" y="2943859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70" dirty="0">
                <a:latin typeface="Carlito"/>
                <a:cs typeface="Carlito"/>
              </a:rPr>
              <a:t>65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97612" y="251802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70" dirty="0">
                <a:latin typeface="Carlito"/>
                <a:cs typeface="Carlito"/>
              </a:rPr>
              <a:t>75 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97612" y="2091893"/>
            <a:ext cx="34163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60" dirty="0">
                <a:latin typeface="Carlito"/>
                <a:cs typeface="Carlito"/>
              </a:rPr>
              <a:t>85</a:t>
            </a:r>
            <a:r>
              <a:rPr sz="900" spc="-6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97612" y="166674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70" dirty="0">
                <a:latin typeface="Carlito"/>
                <a:cs typeface="Carlito"/>
              </a:rPr>
              <a:t>96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988057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33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783963" y="5220665"/>
            <a:ext cx="381761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2 447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637526" y="5220665"/>
            <a:ext cx="376889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6 431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002027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659629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489317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783963" y="5792277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4642</a:t>
            </a:r>
            <a:endParaRPr sz="900" b="1">
              <a:latin typeface="Carlito"/>
              <a:cs typeface="Carlito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68166" y="648243"/>
            <a:ext cx="3675234" cy="469359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1200" b="1" dirty="0">
                <a:latin typeface="Carlito"/>
                <a:cs typeface="Carlito"/>
              </a:rPr>
              <a:t>46 - IT </a:t>
            </a:r>
            <a:r>
              <a:rPr sz="1200" b="1" spc="-10" dirty="0">
                <a:latin typeface="Carlito"/>
                <a:cs typeface="Carlito"/>
              </a:rPr>
              <a:t>Systemutveckling </a:t>
            </a:r>
            <a:r>
              <a:rPr sz="1200" b="1" dirty="0">
                <a:latin typeface="Carlito"/>
                <a:cs typeface="Carlito"/>
              </a:rPr>
              <a:t>och</a:t>
            </a:r>
            <a:r>
              <a:rPr sz="1200" b="1" spc="-15" dirty="0">
                <a:latin typeface="Carlito"/>
                <a:cs typeface="Carlito"/>
              </a:rPr>
              <a:t> </a:t>
            </a:r>
            <a:r>
              <a:rPr sz="1200" b="1" spc="-10" dirty="0">
                <a:latin typeface="Carlito"/>
                <a:cs typeface="Carlito"/>
              </a:rPr>
              <a:t>systemförvaltning</a:t>
            </a:r>
            <a:endParaRPr sz="1200" dirty="0">
              <a:latin typeface="Carlito"/>
              <a:cs typeface="Carlito"/>
            </a:endParaRPr>
          </a:p>
          <a:p>
            <a:pPr marL="274320" algn="ctr">
              <a:lnSpc>
                <a:spcPct val="100000"/>
              </a:lnSpc>
              <a:spcBef>
                <a:spcPts val="425"/>
              </a:spcBef>
            </a:pPr>
            <a:r>
              <a:rPr sz="1000" b="1" spc="-5" dirty="0">
                <a:latin typeface="Carlito"/>
                <a:cs typeface="Carlito"/>
              </a:rPr>
              <a:t>lönestatistik, mars 20</a:t>
            </a:r>
            <a:r>
              <a:rPr lang="sv-SE" sz="1000" b="1" spc="-5" dirty="0">
                <a:latin typeface="Carlito"/>
                <a:cs typeface="Carlito"/>
              </a:rPr>
              <a:t>26</a:t>
            </a:r>
            <a:r>
              <a:rPr sz="1000" b="1" spc="-5" dirty="0">
                <a:latin typeface="Carlito"/>
                <a:cs typeface="Carlito"/>
              </a:rPr>
              <a:t> (10:e</a:t>
            </a:r>
            <a:r>
              <a:rPr lang="sv-SE" sz="1000" b="1" spc="-5" dirty="0">
                <a:latin typeface="Carlito"/>
                <a:cs typeface="Carlito"/>
              </a:rPr>
              <a:t> percentil</a:t>
            </a:r>
            <a:r>
              <a:rPr sz="1000" b="1" spc="-5" dirty="0">
                <a:latin typeface="Carlito"/>
                <a:cs typeface="Carlito"/>
              </a:rPr>
              <a:t>, median, 90:e</a:t>
            </a:r>
            <a:r>
              <a:rPr sz="1000" b="1" spc="105" dirty="0">
                <a:latin typeface="Carlito"/>
                <a:cs typeface="Carlito"/>
              </a:rPr>
              <a:t> </a:t>
            </a:r>
            <a:r>
              <a:rPr sz="1000" b="1" spc="-5" dirty="0" err="1">
                <a:latin typeface="Carlito"/>
                <a:cs typeface="Carlito"/>
              </a:rPr>
              <a:t>percentil</a:t>
            </a:r>
            <a:r>
              <a:rPr sz="1000" b="1" spc="-5" dirty="0">
                <a:latin typeface="Carlito"/>
                <a:cs typeface="Carlito"/>
              </a:rPr>
              <a:t>)</a:t>
            </a:r>
            <a:endParaRPr lang="sv-SE" sz="1000" b="1" dirty="0">
              <a:latin typeface="Carlito"/>
              <a:cs typeface="Carlito"/>
            </a:endParaRPr>
          </a:p>
        </p:txBody>
      </p:sp>
      <p:sp>
        <p:nvSpPr>
          <p:cNvPr id="35" name="object 12">
            <a:extLst>
              <a:ext uri="{FF2B5EF4-FFF2-40B4-BE49-F238E27FC236}">
                <a16:creationId xmlns:a16="http://schemas.microsoft.com/office/drawing/2014/main" id="{F3369E0A-1633-897C-C9F2-C0525130C532}"/>
              </a:ext>
            </a:extLst>
          </p:cNvPr>
          <p:cNvSpPr txBox="1"/>
          <p:nvPr/>
        </p:nvSpPr>
        <p:spPr>
          <a:xfrm>
            <a:off x="1924831" y="244375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76 100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6" name="object 12">
            <a:extLst>
              <a:ext uri="{FF2B5EF4-FFF2-40B4-BE49-F238E27FC236}">
                <a16:creationId xmlns:a16="http://schemas.microsoft.com/office/drawing/2014/main" id="{33DE13A4-73DC-EE4C-AA9B-EC12E1DC5D0D}"/>
              </a:ext>
            </a:extLst>
          </p:cNvPr>
          <p:cNvSpPr txBox="1"/>
          <p:nvPr/>
        </p:nvSpPr>
        <p:spPr>
          <a:xfrm>
            <a:off x="1911976" y="309269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61 500</a:t>
            </a:r>
          </a:p>
        </p:txBody>
      </p:sp>
      <p:sp>
        <p:nvSpPr>
          <p:cNvPr id="37" name="object 12">
            <a:extLst>
              <a:ext uri="{FF2B5EF4-FFF2-40B4-BE49-F238E27FC236}">
                <a16:creationId xmlns:a16="http://schemas.microsoft.com/office/drawing/2014/main" id="{DCFDF76B-08EF-404D-B3FE-0E6627EA1ECA}"/>
              </a:ext>
            </a:extLst>
          </p:cNvPr>
          <p:cNvSpPr txBox="1"/>
          <p:nvPr/>
        </p:nvSpPr>
        <p:spPr>
          <a:xfrm>
            <a:off x="1924831" y="3504489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52 220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8" name="object 12">
            <a:extLst>
              <a:ext uri="{FF2B5EF4-FFF2-40B4-BE49-F238E27FC236}">
                <a16:creationId xmlns:a16="http://schemas.microsoft.com/office/drawing/2014/main" id="{6B1B59FF-6175-DFE9-4355-17BD7DF3DB33}"/>
              </a:ext>
            </a:extLst>
          </p:cNvPr>
          <p:cNvSpPr txBox="1"/>
          <p:nvPr/>
        </p:nvSpPr>
        <p:spPr>
          <a:xfrm>
            <a:off x="4742052" y="332778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58 600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9" name="object 12">
            <a:extLst>
              <a:ext uri="{FF2B5EF4-FFF2-40B4-BE49-F238E27FC236}">
                <a16:creationId xmlns:a16="http://schemas.microsoft.com/office/drawing/2014/main" id="{2E867531-B931-610E-3C3B-C73DA1B33583}"/>
              </a:ext>
            </a:extLst>
          </p:cNvPr>
          <p:cNvSpPr txBox="1"/>
          <p:nvPr/>
        </p:nvSpPr>
        <p:spPr>
          <a:xfrm>
            <a:off x="4747862" y="360563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48 700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0" name="object 13">
            <a:extLst>
              <a:ext uri="{FF2B5EF4-FFF2-40B4-BE49-F238E27FC236}">
                <a16:creationId xmlns:a16="http://schemas.microsoft.com/office/drawing/2014/main" id="{BBE6B328-2AE3-2DD2-BFF9-AF6568C52A77}"/>
              </a:ext>
            </a:extLst>
          </p:cNvPr>
          <p:cNvSpPr txBox="1"/>
          <p:nvPr/>
        </p:nvSpPr>
        <p:spPr>
          <a:xfrm>
            <a:off x="7614902" y="357450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54 900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DE438C8F-5FAC-E348-E619-2F35FA10CCF7}"/>
              </a:ext>
            </a:extLst>
          </p:cNvPr>
          <p:cNvSpPr txBox="1"/>
          <p:nvPr/>
        </p:nvSpPr>
        <p:spPr>
          <a:xfrm>
            <a:off x="7600463" y="3841549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46 000</a:t>
            </a:r>
            <a:endParaRPr sz="900" dirty="0">
              <a:latin typeface="Carlito"/>
              <a:cs typeface="Carlito"/>
            </a:endParaRPr>
          </a:p>
        </p:txBody>
      </p:sp>
      <p:cxnSp>
        <p:nvCxnSpPr>
          <p:cNvPr id="15" name="Rak koppling 14">
            <a:extLst>
              <a:ext uri="{FF2B5EF4-FFF2-40B4-BE49-F238E27FC236}">
                <a16:creationId xmlns:a16="http://schemas.microsoft.com/office/drawing/2014/main" id="{864BE4D8-210F-ECA8-1B34-0BF39041AD71}"/>
              </a:ext>
            </a:extLst>
          </p:cNvPr>
          <p:cNvCxnSpPr/>
          <p:nvPr/>
        </p:nvCxnSpPr>
        <p:spPr>
          <a:xfrm>
            <a:off x="704044" y="5118939"/>
            <a:ext cx="815865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19">
            <a:extLst>
              <a:ext uri="{FF2B5EF4-FFF2-40B4-BE49-F238E27FC236}">
                <a16:creationId xmlns:a16="http://schemas.microsoft.com/office/drawing/2014/main" id="{FBAF87EF-64E9-9271-8DC6-82529C68AAFF}"/>
              </a:ext>
            </a:extLst>
          </p:cNvPr>
          <p:cNvSpPr/>
          <p:nvPr/>
        </p:nvSpPr>
        <p:spPr>
          <a:xfrm>
            <a:off x="6484425" y="1214295"/>
            <a:ext cx="661670" cy="520802"/>
          </a:xfrm>
          <a:custGeom>
            <a:avLst/>
            <a:gdLst/>
            <a:ahLst/>
            <a:cxnLst/>
            <a:rect l="l" t="t" r="r" b="b"/>
            <a:pathLst>
              <a:path w="661670" h="1446530">
                <a:moveTo>
                  <a:pt x="0" y="1446276"/>
                </a:moveTo>
                <a:lnTo>
                  <a:pt x="661416" y="1446276"/>
                </a:lnTo>
                <a:lnTo>
                  <a:pt x="661416" y="0"/>
                </a:lnTo>
                <a:lnTo>
                  <a:pt x="0" y="0"/>
                </a:lnTo>
                <a:lnTo>
                  <a:pt x="0" y="1446276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A41F5BE5-2FA4-44DE-4C3F-CB2B29E0AB4A}"/>
              </a:ext>
            </a:extLst>
          </p:cNvPr>
          <p:cNvSpPr/>
          <p:nvPr/>
        </p:nvSpPr>
        <p:spPr>
          <a:xfrm>
            <a:off x="819531" y="3025139"/>
            <a:ext cx="660400" cy="382051"/>
          </a:xfrm>
          <a:custGeom>
            <a:avLst/>
            <a:gdLst/>
            <a:ahLst/>
            <a:cxnLst/>
            <a:rect l="l" t="t" r="r" b="b"/>
            <a:pathLst>
              <a:path w="660400" h="769620">
                <a:moveTo>
                  <a:pt x="0" y="769619"/>
                </a:moveTo>
                <a:lnTo>
                  <a:pt x="659892" y="769619"/>
                </a:lnTo>
                <a:lnTo>
                  <a:pt x="659892" y="0"/>
                </a:lnTo>
                <a:lnTo>
                  <a:pt x="0" y="0"/>
                </a:lnTo>
                <a:lnTo>
                  <a:pt x="0" y="769619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2" name="object 2"/>
          <p:cNvGrpSpPr/>
          <p:nvPr/>
        </p:nvGrpSpPr>
        <p:grpSpPr>
          <a:xfrm>
            <a:off x="777240" y="5166359"/>
            <a:ext cx="660400" cy="9525"/>
            <a:chOff x="777240" y="5166359"/>
            <a:chExt cx="660400" cy="9525"/>
          </a:xfrm>
        </p:grpSpPr>
        <p:sp>
          <p:nvSpPr>
            <p:cNvPr id="3" name="object 3"/>
            <p:cNvSpPr/>
            <p:nvPr/>
          </p:nvSpPr>
          <p:spPr>
            <a:xfrm>
              <a:off x="777240" y="5166359"/>
              <a:ext cx="660400" cy="9525"/>
            </a:xfrm>
            <a:custGeom>
              <a:avLst/>
              <a:gdLst/>
              <a:ahLst/>
              <a:cxnLst/>
              <a:rect l="l" t="t" r="r" b="b"/>
              <a:pathLst>
                <a:path w="660400" h="9525">
                  <a:moveTo>
                    <a:pt x="659891" y="0"/>
                  </a:moveTo>
                  <a:lnTo>
                    <a:pt x="0" y="0"/>
                  </a:lnTo>
                  <a:lnTo>
                    <a:pt x="0" y="9143"/>
                  </a:lnTo>
                  <a:lnTo>
                    <a:pt x="659891" y="9143"/>
                  </a:lnTo>
                  <a:lnTo>
                    <a:pt x="659891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77240" y="5166359"/>
              <a:ext cx="660400" cy="9525"/>
            </a:xfrm>
            <a:custGeom>
              <a:avLst/>
              <a:gdLst/>
              <a:ahLst/>
              <a:cxnLst/>
              <a:rect l="l" t="t" r="r" b="b"/>
              <a:pathLst>
                <a:path w="660400" h="9525">
                  <a:moveTo>
                    <a:pt x="659891" y="0"/>
                  </a:moveTo>
                  <a:lnTo>
                    <a:pt x="0" y="0"/>
                  </a:lnTo>
                  <a:lnTo>
                    <a:pt x="0" y="9143"/>
                  </a:lnTo>
                  <a:lnTo>
                    <a:pt x="659891" y="9143"/>
                  </a:lnTo>
                  <a:lnTo>
                    <a:pt x="6598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595883" y="1147058"/>
            <a:ext cx="8451089" cy="4684147"/>
            <a:chOff x="595883" y="1147058"/>
            <a:chExt cx="8451089" cy="4684147"/>
          </a:xfrm>
        </p:grpSpPr>
        <p:sp>
          <p:nvSpPr>
            <p:cNvPr id="6" name="object 6"/>
            <p:cNvSpPr/>
            <p:nvPr/>
          </p:nvSpPr>
          <p:spPr>
            <a:xfrm>
              <a:off x="1728216" y="2798389"/>
              <a:ext cx="660400" cy="778043"/>
            </a:xfrm>
            <a:custGeom>
              <a:avLst/>
              <a:gdLst/>
              <a:ahLst/>
              <a:cxnLst/>
              <a:rect l="l" t="t" r="r" b="b"/>
              <a:pathLst>
                <a:path w="660400" h="769620">
                  <a:moveTo>
                    <a:pt x="0" y="769619"/>
                  </a:moveTo>
                  <a:lnTo>
                    <a:pt x="659892" y="769619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769619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1728216" y="3048832"/>
              <a:ext cx="660400" cy="2085524"/>
            </a:xfrm>
            <a:custGeom>
              <a:avLst/>
              <a:gdLst/>
              <a:ahLst/>
              <a:cxnLst/>
              <a:rect l="l" t="t" r="r" b="b"/>
              <a:pathLst>
                <a:path w="660400" h="1630679">
                  <a:moveTo>
                    <a:pt x="0" y="1630680"/>
                  </a:moveTo>
                  <a:lnTo>
                    <a:pt x="659892" y="1630680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63068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2679191" y="2943859"/>
              <a:ext cx="660400" cy="781783"/>
            </a:xfrm>
            <a:custGeom>
              <a:avLst/>
              <a:gdLst/>
              <a:ahLst/>
              <a:cxnLst/>
              <a:rect l="l" t="t" r="r" b="b"/>
              <a:pathLst>
                <a:path w="660400" h="800100">
                  <a:moveTo>
                    <a:pt x="0" y="800099"/>
                  </a:moveTo>
                  <a:lnTo>
                    <a:pt x="659892" y="800099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800099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2678937" y="3337099"/>
              <a:ext cx="660400" cy="1695343"/>
            </a:xfrm>
            <a:custGeom>
              <a:avLst/>
              <a:gdLst/>
              <a:ahLst/>
              <a:cxnLst/>
              <a:rect l="l" t="t" r="r" b="b"/>
              <a:pathLst>
                <a:path w="660400" h="1447800">
                  <a:moveTo>
                    <a:pt x="0" y="1447800"/>
                  </a:moveTo>
                  <a:lnTo>
                    <a:pt x="659892" y="1447800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44780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3630167" y="2261722"/>
              <a:ext cx="660400" cy="682137"/>
            </a:xfrm>
            <a:custGeom>
              <a:avLst/>
              <a:gdLst/>
              <a:ahLst/>
              <a:cxnLst/>
              <a:rect l="l" t="t" r="r" b="b"/>
              <a:pathLst>
                <a:path w="660400" h="608329">
                  <a:moveTo>
                    <a:pt x="0" y="608076"/>
                  </a:moveTo>
                  <a:lnTo>
                    <a:pt x="659891" y="608076"/>
                  </a:lnTo>
                  <a:lnTo>
                    <a:pt x="659891" y="0"/>
                  </a:lnTo>
                  <a:lnTo>
                    <a:pt x="0" y="0"/>
                  </a:lnTo>
                  <a:lnTo>
                    <a:pt x="0" y="608076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3631436" y="2550884"/>
              <a:ext cx="660400" cy="2404610"/>
            </a:xfrm>
            <a:custGeom>
              <a:avLst/>
              <a:gdLst/>
              <a:ahLst/>
              <a:cxnLst/>
              <a:rect l="l" t="t" r="r" b="b"/>
              <a:pathLst>
                <a:path w="660400" h="2001520">
                  <a:moveTo>
                    <a:pt x="0" y="2001012"/>
                  </a:moveTo>
                  <a:lnTo>
                    <a:pt x="659891" y="2001012"/>
                  </a:lnTo>
                  <a:lnTo>
                    <a:pt x="659891" y="0"/>
                  </a:lnTo>
                  <a:lnTo>
                    <a:pt x="0" y="0"/>
                  </a:lnTo>
                  <a:lnTo>
                    <a:pt x="0" y="2001012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4581143" y="2180883"/>
              <a:ext cx="661670" cy="1163506"/>
            </a:xfrm>
            <a:custGeom>
              <a:avLst/>
              <a:gdLst/>
              <a:ahLst/>
              <a:cxnLst/>
              <a:rect l="l" t="t" r="r" b="b"/>
              <a:pathLst>
                <a:path w="661670" h="920750">
                  <a:moveTo>
                    <a:pt x="0" y="920496"/>
                  </a:moveTo>
                  <a:lnTo>
                    <a:pt x="661415" y="920496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920496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4505007" y="2772355"/>
              <a:ext cx="868690" cy="2248890"/>
            </a:xfrm>
            <a:custGeom>
              <a:avLst/>
              <a:gdLst/>
              <a:ahLst/>
              <a:cxnLst/>
              <a:rect l="l" t="t" r="r" b="b"/>
              <a:pathLst>
                <a:path w="661670" h="1949450">
                  <a:moveTo>
                    <a:pt x="0" y="1949195"/>
                  </a:moveTo>
                  <a:lnTo>
                    <a:pt x="661415" y="1949195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1949195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5532119" y="2216199"/>
              <a:ext cx="661670" cy="1153491"/>
            </a:xfrm>
            <a:custGeom>
              <a:avLst/>
              <a:gdLst/>
              <a:ahLst/>
              <a:cxnLst/>
              <a:rect l="l" t="t" r="r" b="b"/>
              <a:pathLst>
                <a:path w="661670" h="1021079">
                  <a:moveTo>
                    <a:pt x="0" y="1021080"/>
                  </a:moveTo>
                  <a:lnTo>
                    <a:pt x="661415" y="1021080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102108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5449833" y="2885969"/>
              <a:ext cx="775856" cy="2128872"/>
            </a:xfrm>
            <a:custGeom>
              <a:avLst/>
              <a:gdLst/>
              <a:ahLst/>
              <a:cxnLst/>
              <a:rect l="l" t="t" r="r" b="b"/>
              <a:pathLst>
                <a:path w="661670" h="1882139">
                  <a:moveTo>
                    <a:pt x="0" y="1882139"/>
                  </a:moveTo>
                  <a:lnTo>
                    <a:pt x="661415" y="1882139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1882139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434072" y="1147058"/>
              <a:ext cx="661670" cy="1289079"/>
            </a:xfrm>
            <a:custGeom>
              <a:avLst/>
              <a:gdLst/>
              <a:ahLst/>
              <a:cxnLst/>
              <a:rect l="l" t="t" r="r" b="b"/>
              <a:pathLst>
                <a:path w="661670" h="1446530">
                  <a:moveTo>
                    <a:pt x="0" y="1446276"/>
                  </a:moveTo>
                  <a:lnTo>
                    <a:pt x="661416" y="1446276"/>
                  </a:lnTo>
                  <a:lnTo>
                    <a:pt x="661416" y="0"/>
                  </a:lnTo>
                  <a:lnTo>
                    <a:pt x="0" y="0"/>
                  </a:lnTo>
                  <a:lnTo>
                    <a:pt x="0" y="1446276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" name="object 20"/>
            <p:cNvSpPr/>
            <p:nvPr/>
          </p:nvSpPr>
          <p:spPr>
            <a:xfrm>
              <a:off x="7434072" y="1735097"/>
              <a:ext cx="661670" cy="3061821"/>
            </a:xfrm>
            <a:custGeom>
              <a:avLst/>
              <a:gdLst/>
              <a:ahLst/>
              <a:cxnLst/>
              <a:rect l="l" t="t" r="r" b="b"/>
              <a:pathLst>
                <a:path w="661670" h="2647315">
                  <a:moveTo>
                    <a:pt x="0" y="2647188"/>
                  </a:moveTo>
                  <a:lnTo>
                    <a:pt x="661416" y="2647188"/>
                  </a:lnTo>
                  <a:lnTo>
                    <a:pt x="661416" y="0"/>
                  </a:lnTo>
                  <a:lnTo>
                    <a:pt x="0" y="0"/>
                  </a:lnTo>
                  <a:lnTo>
                    <a:pt x="0" y="2647188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8386572" y="1413703"/>
              <a:ext cx="660400" cy="1244337"/>
            </a:xfrm>
            <a:custGeom>
              <a:avLst/>
              <a:gdLst/>
              <a:ahLst/>
              <a:cxnLst/>
              <a:rect l="l" t="t" r="r" b="b"/>
              <a:pathLst>
                <a:path w="660400" h="1320164">
                  <a:moveTo>
                    <a:pt x="0" y="1319784"/>
                  </a:moveTo>
                  <a:lnTo>
                    <a:pt x="659892" y="1319784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319784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" name="object 22"/>
            <p:cNvSpPr/>
            <p:nvPr/>
          </p:nvSpPr>
          <p:spPr>
            <a:xfrm>
              <a:off x="8386572" y="2064877"/>
              <a:ext cx="660400" cy="2914476"/>
            </a:xfrm>
            <a:custGeom>
              <a:avLst/>
              <a:gdLst/>
              <a:ahLst/>
              <a:cxnLst/>
              <a:rect l="l" t="t" r="r" b="b"/>
              <a:pathLst>
                <a:path w="660400" h="2468879">
                  <a:moveTo>
                    <a:pt x="0" y="2468880"/>
                  </a:moveTo>
                  <a:lnTo>
                    <a:pt x="659892" y="2468880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2468880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95883" y="1335024"/>
              <a:ext cx="71755" cy="3831590"/>
            </a:xfrm>
            <a:custGeom>
              <a:avLst/>
              <a:gdLst/>
              <a:ahLst/>
              <a:cxnLst/>
              <a:rect l="l" t="t" r="r" b="b"/>
              <a:pathLst>
                <a:path w="71754" h="3831590">
                  <a:moveTo>
                    <a:pt x="36575" y="3831336"/>
                  </a:moveTo>
                  <a:lnTo>
                    <a:pt x="36575" y="0"/>
                  </a:lnTo>
                </a:path>
                <a:path w="71754" h="3831590">
                  <a:moveTo>
                    <a:pt x="0" y="3831336"/>
                  </a:moveTo>
                  <a:lnTo>
                    <a:pt x="71628" y="3831336"/>
                  </a:lnTo>
                </a:path>
                <a:path w="71754" h="3831590">
                  <a:moveTo>
                    <a:pt x="0" y="3406140"/>
                  </a:moveTo>
                  <a:lnTo>
                    <a:pt x="71628" y="3406140"/>
                  </a:lnTo>
                </a:path>
                <a:path w="71754" h="3831590">
                  <a:moveTo>
                    <a:pt x="0" y="2979420"/>
                  </a:moveTo>
                  <a:lnTo>
                    <a:pt x="71628" y="2979420"/>
                  </a:lnTo>
                </a:path>
                <a:path w="71754" h="3831590">
                  <a:moveTo>
                    <a:pt x="0" y="2554224"/>
                  </a:moveTo>
                  <a:lnTo>
                    <a:pt x="71628" y="2554224"/>
                  </a:lnTo>
                </a:path>
                <a:path w="71754" h="3831590">
                  <a:moveTo>
                    <a:pt x="0" y="2129028"/>
                  </a:moveTo>
                  <a:lnTo>
                    <a:pt x="71628" y="2129028"/>
                  </a:lnTo>
                </a:path>
                <a:path w="71754" h="3831590">
                  <a:moveTo>
                    <a:pt x="0" y="1702308"/>
                  </a:moveTo>
                  <a:lnTo>
                    <a:pt x="71628" y="1702308"/>
                  </a:lnTo>
                </a:path>
                <a:path w="71754" h="3831590">
                  <a:moveTo>
                    <a:pt x="0" y="1277112"/>
                  </a:moveTo>
                  <a:lnTo>
                    <a:pt x="71628" y="1277112"/>
                  </a:lnTo>
                </a:path>
                <a:path w="71754" h="3831590">
                  <a:moveTo>
                    <a:pt x="0" y="851915"/>
                  </a:moveTo>
                  <a:lnTo>
                    <a:pt x="71628" y="851915"/>
                  </a:lnTo>
                </a:path>
                <a:path w="71754" h="3831590">
                  <a:moveTo>
                    <a:pt x="0" y="426720"/>
                  </a:moveTo>
                  <a:lnTo>
                    <a:pt x="71628" y="426720"/>
                  </a:lnTo>
                </a:path>
                <a:path w="71754" h="3831590">
                  <a:moveTo>
                    <a:pt x="0" y="0"/>
                  </a:moveTo>
                  <a:lnTo>
                    <a:pt x="71628" y="0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32459" y="5166360"/>
              <a:ext cx="7607934" cy="664845"/>
            </a:xfrm>
            <a:custGeom>
              <a:avLst/>
              <a:gdLst/>
              <a:ahLst/>
              <a:cxnLst/>
              <a:rect l="l" t="t" r="r" b="b"/>
              <a:pathLst>
                <a:path w="7607934" h="664845">
                  <a:moveTo>
                    <a:pt x="0" y="0"/>
                  </a:moveTo>
                  <a:lnTo>
                    <a:pt x="0" y="220979"/>
                  </a:lnTo>
                </a:path>
                <a:path w="7607934" h="664845">
                  <a:moveTo>
                    <a:pt x="950976" y="0"/>
                  </a:moveTo>
                  <a:lnTo>
                    <a:pt x="950976" y="220979"/>
                  </a:lnTo>
                </a:path>
                <a:path w="7607934" h="664845">
                  <a:moveTo>
                    <a:pt x="1901952" y="0"/>
                  </a:moveTo>
                  <a:lnTo>
                    <a:pt x="1901952" y="220979"/>
                  </a:lnTo>
                </a:path>
                <a:path w="7607934" h="664845">
                  <a:moveTo>
                    <a:pt x="2852928" y="0"/>
                  </a:moveTo>
                  <a:lnTo>
                    <a:pt x="2852928" y="220979"/>
                  </a:lnTo>
                </a:path>
                <a:path w="7607934" h="664845">
                  <a:moveTo>
                    <a:pt x="3803904" y="0"/>
                  </a:moveTo>
                  <a:lnTo>
                    <a:pt x="3803904" y="220979"/>
                  </a:lnTo>
                </a:path>
                <a:path w="7607934" h="664845">
                  <a:moveTo>
                    <a:pt x="4754880" y="0"/>
                  </a:moveTo>
                  <a:lnTo>
                    <a:pt x="4754880" y="220979"/>
                  </a:lnTo>
                </a:path>
                <a:path w="7607934" h="664845">
                  <a:moveTo>
                    <a:pt x="5705856" y="0"/>
                  </a:moveTo>
                  <a:lnTo>
                    <a:pt x="5705856" y="220979"/>
                  </a:lnTo>
                </a:path>
                <a:path w="7607934" h="664845">
                  <a:moveTo>
                    <a:pt x="6656832" y="0"/>
                  </a:moveTo>
                  <a:lnTo>
                    <a:pt x="6656832" y="220979"/>
                  </a:lnTo>
                </a:path>
                <a:path w="7607934" h="664845">
                  <a:moveTo>
                    <a:pt x="7607808" y="0"/>
                  </a:moveTo>
                  <a:lnTo>
                    <a:pt x="7607808" y="220979"/>
                  </a:lnTo>
                </a:path>
                <a:path w="7607934" h="664845">
                  <a:moveTo>
                    <a:pt x="0" y="220979"/>
                  </a:moveTo>
                  <a:lnTo>
                    <a:pt x="0" y="443483"/>
                  </a:lnTo>
                </a:path>
                <a:path w="7607934" h="664845">
                  <a:moveTo>
                    <a:pt x="950976" y="220979"/>
                  </a:moveTo>
                  <a:lnTo>
                    <a:pt x="950976" y="443483"/>
                  </a:lnTo>
                </a:path>
                <a:path w="7607934" h="664845">
                  <a:moveTo>
                    <a:pt x="1901952" y="220979"/>
                  </a:moveTo>
                  <a:lnTo>
                    <a:pt x="1901952" y="443483"/>
                  </a:lnTo>
                </a:path>
                <a:path w="7607934" h="664845">
                  <a:moveTo>
                    <a:pt x="2852928" y="220979"/>
                  </a:moveTo>
                  <a:lnTo>
                    <a:pt x="2852928" y="443483"/>
                  </a:lnTo>
                </a:path>
                <a:path w="7607934" h="664845">
                  <a:moveTo>
                    <a:pt x="3803904" y="220979"/>
                  </a:moveTo>
                  <a:lnTo>
                    <a:pt x="3803904" y="443483"/>
                  </a:lnTo>
                </a:path>
                <a:path w="7607934" h="664845">
                  <a:moveTo>
                    <a:pt x="4754880" y="220979"/>
                  </a:moveTo>
                  <a:lnTo>
                    <a:pt x="4754880" y="443483"/>
                  </a:lnTo>
                </a:path>
                <a:path w="7607934" h="664845">
                  <a:moveTo>
                    <a:pt x="5705856" y="220979"/>
                  </a:moveTo>
                  <a:lnTo>
                    <a:pt x="5705856" y="443483"/>
                  </a:lnTo>
                </a:path>
                <a:path w="7607934" h="664845">
                  <a:moveTo>
                    <a:pt x="6656832" y="220979"/>
                  </a:moveTo>
                  <a:lnTo>
                    <a:pt x="6656832" y="443483"/>
                  </a:lnTo>
                </a:path>
                <a:path w="7607934" h="664845">
                  <a:moveTo>
                    <a:pt x="7607808" y="220979"/>
                  </a:moveTo>
                  <a:lnTo>
                    <a:pt x="7607808" y="443483"/>
                  </a:lnTo>
                </a:path>
                <a:path w="7607934" h="664845">
                  <a:moveTo>
                    <a:pt x="0" y="443483"/>
                  </a:moveTo>
                  <a:lnTo>
                    <a:pt x="0" y="664463"/>
                  </a:lnTo>
                </a:path>
                <a:path w="7607934" h="664845">
                  <a:moveTo>
                    <a:pt x="2852928" y="443483"/>
                  </a:moveTo>
                  <a:lnTo>
                    <a:pt x="2852928" y="664463"/>
                  </a:lnTo>
                </a:path>
                <a:path w="7607934" h="664845">
                  <a:moveTo>
                    <a:pt x="5705856" y="443483"/>
                  </a:moveTo>
                  <a:lnTo>
                    <a:pt x="5705856" y="664463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1913709" y="269669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44 710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4" name="object 7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Källa: Arbetsgivarverket. </a:t>
            </a:r>
            <a:r>
              <a:rPr dirty="0"/>
              <a:t>Lönestatistik </a:t>
            </a:r>
            <a:r>
              <a:rPr spc="-5" dirty="0"/>
              <a:t>redovisas </a:t>
            </a:r>
            <a:r>
              <a:rPr dirty="0"/>
              <a:t>inte </a:t>
            </a:r>
            <a:r>
              <a:rPr spc="-5" dirty="0"/>
              <a:t>vid färre än </a:t>
            </a:r>
            <a:r>
              <a:rPr dirty="0"/>
              <a:t>fem </a:t>
            </a:r>
            <a:r>
              <a:rPr spc="-5" dirty="0"/>
              <a:t>observationer. </a:t>
            </a:r>
            <a:r>
              <a:rPr dirty="0"/>
              <a:t>Vid </a:t>
            </a:r>
            <a:r>
              <a:rPr spc="-5" dirty="0"/>
              <a:t>upp </a:t>
            </a:r>
            <a:r>
              <a:rPr dirty="0"/>
              <a:t>till</a:t>
            </a:r>
            <a:r>
              <a:rPr spc="160" dirty="0"/>
              <a:t> </a:t>
            </a:r>
            <a:r>
              <a:rPr spc="-5" dirty="0"/>
              <a:t>21 observationer </a:t>
            </a:r>
            <a:r>
              <a:rPr dirty="0"/>
              <a:t>redovisas </a:t>
            </a:r>
            <a:r>
              <a:rPr spc="-5" dirty="0"/>
              <a:t>endast </a:t>
            </a:r>
            <a:r>
              <a:rPr dirty="0"/>
              <a:t>medianen.</a:t>
            </a:r>
          </a:p>
        </p:txBody>
      </p:sp>
      <p:sp>
        <p:nvSpPr>
          <p:cNvPr id="75" name="object 75"/>
          <p:cNvSpPr txBox="1">
            <a:spLocks noGrp="1"/>
          </p:cNvSpPr>
          <p:nvPr>
            <p:ph type="ftr" sz="quarter" idx="5"/>
          </p:nvPr>
        </p:nvSpPr>
        <p:spPr>
          <a:xfrm>
            <a:off x="7626857" y="6518169"/>
            <a:ext cx="920497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sv-SE" spc="-5" dirty="0"/>
              <a:t>Mars 2026</a:t>
            </a:r>
            <a:endParaRPr spc="-5" dirty="0"/>
          </a:p>
        </p:txBody>
      </p:sp>
      <p:sp>
        <p:nvSpPr>
          <p:cNvPr id="76" name="object 7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26</a:t>
            </a:fld>
            <a:endParaRPr dirty="0"/>
          </a:p>
        </p:txBody>
      </p:sp>
      <p:sp>
        <p:nvSpPr>
          <p:cNvPr id="27" name="object 27"/>
          <p:cNvSpPr txBox="1"/>
          <p:nvPr/>
        </p:nvSpPr>
        <p:spPr>
          <a:xfrm>
            <a:off x="2847308" y="284152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43 500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792993" y="214292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50 110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719374" y="206487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51 335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699148" y="213296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50 735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586373" y="106297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64 360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558447" y="1262379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62 200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943430" y="328913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35 840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8547035" y="194057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53 300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8578246" y="254537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45 900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1191" y="5072633"/>
            <a:ext cx="507365" cy="67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070">
              <a:lnSpc>
                <a:spcPts val="1065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15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 marL="12700">
              <a:lnSpc>
                <a:spcPts val="1005"/>
              </a:lnSpc>
            </a:pPr>
            <a:r>
              <a:rPr sz="850" spc="-5" dirty="0">
                <a:latin typeface="Carlito"/>
                <a:cs typeface="Carlito"/>
              </a:rPr>
              <a:t>Antal</a:t>
            </a:r>
            <a:endParaRPr sz="850">
              <a:latin typeface="Carlito"/>
              <a:cs typeface="Carlito"/>
            </a:endParaRPr>
          </a:p>
          <a:p>
            <a:pPr marL="12700" marR="10795">
              <a:lnSpc>
                <a:spcPts val="1540"/>
              </a:lnSpc>
              <a:spcBef>
                <a:spcPts val="120"/>
              </a:spcBef>
            </a:pPr>
            <a:r>
              <a:rPr sz="850" dirty="0">
                <a:latin typeface="Carlito"/>
                <a:cs typeface="Carlito"/>
              </a:rPr>
              <a:t>P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spc="-5" dirty="0">
                <a:latin typeface="Carlito"/>
                <a:cs typeface="Carlito"/>
              </a:rPr>
              <a:t>pul</a:t>
            </a:r>
            <a:r>
              <a:rPr sz="850" dirty="0">
                <a:latin typeface="Carlito"/>
                <a:cs typeface="Carlito"/>
              </a:rPr>
              <a:t>ati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n  BEST</a:t>
            </a:r>
            <a:r>
              <a:rPr sz="850" spc="-5" dirty="0">
                <a:latin typeface="Carlito"/>
                <a:cs typeface="Carlito"/>
              </a:rPr>
              <a:t>A</a:t>
            </a:r>
            <a:r>
              <a:rPr sz="850" dirty="0">
                <a:latin typeface="Carlito"/>
                <a:cs typeface="Carlito"/>
              </a:rPr>
              <a:t>-</a:t>
            </a:r>
            <a:r>
              <a:rPr sz="850" spc="-5" dirty="0">
                <a:latin typeface="Carlito"/>
                <a:cs typeface="Carlito"/>
              </a:rPr>
              <a:t>k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d</a:t>
            </a:r>
            <a:endParaRPr sz="850">
              <a:latin typeface="Carlito"/>
              <a:cs typeface="Carlito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97612" y="4220971"/>
            <a:ext cx="340995" cy="588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25</a:t>
            </a:r>
            <a:r>
              <a:rPr sz="900" spc="-10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>
              <a:lnSpc>
                <a:spcPct val="100000"/>
              </a:lnSpc>
            </a:pPr>
            <a:endParaRPr sz="9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95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900" dirty="0">
                <a:latin typeface="Carlito"/>
                <a:cs typeface="Carlito"/>
              </a:rPr>
              <a:t>20</a:t>
            </a:r>
            <a:r>
              <a:rPr sz="900" spc="-10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97612" y="3794836"/>
            <a:ext cx="34163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30</a:t>
            </a:r>
            <a:r>
              <a:rPr sz="900" spc="-6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97612" y="3369690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97612" y="2943859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97612" y="2518028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97612" y="2091893"/>
            <a:ext cx="34163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50</a:t>
            </a:r>
            <a:r>
              <a:rPr sz="900" spc="-6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97612" y="1666747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55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050747" y="5208014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latin typeface="Carlito"/>
                <a:cs typeface="Carlito"/>
              </a:rPr>
              <a:t>9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959101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470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2910331" y="5220665"/>
            <a:ext cx="352807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1 322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3890517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61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4812918" y="5220665"/>
            <a:ext cx="3528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1 164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5735192" y="5220665"/>
            <a:ext cx="352807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2 110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6744461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17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7666481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775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8588756" y="5220665"/>
            <a:ext cx="33048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1 734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050747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806067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2733294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3904234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4659629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5587110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6758178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7513446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8440673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1930145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4722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4783963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4732</a:t>
            </a:r>
            <a:endParaRPr sz="900" b="1">
              <a:latin typeface="Carlito"/>
              <a:cs typeface="Carlito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7637526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4742</a:t>
            </a:r>
            <a:endParaRPr sz="900" b="1">
              <a:latin typeface="Carlito"/>
              <a:cs typeface="Carlito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197612" y="807277"/>
            <a:ext cx="4221988" cy="58477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470534">
              <a:lnSpc>
                <a:spcPct val="100000"/>
              </a:lnSpc>
              <a:spcBef>
                <a:spcPts val="620"/>
              </a:spcBef>
            </a:pPr>
            <a:r>
              <a:rPr sz="1200" b="1" dirty="0">
                <a:latin typeface="Carlito"/>
                <a:cs typeface="Carlito"/>
              </a:rPr>
              <a:t>47 - </a:t>
            </a:r>
            <a:r>
              <a:rPr sz="1200" b="1" spc="-5" dirty="0">
                <a:latin typeface="Carlito"/>
                <a:cs typeface="Carlito"/>
              </a:rPr>
              <a:t>HR- </a:t>
            </a:r>
            <a:r>
              <a:rPr sz="1200" b="1" dirty="0">
                <a:latin typeface="Carlito"/>
                <a:cs typeface="Carlito"/>
              </a:rPr>
              <a:t>och</a:t>
            </a:r>
            <a:r>
              <a:rPr sz="1200" b="1" spc="-15" dirty="0">
                <a:latin typeface="Carlito"/>
                <a:cs typeface="Carlito"/>
              </a:rPr>
              <a:t> </a:t>
            </a:r>
            <a:r>
              <a:rPr sz="1200" b="1" spc="-5" dirty="0">
                <a:latin typeface="Carlito"/>
                <a:cs typeface="Carlito"/>
              </a:rPr>
              <a:t>personalarbete</a:t>
            </a:r>
            <a:endParaRPr sz="1200" dirty="0">
              <a:latin typeface="Carlito"/>
              <a:cs typeface="Carlito"/>
            </a:endParaRPr>
          </a:p>
          <a:p>
            <a:pPr marL="744855">
              <a:lnSpc>
                <a:spcPts val="1115"/>
              </a:lnSpc>
              <a:spcBef>
                <a:spcPts val="425"/>
              </a:spcBef>
            </a:pPr>
            <a:r>
              <a:rPr sz="1000" b="1" spc="-5" dirty="0">
                <a:latin typeface="Carlito"/>
                <a:cs typeface="Carlito"/>
              </a:rPr>
              <a:t>lönestatistik, mars 20</a:t>
            </a:r>
            <a:r>
              <a:rPr lang="sv-SE" sz="1000" b="1" spc="-5" dirty="0">
                <a:latin typeface="Carlito"/>
                <a:cs typeface="Carlito"/>
              </a:rPr>
              <a:t>26</a:t>
            </a:r>
            <a:r>
              <a:rPr sz="1000" b="1" spc="-5" dirty="0">
                <a:latin typeface="Carlito"/>
                <a:cs typeface="Carlito"/>
              </a:rPr>
              <a:t> (10:e</a:t>
            </a:r>
            <a:r>
              <a:rPr lang="sv-SE" sz="1000" b="1" spc="-5" dirty="0">
                <a:latin typeface="Carlito"/>
                <a:cs typeface="Carlito"/>
              </a:rPr>
              <a:t> percentil</a:t>
            </a:r>
            <a:r>
              <a:rPr sz="1000" b="1" spc="-5" dirty="0">
                <a:latin typeface="Carlito"/>
                <a:cs typeface="Carlito"/>
              </a:rPr>
              <a:t>, median, 90:e</a:t>
            </a:r>
            <a:r>
              <a:rPr sz="1000" b="1" spc="105" dirty="0">
                <a:latin typeface="Carlito"/>
                <a:cs typeface="Carlito"/>
              </a:rPr>
              <a:t> </a:t>
            </a:r>
            <a:r>
              <a:rPr sz="1000" b="1" spc="-5" dirty="0">
                <a:latin typeface="Carlito"/>
                <a:cs typeface="Carlito"/>
              </a:rPr>
              <a:t>percentil)</a:t>
            </a:r>
            <a:endParaRPr sz="1000" dirty="0">
              <a:latin typeface="Carlito"/>
              <a:cs typeface="Carlito"/>
            </a:endParaRPr>
          </a:p>
          <a:p>
            <a:pPr marL="12700">
              <a:lnSpc>
                <a:spcPts val="994"/>
              </a:lnSpc>
            </a:pPr>
            <a:r>
              <a:rPr sz="900" dirty="0">
                <a:latin typeface="Carlito"/>
                <a:cs typeface="Carlito"/>
              </a:rPr>
              <a:t>60</a:t>
            </a:r>
            <a:r>
              <a:rPr sz="900" spc="-1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7" name="object 26">
            <a:extLst>
              <a:ext uri="{FF2B5EF4-FFF2-40B4-BE49-F238E27FC236}">
                <a16:creationId xmlns:a16="http://schemas.microsoft.com/office/drawing/2014/main" id="{0DB8101B-16DD-46B7-4BAF-8631E524ACFA}"/>
              </a:ext>
            </a:extLst>
          </p:cNvPr>
          <p:cNvSpPr txBox="1"/>
          <p:nvPr/>
        </p:nvSpPr>
        <p:spPr>
          <a:xfrm>
            <a:off x="1888234" y="299844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39 800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8" name="object 26">
            <a:extLst>
              <a:ext uri="{FF2B5EF4-FFF2-40B4-BE49-F238E27FC236}">
                <a16:creationId xmlns:a16="http://schemas.microsoft.com/office/drawing/2014/main" id="{9A60B74E-794F-1901-9075-17E90869A932}"/>
              </a:ext>
            </a:extLst>
          </p:cNvPr>
          <p:cNvSpPr txBox="1"/>
          <p:nvPr/>
        </p:nvSpPr>
        <p:spPr>
          <a:xfrm>
            <a:off x="1909445" y="349828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34 281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9" name="object 27">
            <a:extLst>
              <a:ext uri="{FF2B5EF4-FFF2-40B4-BE49-F238E27FC236}">
                <a16:creationId xmlns:a16="http://schemas.microsoft.com/office/drawing/2014/main" id="{77FEE302-F0B3-FB3A-B9B3-AD5BA29F4723}"/>
              </a:ext>
            </a:extLst>
          </p:cNvPr>
          <p:cNvSpPr txBox="1"/>
          <p:nvPr/>
        </p:nvSpPr>
        <p:spPr>
          <a:xfrm>
            <a:off x="2838639" y="321852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38 500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0" name="object 27">
            <a:extLst>
              <a:ext uri="{FF2B5EF4-FFF2-40B4-BE49-F238E27FC236}">
                <a16:creationId xmlns:a16="http://schemas.microsoft.com/office/drawing/2014/main" id="{A61D3F0F-7BC7-DF59-A365-44B8D1103B40}"/>
              </a:ext>
            </a:extLst>
          </p:cNvPr>
          <p:cNvSpPr txBox="1"/>
          <p:nvPr/>
        </p:nvSpPr>
        <p:spPr>
          <a:xfrm>
            <a:off x="2838639" y="364351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34 100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1" name="object 28">
            <a:extLst>
              <a:ext uri="{FF2B5EF4-FFF2-40B4-BE49-F238E27FC236}">
                <a16:creationId xmlns:a16="http://schemas.microsoft.com/office/drawing/2014/main" id="{DAA6382B-F10F-F780-2D46-BABAFBA3A3D6}"/>
              </a:ext>
            </a:extLst>
          </p:cNvPr>
          <p:cNvSpPr txBox="1"/>
          <p:nvPr/>
        </p:nvSpPr>
        <p:spPr>
          <a:xfrm>
            <a:off x="3789867" y="246254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46 600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2" name="object 28">
            <a:extLst>
              <a:ext uri="{FF2B5EF4-FFF2-40B4-BE49-F238E27FC236}">
                <a16:creationId xmlns:a16="http://schemas.microsoft.com/office/drawing/2014/main" id="{BE147FCC-53C3-1760-B9C2-FA6611777760}"/>
              </a:ext>
            </a:extLst>
          </p:cNvPr>
          <p:cNvSpPr txBox="1"/>
          <p:nvPr/>
        </p:nvSpPr>
        <p:spPr>
          <a:xfrm>
            <a:off x="3789868" y="281974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43 000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3" name="object 29">
            <a:extLst>
              <a:ext uri="{FF2B5EF4-FFF2-40B4-BE49-F238E27FC236}">
                <a16:creationId xmlns:a16="http://schemas.microsoft.com/office/drawing/2014/main" id="{01E4BB99-0406-94C8-9A62-FA602F3B5FC5}"/>
              </a:ext>
            </a:extLst>
          </p:cNvPr>
          <p:cNvSpPr txBox="1"/>
          <p:nvPr/>
        </p:nvSpPr>
        <p:spPr>
          <a:xfrm>
            <a:off x="4719374" y="264211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44 700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4" name="object 29">
            <a:extLst>
              <a:ext uri="{FF2B5EF4-FFF2-40B4-BE49-F238E27FC236}">
                <a16:creationId xmlns:a16="http://schemas.microsoft.com/office/drawing/2014/main" id="{A975E123-1490-C66B-C3B5-46EA7B99A4E1}"/>
              </a:ext>
            </a:extLst>
          </p:cNvPr>
          <p:cNvSpPr txBox="1"/>
          <p:nvPr/>
        </p:nvSpPr>
        <p:spPr>
          <a:xfrm>
            <a:off x="4733438" y="329719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38 000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5" name="object 30">
            <a:extLst>
              <a:ext uri="{FF2B5EF4-FFF2-40B4-BE49-F238E27FC236}">
                <a16:creationId xmlns:a16="http://schemas.microsoft.com/office/drawing/2014/main" id="{DF49CBFF-AAB8-6F49-9767-56290ED5C4DD}"/>
              </a:ext>
            </a:extLst>
          </p:cNvPr>
          <p:cNvSpPr txBox="1"/>
          <p:nvPr/>
        </p:nvSpPr>
        <p:spPr>
          <a:xfrm>
            <a:off x="5687221" y="272491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44 025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6" name="object 30">
            <a:extLst>
              <a:ext uri="{FF2B5EF4-FFF2-40B4-BE49-F238E27FC236}">
                <a16:creationId xmlns:a16="http://schemas.microsoft.com/office/drawing/2014/main" id="{C503FE2D-3F9D-522D-CC70-D18BB4602D60}"/>
              </a:ext>
            </a:extLst>
          </p:cNvPr>
          <p:cNvSpPr txBox="1"/>
          <p:nvPr/>
        </p:nvSpPr>
        <p:spPr>
          <a:xfrm>
            <a:off x="5699148" y="326582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38 200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7" name="object 31">
            <a:extLst>
              <a:ext uri="{FF2B5EF4-FFF2-40B4-BE49-F238E27FC236}">
                <a16:creationId xmlns:a16="http://schemas.microsoft.com/office/drawing/2014/main" id="{7D70B98A-8AC9-E403-A169-D7DBC9E6CBF9}"/>
              </a:ext>
            </a:extLst>
          </p:cNvPr>
          <p:cNvSpPr txBox="1"/>
          <p:nvPr/>
        </p:nvSpPr>
        <p:spPr>
          <a:xfrm>
            <a:off x="6644765" y="168668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55 000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9" name="object 32">
            <a:extLst>
              <a:ext uri="{FF2B5EF4-FFF2-40B4-BE49-F238E27FC236}">
                <a16:creationId xmlns:a16="http://schemas.microsoft.com/office/drawing/2014/main" id="{92CD04A3-4571-4FED-3DA6-B300C3CB68AB}"/>
              </a:ext>
            </a:extLst>
          </p:cNvPr>
          <p:cNvSpPr txBox="1"/>
          <p:nvPr/>
        </p:nvSpPr>
        <p:spPr>
          <a:xfrm>
            <a:off x="7595615" y="167236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55 800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90" name="object 32">
            <a:extLst>
              <a:ext uri="{FF2B5EF4-FFF2-40B4-BE49-F238E27FC236}">
                <a16:creationId xmlns:a16="http://schemas.microsoft.com/office/drawing/2014/main" id="{C5D5E0DE-5D1A-6C01-536C-62E320666C12}"/>
              </a:ext>
            </a:extLst>
          </p:cNvPr>
          <p:cNvSpPr txBox="1"/>
          <p:nvPr/>
        </p:nvSpPr>
        <p:spPr>
          <a:xfrm>
            <a:off x="7586373" y="238916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48 000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7" name="object 34">
            <a:extLst>
              <a:ext uri="{FF2B5EF4-FFF2-40B4-BE49-F238E27FC236}">
                <a16:creationId xmlns:a16="http://schemas.microsoft.com/office/drawing/2014/main" id="{F2056156-2240-9DA3-564E-CA8237EF8408}"/>
              </a:ext>
            </a:extLst>
          </p:cNvPr>
          <p:cNvSpPr txBox="1"/>
          <p:nvPr/>
        </p:nvSpPr>
        <p:spPr>
          <a:xfrm>
            <a:off x="937399" y="284989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41 100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1" name="object 7">
            <a:extLst>
              <a:ext uri="{FF2B5EF4-FFF2-40B4-BE49-F238E27FC236}">
                <a16:creationId xmlns:a16="http://schemas.microsoft.com/office/drawing/2014/main" id="{42860E79-65C7-3552-6495-EAB84C2894FA}"/>
              </a:ext>
            </a:extLst>
          </p:cNvPr>
          <p:cNvSpPr/>
          <p:nvPr/>
        </p:nvSpPr>
        <p:spPr>
          <a:xfrm>
            <a:off x="807766" y="3109114"/>
            <a:ext cx="792433" cy="1752026"/>
          </a:xfrm>
          <a:custGeom>
            <a:avLst/>
            <a:gdLst/>
            <a:ahLst/>
            <a:cxnLst/>
            <a:rect l="l" t="t" r="r" b="b"/>
            <a:pathLst>
              <a:path w="660400" h="1630679">
                <a:moveTo>
                  <a:pt x="0" y="1630680"/>
                </a:moveTo>
                <a:lnTo>
                  <a:pt x="659892" y="1630680"/>
                </a:lnTo>
                <a:lnTo>
                  <a:pt x="659892" y="0"/>
                </a:lnTo>
                <a:lnTo>
                  <a:pt x="0" y="0"/>
                </a:lnTo>
                <a:lnTo>
                  <a:pt x="0" y="163068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34">
            <a:extLst>
              <a:ext uri="{FF2B5EF4-FFF2-40B4-BE49-F238E27FC236}">
                <a16:creationId xmlns:a16="http://schemas.microsoft.com/office/drawing/2014/main" id="{D6B8922E-15DD-E862-8D59-AFB7E2CE735C}"/>
              </a:ext>
            </a:extLst>
          </p:cNvPr>
          <p:cNvSpPr txBox="1"/>
          <p:nvPr/>
        </p:nvSpPr>
        <p:spPr>
          <a:xfrm>
            <a:off x="943429" y="300755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38 000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7" name="object 31">
            <a:extLst>
              <a:ext uri="{FF2B5EF4-FFF2-40B4-BE49-F238E27FC236}">
                <a16:creationId xmlns:a16="http://schemas.microsoft.com/office/drawing/2014/main" id="{1B2488F8-15A7-5506-DAC6-1D57E9253524}"/>
              </a:ext>
            </a:extLst>
          </p:cNvPr>
          <p:cNvSpPr txBox="1"/>
          <p:nvPr/>
        </p:nvSpPr>
        <p:spPr>
          <a:xfrm>
            <a:off x="6644764" y="109316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63 120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9" name="object 20">
            <a:extLst>
              <a:ext uri="{FF2B5EF4-FFF2-40B4-BE49-F238E27FC236}">
                <a16:creationId xmlns:a16="http://schemas.microsoft.com/office/drawing/2014/main" id="{B6BFAF32-133F-7D4E-C12D-79C82C38E6A0}"/>
              </a:ext>
            </a:extLst>
          </p:cNvPr>
          <p:cNvSpPr/>
          <p:nvPr/>
        </p:nvSpPr>
        <p:spPr>
          <a:xfrm>
            <a:off x="6421111" y="1426354"/>
            <a:ext cx="844873" cy="2970292"/>
          </a:xfrm>
          <a:custGeom>
            <a:avLst/>
            <a:gdLst/>
            <a:ahLst/>
            <a:cxnLst/>
            <a:rect l="l" t="t" r="r" b="b"/>
            <a:pathLst>
              <a:path w="661670" h="2647315">
                <a:moveTo>
                  <a:pt x="0" y="2647188"/>
                </a:moveTo>
                <a:lnTo>
                  <a:pt x="661416" y="2647188"/>
                </a:lnTo>
                <a:lnTo>
                  <a:pt x="661416" y="0"/>
                </a:lnTo>
                <a:lnTo>
                  <a:pt x="0" y="0"/>
                </a:lnTo>
                <a:lnTo>
                  <a:pt x="0" y="2647188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6" name="object 31">
            <a:extLst>
              <a:ext uri="{FF2B5EF4-FFF2-40B4-BE49-F238E27FC236}">
                <a16:creationId xmlns:a16="http://schemas.microsoft.com/office/drawing/2014/main" id="{D8655D1E-FA16-0C54-99C1-C84E8463B367}"/>
              </a:ext>
            </a:extLst>
          </p:cNvPr>
          <p:cNvSpPr txBox="1"/>
          <p:nvPr/>
        </p:nvSpPr>
        <p:spPr>
          <a:xfrm>
            <a:off x="6644764" y="134365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58 900</a:t>
            </a:r>
            <a:endParaRPr sz="900" dirty="0">
              <a:latin typeface="Carlito"/>
              <a:cs typeface="Carlito"/>
            </a:endParaRPr>
          </a:p>
        </p:txBody>
      </p:sp>
      <p:cxnSp>
        <p:nvCxnSpPr>
          <p:cNvPr id="41" name="Rak koppling 40">
            <a:extLst>
              <a:ext uri="{FF2B5EF4-FFF2-40B4-BE49-F238E27FC236}">
                <a16:creationId xmlns:a16="http://schemas.microsoft.com/office/drawing/2014/main" id="{230A4692-D1D6-D7AE-D785-FA1824EEB327}"/>
              </a:ext>
            </a:extLst>
          </p:cNvPr>
          <p:cNvCxnSpPr/>
          <p:nvPr/>
        </p:nvCxnSpPr>
        <p:spPr>
          <a:xfrm>
            <a:off x="658621" y="5181606"/>
            <a:ext cx="8308593" cy="1265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bject 5">
            <a:extLst>
              <a:ext uri="{FF2B5EF4-FFF2-40B4-BE49-F238E27FC236}">
                <a16:creationId xmlns:a16="http://schemas.microsoft.com/office/drawing/2014/main" id="{2C4CEB37-CE02-5225-03D1-D0B97839E738}"/>
              </a:ext>
            </a:extLst>
          </p:cNvPr>
          <p:cNvSpPr/>
          <p:nvPr/>
        </p:nvSpPr>
        <p:spPr>
          <a:xfrm>
            <a:off x="784544" y="2538233"/>
            <a:ext cx="660400" cy="713694"/>
          </a:xfrm>
          <a:custGeom>
            <a:avLst/>
            <a:gdLst/>
            <a:ahLst/>
            <a:cxnLst/>
            <a:rect l="l" t="t" r="r" b="b"/>
            <a:pathLst>
              <a:path w="660400" h="701039">
                <a:moveTo>
                  <a:pt x="0" y="701039"/>
                </a:moveTo>
                <a:lnTo>
                  <a:pt x="659892" y="701039"/>
                </a:lnTo>
                <a:lnTo>
                  <a:pt x="659892" y="0"/>
                </a:lnTo>
                <a:lnTo>
                  <a:pt x="0" y="0"/>
                </a:lnTo>
                <a:lnTo>
                  <a:pt x="0" y="701039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16">
            <a:extLst>
              <a:ext uri="{FF2B5EF4-FFF2-40B4-BE49-F238E27FC236}">
                <a16:creationId xmlns:a16="http://schemas.microsoft.com/office/drawing/2014/main" id="{E25A9998-98A6-8356-52D0-25ADF2944B87}"/>
              </a:ext>
            </a:extLst>
          </p:cNvPr>
          <p:cNvSpPr/>
          <p:nvPr/>
        </p:nvSpPr>
        <p:spPr>
          <a:xfrm>
            <a:off x="6516589" y="1240734"/>
            <a:ext cx="661670" cy="771566"/>
          </a:xfrm>
          <a:custGeom>
            <a:avLst/>
            <a:gdLst/>
            <a:ahLst/>
            <a:cxnLst/>
            <a:rect l="l" t="t" r="r" b="b"/>
            <a:pathLst>
              <a:path w="661670" h="1313814">
                <a:moveTo>
                  <a:pt x="0" y="1313688"/>
                </a:moveTo>
                <a:lnTo>
                  <a:pt x="661416" y="1313688"/>
                </a:lnTo>
                <a:lnTo>
                  <a:pt x="661416" y="0"/>
                </a:lnTo>
                <a:lnTo>
                  <a:pt x="0" y="0"/>
                </a:lnTo>
                <a:lnTo>
                  <a:pt x="0" y="1313688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2" name="object 2"/>
          <p:cNvGrpSpPr/>
          <p:nvPr/>
        </p:nvGrpSpPr>
        <p:grpSpPr>
          <a:xfrm>
            <a:off x="595883" y="1008735"/>
            <a:ext cx="8451089" cy="4822470"/>
            <a:chOff x="595883" y="1008735"/>
            <a:chExt cx="8451089" cy="4822470"/>
          </a:xfrm>
        </p:grpSpPr>
        <p:sp>
          <p:nvSpPr>
            <p:cNvPr id="5" name="object 5"/>
            <p:cNvSpPr/>
            <p:nvPr/>
          </p:nvSpPr>
          <p:spPr>
            <a:xfrm>
              <a:off x="1728216" y="2823550"/>
              <a:ext cx="660400" cy="546139"/>
            </a:xfrm>
            <a:custGeom>
              <a:avLst/>
              <a:gdLst/>
              <a:ahLst/>
              <a:cxnLst/>
              <a:rect l="l" t="t" r="r" b="b"/>
              <a:pathLst>
                <a:path w="660400" h="701039">
                  <a:moveTo>
                    <a:pt x="0" y="701039"/>
                  </a:moveTo>
                  <a:lnTo>
                    <a:pt x="659892" y="701039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701039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1645287" y="3057129"/>
              <a:ext cx="743328" cy="1896698"/>
            </a:xfrm>
            <a:custGeom>
              <a:avLst/>
              <a:gdLst/>
              <a:ahLst/>
              <a:cxnLst/>
              <a:rect l="l" t="t" r="r" b="b"/>
              <a:pathLst>
                <a:path w="660400" h="1529079">
                  <a:moveTo>
                    <a:pt x="0" y="1528572"/>
                  </a:moveTo>
                  <a:lnTo>
                    <a:pt x="659892" y="1528572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528572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2679191" y="2943860"/>
              <a:ext cx="660400" cy="773786"/>
            </a:xfrm>
            <a:custGeom>
              <a:avLst/>
              <a:gdLst/>
              <a:ahLst/>
              <a:cxnLst/>
              <a:rect l="l" t="t" r="r" b="b"/>
              <a:pathLst>
                <a:path w="660400" h="706120">
                  <a:moveTo>
                    <a:pt x="0" y="705612"/>
                  </a:moveTo>
                  <a:lnTo>
                    <a:pt x="659892" y="705612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705612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2679191" y="3248741"/>
              <a:ext cx="660400" cy="1687368"/>
            </a:xfrm>
            <a:custGeom>
              <a:avLst/>
              <a:gdLst/>
              <a:ahLst/>
              <a:cxnLst/>
              <a:rect l="l" t="t" r="r" b="b"/>
              <a:pathLst>
                <a:path w="660400" h="1348739">
                  <a:moveTo>
                    <a:pt x="0" y="1348739"/>
                  </a:moveTo>
                  <a:lnTo>
                    <a:pt x="659892" y="1348739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348739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3630167" y="1993040"/>
              <a:ext cx="660400" cy="1152345"/>
            </a:xfrm>
            <a:custGeom>
              <a:avLst/>
              <a:gdLst/>
              <a:ahLst/>
              <a:cxnLst/>
              <a:rect l="l" t="t" r="r" b="b"/>
              <a:pathLst>
                <a:path w="660400" h="940435">
                  <a:moveTo>
                    <a:pt x="0" y="940307"/>
                  </a:moveTo>
                  <a:lnTo>
                    <a:pt x="659891" y="940307"/>
                  </a:lnTo>
                  <a:lnTo>
                    <a:pt x="659891" y="0"/>
                  </a:lnTo>
                  <a:lnTo>
                    <a:pt x="0" y="0"/>
                  </a:lnTo>
                  <a:lnTo>
                    <a:pt x="0" y="940307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3630167" y="2538232"/>
              <a:ext cx="660400" cy="2502781"/>
            </a:xfrm>
            <a:custGeom>
              <a:avLst/>
              <a:gdLst/>
              <a:ahLst/>
              <a:cxnLst/>
              <a:rect l="l" t="t" r="r" b="b"/>
              <a:pathLst>
                <a:path w="660400" h="1911350">
                  <a:moveTo>
                    <a:pt x="0" y="1911095"/>
                  </a:moveTo>
                  <a:lnTo>
                    <a:pt x="659891" y="1911095"/>
                  </a:lnTo>
                  <a:lnTo>
                    <a:pt x="659891" y="0"/>
                  </a:lnTo>
                  <a:lnTo>
                    <a:pt x="0" y="0"/>
                  </a:lnTo>
                  <a:lnTo>
                    <a:pt x="0" y="1911095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3630167" y="3621024"/>
              <a:ext cx="660400" cy="1545590"/>
            </a:xfrm>
            <a:custGeom>
              <a:avLst/>
              <a:gdLst/>
              <a:ahLst/>
              <a:cxnLst/>
              <a:rect l="l" t="t" r="r" b="b"/>
              <a:pathLst>
                <a:path w="660400" h="1545589">
                  <a:moveTo>
                    <a:pt x="659892" y="0"/>
                  </a:moveTo>
                  <a:lnTo>
                    <a:pt x="0" y="0"/>
                  </a:lnTo>
                  <a:lnTo>
                    <a:pt x="0" y="1545336"/>
                  </a:lnTo>
                  <a:lnTo>
                    <a:pt x="659892" y="1545336"/>
                  </a:lnTo>
                  <a:lnTo>
                    <a:pt x="6598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81143" y="1968056"/>
              <a:ext cx="661670" cy="1356085"/>
            </a:xfrm>
            <a:custGeom>
              <a:avLst/>
              <a:gdLst/>
              <a:ahLst/>
              <a:cxnLst/>
              <a:rect l="l" t="t" r="r" b="b"/>
              <a:pathLst>
                <a:path w="661670" h="931545">
                  <a:moveTo>
                    <a:pt x="0" y="931163"/>
                  </a:moveTo>
                  <a:lnTo>
                    <a:pt x="661415" y="931163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931163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4581142" y="2508744"/>
              <a:ext cx="661670" cy="2438740"/>
            </a:xfrm>
            <a:custGeom>
              <a:avLst/>
              <a:gdLst/>
              <a:ahLst/>
              <a:cxnLst/>
              <a:rect l="l" t="t" r="r" b="b"/>
              <a:pathLst>
                <a:path w="661670" h="2009139">
                  <a:moveTo>
                    <a:pt x="0" y="2008632"/>
                  </a:moveTo>
                  <a:lnTo>
                    <a:pt x="661415" y="2008632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2008632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5532119" y="2102058"/>
              <a:ext cx="661670" cy="1082391"/>
            </a:xfrm>
            <a:custGeom>
              <a:avLst/>
              <a:gdLst/>
              <a:ahLst/>
              <a:cxnLst/>
              <a:rect l="l" t="t" r="r" b="b"/>
              <a:pathLst>
                <a:path w="661670" h="935989">
                  <a:moveTo>
                    <a:pt x="0" y="935736"/>
                  </a:moveTo>
                  <a:lnTo>
                    <a:pt x="661415" y="935736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935736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5532119" y="2796875"/>
              <a:ext cx="661670" cy="2153838"/>
            </a:xfrm>
            <a:custGeom>
              <a:avLst/>
              <a:gdLst/>
              <a:ahLst/>
              <a:cxnLst/>
              <a:rect l="l" t="t" r="r" b="b"/>
              <a:pathLst>
                <a:path w="661670" h="1915795">
                  <a:moveTo>
                    <a:pt x="0" y="1915667"/>
                  </a:moveTo>
                  <a:lnTo>
                    <a:pt x="661415" y="1915667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1915667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7434072" y="1008735"/>
              <a:ext cx="661670" cy="1158820"/>
            </a:xfrm>
            <a:custGeom>
              <a:avLst/>
              <a:gdLst/>
              <a:ahLst/>
              <a:cxnLst/>
              <a:rect l="l" t="t" r="r" b="b"/>
              <a:pathLst>
                <a:path w="661670" h="1313814">
                  <a:moveTo>
                    <a:pt x="0" y="1313688"/>
                  </a:moveTo>
                  <a:lnTo>
                    <a:pt x="661416" y="1313688"/>
                  </a:lnTo>
                  <a:lnTo>
                    <a:pt x="661416" y="0"/>
                  </a:lnTo>
                  <a:lnTo>
                    <a:pt x="0" y="0"/>
                  </a:lnTo>
                  <a:lnTo>
                    <a:pt x="0" y="1313688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7300469" y="1542758"/>
              <a:ext cx="926486" cy="3294265"/>
            </a:xfrm>
            <a:custGeom>
              <a:avLst/>
              <a:gdLst/>
              <a:ahLst/>
              <a:cxnLst/>
              <a:rect l="l" t="t" r="r" b="b"/>
              <a:pathLst>
                <a:path w="661670" h="2851785">
                  <a:moveTo>
                    <a:pt x="0" y="2851404"/>
                  </a:moveTo>
                  <a:lnTo>
                    <a:pt x="661416" y="2851404"/>
                  </a:lnTo>
                  <a:lnTo>
                    <a:pt x="661416" y="0"/>
                  </a:lnTo>
                  <a:lnTo>
                    <a:pt x="0" y="0"/>
                  </a:lnTo>
                  <a:lnTo>
                    <a:pt x="0" y="2851404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8386572" y="1199453"/>
              <a:ext cx="660400" cy="1195744"/>
            </a:xfrm>
            <a:custGeom>
              <a:avLst/>
              <a:gdLst/>
              <a:ahLst/>
              <a:cxnLst/>
              <a:rect l="l" t="t" r="r" b="b"/>
              <a:pathLst>
                <a:path w="660400" h="1301750">
                  <a:moveTo>
                    <a:pt x="0" y="1301496"/>
                  </a:moveTo>
                  <a:lnTo>
                    <a:pt x="659892" y="1301496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301496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" name="object 19"/>
            <p:cNvSpPr/>
            <p:nvPr/>
          </p:nvSpPr>
          <p:spPr>
            <a:xfrm>
              <a:off x="8386572" y="1810152"/>
              <a:ext cx="660400" cy="3113426"/>
            </a:xfrm>
            <a:custGeom>
              <a:avLst/>
              <a:gdLst/>
              <a:ahLst/>
              <a:cxnLst/>
              <a:rect l="l" t="t" r="r" b="b"/>
              <a:pathLst>
                <a:path w="660400" h="2612390">
                  <a:moveTo>
                    <a:pt x="0" y="2612136"/>
                  </a:moveTo>
                  <a:lnTo>
                    <a:pt x="659892" y="2612136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2612136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" name="object 20"/>
            <p:cNvSpPr/>
            <p:nvPr/>
          </p:nvSpPr>
          <p:spPr>
            <a:xfrm>
              <a:off x="595883" y="1335024"/>
              <a:ext cx="71755" cy="3831590"/>
            </a:xfrm>
            <a:custGeom>
              <a:avLst/>
              <a:gdLst/>
              <a:ahLst/>
              <a:cxnLst/>
              <a:rect l="l" t="t" r="r" b="b"/>
              <a:pathLst>
                <a:path w="71754" h="3831590">
                  <a:moveTo>
                    <a:pt x="36575" y="3831336"/>
                  </a:moveTo>
                  <a:lnTo>
                    <a:pt x="36575" y="0"/>
                  </a:lnTo>
                </a:path>
                <a:path w="71754" h="3831590">
                  <a:moveTo>
                    <a:pt x="0" y="3831336"/>
                  </a:moveTo>
                  <a:lnTo>
                    <a:pt x="71628" y="3831336"/>
                  </a:lnTo>
                </a:path>
                <a:path w="71754" h="3831590">
                  <a:moveTo>
                    <a:pt x="0" y="3406140"/>
                  </a:moveTo>
                  <a:lnTo>
                    <a:pt x="71628" y="3406140"/>
                  </a:lnTo>
                </a:path>
                <a:path w="71754" h="3831590">
                  <a:moveTo>
                    <a:pt x="0" y="2979420"/>
                  </a:moveTo>
                  <a:lnTo>
                    <a:pt x="71628" y="2979420"/>
                  </a:lnTo>
                </a:path>
                <a:path w="71754" h="3831590">
                  <a:moveTo>
                    <a:pt x="0" y="2554224"/>
                  </a:moveTo>
                  <a:lnTo>
                    <a:pt x="71628" y="2554224"/>
                  </a:lnTo>
                </a:path>
                <a:path w="71754" h="3831590">
                  <a:moveTo>
                    <a:pt x="0" y="2129028"/>
                  </a:moveTo>
                  <a:lnTo>
                    <a:pt x="71628" y="2129028"/>
                  </a:lnTo>
                </a:path>
                <a:path w="71754" h="3831590">
                  <a:moveTo>
                    <a:pt x="0" y="1702308"/>
                  </a:moveTo>
                  <a:lnTo>
                    <a:pt x="71628" y="1702308"/>
                  </a:lnTo>
                </a:path>
                <a:path w="71754" h="3831590">
                  <a:moveTo>
                    <a:pt x="0" y="1277112"/>
                  </a:moveTo>
                  <a:lnTo>
                    <a:pt x="71628" y="1277112"/>
                  </a:lnTo>
                </a:path>
                <a:path w="71754" h="3831590">
                  <a:moveTo>
                    <a:pt x="0" y="851915"/>
                  </a:moveTo>
                  <a:lnTo>
                    <a:pt x="71628" y="851915"/>
                  </a:lnTo>
                </a:path>
                <a:path w="71754" h="3831590">
                  <a:moveTo>
                    <a:pt x="0" y="426720"/>
                  </a:moveTo>
                  <a:lnTo>
                    <a:pt x="71628" y="426720"/>
                  </a:lnTo>
                </a:path>
                <a:path w="71754" h="3831590">
                  <a:moveTo>
                    <a:pt x="0" y="0"/>
                  </a:moveTo>
                  <a:lnTo>
                    <a:pt x="71628" y="0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32459" y="5166360"/>
              <a:ext cx="7607934" cy="664845"/>
            </a:xfrm>
            <a:custGeom>
              <a:avLst/>
              <a:gdLst/>
              <a:ahLst/>
              <a:cxnLst/>
              <a:rect l="l" t="t" r="r" b="b"/>
              <a:pathLst>
                <a:path w="7607934" h="664845">
                  <a:moveTo>
                    <a:pt x="0" y="0"/>
                  </a:moveTo>
                  <a:lnTo>
                    <a:pt x="0" y="220979"/>
                  </a:lnTo>
                </a:path>
                <a:path w="7607934" h="664845">
                  <a:moveTo>
                    <a:pt x="950976" y="0"/>
                  </a:moveTo>
                  <a:lnTo>
                    <a:pt x="950976" y="220979"/>
                  </a:lnTo>
                </a:path>
                <a:path w="7607934" h="664845">
                  <a:moveTo>
                    <a:pt x="1901952" y="0"/>
                  </a:moveTo>
                  <a:lnTo>
                    <a:pt x="1901952" y="220979"/>
                  </a:lnTo>
                </a:path>
                <a:path w="7607934" h="664845">
                  <a:moveTo>
                    <a:pt x="2852928" y="0"/>
                  </a:moveTo>
                  <a:lnTo>
                    <a:pt x="2852928" y="220979"/>
                  </a:lnTo>
                </a:path>
                <a:path w="7607934" h="664845">
                  <a:moveTo>
                    <a:pt x="3803904" y="0"/>
                  </a:moveTo>
                  <a:lnTo>
                    <a:pt x="3803904" y="220979"/>
                  </a:lnTo>
                </a:path>
                <a:path w="7607934" h="664845">
                  <a:moveTo>
                    <a:pt x="4754880" y="0"/>
                  </a:moveTo>
                  <a:lnTo>
                    <a:pt x="4754880" y="220979"/>
                  </a:lnTo>
                </a:path>
                <a:path w="7607934" h="664845">
                  <a:moveTo>
                    <a:pt x="5705856" y="0"/>
                  </a:moveTo>
                  <a:lnTo>
                    <a:pt x="5705856" y="220979"/>
                  </a:lnTo>
                </a:path>
                <a:path w="7607934" h="664845">
                  <a:moveTo>
                    <a:pt x="6656832" y="0"/>
                  </a:moveTo>
                  <a:lnTo>
                    <a:pt x="6656832" y="220979"/>
                  </a:lnTo>
                </a:path>
                <a:path w="7607934" h="664845">
                  <a:moveTo>
                    <a:pt x="7607808" y="0"/>
                  </a:moveTo>
                  <a:lnTo>
                    <a:pt x="7607808" y="220979"/>
                  </a:lnTo>
                </a:path>
                <a:path w="7607934" h="664845">
                  <a:moveTo>
                    <a:pt x="0" y="220979"/>
                  </a:moveTo>
                  <a:lnTo>
                    <a:pt x="0" y="443483"/>
                  </a:lnTo>
                </a:path>
                <a:path w="7607934" h="664845">
                  <a:moveTo>
                    <a:pt x="950976" y="220979"/>
                  </a:moveTo>
                  <a:lnTo>
                    <a:pt x="950976" y="443483"/>
                  </a:lnTo>
                </a:path>
                <a:path w="7607934" h="664845">
                  <a:moveTo>
                    <a:pt x="1901952" y="220979"/>
                  </a:moveTo>
                  <a:lnTo>
                    <a:pt x="1901952" y="443483"/>
                  </a:lnTo>
                </a:path>
                <a:path w="7607934" h="664845">
                  <a:moveTo>
                    <a:pt x="2852928" y="220979"/>
                  </a:moveTo>
                  <a:lnTo>
                    <a:pt x="2852928" y="443483"/>
                  </a:lnTo>
                </a:path>
                <a:path w="7607934" h="664845">
                  <a:moveTo>
                    <a:pt x="3803904" y="220979"/>
                  </a:moveTo>
                  <a:lnTo>
                    <a:pt x="3803904" y="443483"/>
                  </a:lnTo>
                </a:path>
                <a:path w="7607934" h="664845">
                  <a:moveTo>
                    <a:pt x="4754880" y="220979"/>
                  </a:moveTo>
                  <a:lnTo>
                    <a:pt x="4754880" y="443483"/>
                  </a:lnTo>
                </a:path>
                <a:path w="7607934" h="664845">
                  <a:moveTo>
                    <a:pt x="5705856" y="220979"/>
                  </a:moveTo>
                  <a:lnTo>
                    <a:pt x="5705856" y="443483"/>
                  </a:lnTo>
                </a:path>
                <a:path w="7607934" h="664845">
                  <a:moveTo>
                    <a:pt x="6656832" y="220979"/>
                  </a:moveTo>
                  <a:lnTo>
                    <a:pt x="6656832" y="443483"/>
                  </a:lnTo>
                </a:path>
                <a:path w="7607934" h="664845">
                  <a:moveTo>
                    <a:pt x="7607808" y="220979"/>
                  </a:moveTo>
                  <a:lnTo>
                    <a:pt x="7607808" y="443483"/>
                  </a:lnTo>
                </a:path>
                <a:path w="7607934" h="664845">
                  <a:moveTo>
                    <a:pt x="0" y="443483"/>
                  </a:moveTo>
                  <a:lnTo>
                    <a:pt x="0" y="664463"/>
                  </a:lnTo>
                </a:path>
                <a:path w="7607934" h="664845">
                  <a:moveTo>
                    <a:pt x="2852928" y="443483"/>
                  </a:moveTo>
                  <a:lnTo>
                    <a:pt x="2852928" y="664463"/>
                  </a:lnTo>
                </a:path>
                <a:path w="7607934" h="664845">
                  <a:moveTo>
                    <a:pt x="5705856" y="443483"/>
                  </a:moveTo>
                  <a:lnTo>
                    <a:pt x="5705856" y="664463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928007" y="317281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37 700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4" name="object 7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Källa: Arbetsgivarverket. </a:t>
            </a:r>
            <a:r>
              <a:rPr dirty="0"/>
              <a:t>Lönestatistik </a:t>
            </a:r>
            <a:r>
              <a:rPr spc="-5" dirty="0"/>
              <a:t>redovisas </a:t>
            </a:r>
            <a:r>
              <a:rPr dirty="0"/>
              <a:t>inte </a:t>
            </a:r>
            <a:r>
              <a:rPr spc="-5" dirty="0"/>
              <a:t>vid färre än </a:t>
            </a:r>
            <a:r>
              <a:rPr dirty="0"/>
              <a:t>fem </a:t>
            </a:r>
            <a:r>
              <a:rPr spc="-5" dirty="0"/>
              <a:t>observationer. </a:t>
            </a:r>
            <a:r>
              <a:rPr dirty="0"/>
              <a:t>Vid </a:t>
            </a:r>
            <a:r>
              <a:rPr spc="-5" dirty="0"/>
              <a:t>upp </a:t>
            </a:r>
            <a:r>
              <a:rPr dirty="0"/>
              <a:t>till</a:t>
            </a:r>
            <a:r>
              <a:rPr spc="160" dirty="0"/>
              <a:t> </a:t>
            </a:r>
            <a:r>
              <a:rPr spc="-5" dirty="0"/>
              <a:t>21 observationer </a:t>
            </a:r>
            <a:r>
              <a:rPr dirty="0"/>
              <a:t>redovisas </a:t>
            </a:r>
            <a:r>
              <a:rPr spc="-5" dirty="0"/>
              <a:t>endast </a:t>
            </a:r>
            <a:r>
              <a:rPr dirty="0"/>
              <a:t>medianen.</a:t>
            </a:r>
          </a:p>
        </p:txBody>
      </p:sp>
      <p:sp>
        <p:nvSpPr>
          <p:cNvPr id="75" name="object 75"/>
          <p:cNvSpPr txBox="1">
            <a:spLocks noGrp="1"/>
          </p:cNvSpPr>
          <p:nvPr>
            <p:ph type="ftr" sz="quarter" idx="5"/>
          </p:nvPr>
        </p:nvSpPr>
        <p:spPr>
          <a:xfrm>
            <a:off x="7626857" y="6518168"/>
            <a:ext cx="1045973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sv-SE" spc="-5" dirty="0"/>
              <a:t>Mars 2026</a:t>
            </a:r>
            <a:endParaRPr spc="-5" dirty="0"/>
          </a:p>
        </p:txBody>
      </p:sp>
      <p:sp>
        <p:nvSpPr>
          <p:cNvPr id="76" name="object 7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27</a:t>
            </a:fld>
            <a:endParaRPr dirty="0"/>
          </a:p>
        </p:txBody>
      </p:sp>
      <p:sp>
        <p:nvSpPr>
          <p:cNvPr id="27" name="object 27"/>
          <p:cNvSpPr txBox="1"/>
          <p:nvPr/>
        </p:nvSpPr>
        <p:spPr>
          <a:xfrm>
            <a:off x="1906781" y="270468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44 485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835729" y="284968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42 500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782569" y="186097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53 540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755454" y="186097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53 600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693472" y="201623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51 000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595245" y="85741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68 000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547823" y="105204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64 400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8563412" y="1658829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55 300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8557613" y="226851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47 500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1191" y="5072633"/>
            <a:ext cx="507365" cy="67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070">
              <a:lnSpc>
                <a:spcPts val="1065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15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 marL="12700">
              <a:lnSpc>
                <a:spcPts val="1005"/>
              </a:lnSpc>
            </a:pPr>
            <a:r>
              <a:rPr sz="850" spc="-5" dirty="0">
                <a:latin typeface="Carlito"/>
                <a:cs typeface="Carlito"/>
              </a:rPr>
              <a:t>Antal</a:t>
            </a:r>
            <a:endParaRPr sz="850">
              <a:latin typeface="Carlito"/>
              <a:cs typeface="Carlito"/>
            </a:endParaRPr>
          </a:p>
          <a:p>
            <a:pPr marL="12700" marR="10795">
              <a:lnSpc>
                <a:spcPts val="1540"/>
              </a:lnSpc>
              <a:spcBef>
                <a:spcPts val="120"/>
              </a:spcBef>
            </a:pPr>
            <a:r>
              <a:rPr sz="850" dirty="0">
                <a:latin typeface="Carlito"/>
                <a:cs typeface="Carlito"/>
              </a:rPr>
              <a:t>P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spc="-5" dirty="0">
                <a:latin typeface="Carlito"/>
                <a:cs typeface="Carlito"/>
              </a:rPr>
              <a:t>pul</a:t>
            </a:r>
            <a:r>
              <a:rPr sz="850" dirty="0">
                <a:latin typeface="Carlito"/>
                <a:cs typeface="Carlito"/>
              </a:rPr>
              <a:t>ati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n  BEST</a:t>
            </a:r>
            <a:r>
              <a:rPr sz="850" spc="-5" dirty="0">
                <a:latin typeface="Carlito"/>
                <a:cs typeface="Carlito"/>
              </a:rPr>
              <a:t>A</a:t>
            </a:r>
            <a:r>
              <a:rPr sz="850" dirty="0">
                <a:latin typeface="Carlito"/>
                <a:cs typeface="Carlito"/>
              </a:rPr>
              <a:t>-</a:t>
            </a:r>
            <a:r>
              <a:rPr sz="850" spc="-5" dirty="0">
                <a:latin typeface="Carlito"/>
                <a:cs typeface="Carlito"/>
              </a:rPr>
              <a:t>k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d</a:t>
            </a:r>
            <a:endParaRPr sz="850">
              <a:latin typeface="Carlito"/>
              <a:cs typeface="Carlito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97612" y="4220971"/>
            <a:ext cx="340995" cy="588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25</a:t>
            </a:r>
            <a:r>
              <a:rPr sz="900" spc="-10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>
              <a:lnSpc>
                <a:spcPct val="100000"/>
              </a:lnSpc>
            </a:pPr>
            <a:endParaRPr sz="9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95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900" dirty="0">
                <a:latin typeface="Carlito"/>
                <a:cs typeface="Carlito"/>
              </a:rPr>
              <a:t>20</a:t>
            </a:r>
            <a:r>
              <a:rPr sz="900" spc="-10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97612" y="3794836"/>
            <a:ext cx="34163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30</a:t>
            </a:r>
            <a:r>
              <a:rPr sz="900" spc="-6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97612" y="3369690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97612" y="2943859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97612" y="2518028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97612" y="2091893"/>
            <a:ext cx="34163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50</a:t>
            </a:r>
            <a:r>
              <a:rPr sz="900" spc="-6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97612" y="1666747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55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036726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18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959101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222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2881376" y="5220665"/>
            <a:ext cx="368046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919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3890517" y="5220665"/>
            <a:ext cx="28143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95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4812919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808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5735192" y="5220665"/>
            <a:ext cx="298259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2 142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6744461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latin typeface="Carlito"/>
                <a:cs typeface="Carlito"/>
              </a:rPr>
              <a:t>25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7666481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744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8588756" y="5220665"/>
            <a:ext cx="37452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1 829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050747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806067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2733294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3904234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4659629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5587110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6758178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7513446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8440673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1930145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4822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4783963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4832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7637526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4842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197611" y="807277"/>
            <a:ext cx="4092955" cy="58477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471170">
              <a:lnSpc>
                <a:spcPct val="100000"/>
              </a:lnSpc>
              <a:spcBef>
                <a:spcPts val="620"/>
              </a:spcBef>
            </a:pPr>
            <a:r>
              <a:rPr sz="1200" b="1" dirty="0">
                <a:latin typeface="Carlito"/>
                <a:cs typeface="Carlito"/>
              </a:rPr>
              <a:t>48 -</a:t>
            </a:r>
            <a:r>
              <a:rPr sz="1200" b="1" spc="-15" dirty="0">
                <a:latin typeface="Carlito"/>
                <a:cs typeface="Carlito"/>
              </a:rPr>
              <a:t> </a:t>
            </a:r>
            <a:r>
              <a:rPr sz="1200" b="1" spc="-5" dirty="0">
                <a:latin typeface="Carlito"/>
                <a:cs typeface="Carlito"/>
              </a:rPr>
              <a:t>Ekonomiarbete</a:t>
            </a:r>
            <a:endParaRPr sz="1200" dirty="0">
              <a:latin typeface="Carlito"/>
              <a:cs typeface="Carlito"/>
            </a:endParaRPr>
          </a:p>
          <a:p>
            <a:pPr marL="744855">
              <a:lnSpc>
                <a:spcPts val="1115"/>
              </a:lnSpc>
              <a:spcBef>
                <a:spcPts val="425"/>
              </a:spcBef>
            </a:pPr>
            <a:r>
              <a:rPr sz="1000" b="1" spc="-5" dirty="0">
                <a:latin typeface="Carlito"/>
                <a:cs typeface="Carlito"/>
              </a:rPr>
              <a:t>lönestatistik, mars 20</a:t>
            </a:r>
            <a:r>
              <a:rPr lang="sv-SE" sz="1000" b="1" spc="-5" dirty="0">
                <a:latin typeface="Carlito"/>
                <a:cs typeface="Carlito"/>
              </a:rPr>
              <a:t>26</a:t>
            </a:r>
            <a:r>
              <a:rPr sz="1000" b="1" spc="-5" dirty="0">
                <a:latin typeface="Carlito"/>
                <a:cs typeface="Carlito"/>
              </a:rPr>
              <a:t> (10:e</a:t>
            </a:r>
            <a:r>
              <a:rPr lang="sv-SE" sz="1000" b="1" spc="-5" dirty="0">
                <a:latin typeface="Carlito"/>
                <a:cs typeface="Carlito"/>
              </a:rPr>
              <a:t> percentil</a:t>
            </a:r>
            <a:r>
              <a:rPr sz="1000" b="1" spc="-5" dirty="0">
                <a:latin typeface="Carlito"/>
                <a:cs typeface="Carlito"/>
              </a:rPr>
              <a:t>, median, 90:e</a:t>
            </a:r>
            <a:r>
              <a:rPr sz="1000" b="1" spc="105" dirty="0">
                <a:latin typeface="Carlito"/>
                <a:cs typeface="Carlito"/>
              </a:rPr>
              <a:t> </a:t>
            </a:r>
            <a:r>
              <a:rPr sz="1000" b="1" spc="-5" dirty="0">
                <a:latin typeface="Carlito"/>
                <a:cs typeface="Carlito"/>
              </a:rPr>
              <a:t>percentil)</a:t>
            </a:r>
            <a:endParaRPr sz="1000" dirty="0">
              <a:latin typeface="Carlito"/>
              <a:cs typeface="Carlito"/>
            </a:endParaRPr>
          </a:p>
          <a:p>
            <a:pPr marL="12700">
              <a:lnSpc>
                <a:spcPts val="994"/>
              </a:lnSpc>
            </a:pPr>
            <a:r>
              <a:rPr sz="900" dirty="0">
                <a:latin typeface="Carlito"/>
                <a:cs typeface="Carlito"/>
              </a:rPr>
              <a:t>60</a:t>
            </a:r>
            <a:r>
              <a:rPr sz="900" spc="-1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7" name="object 27">
            <a:extLst>
              <a:ext uri="{FF2B5EF4-FFF2-40B4-BE49-F238E27FC236}">
                <a16:creationId xmlns:a16="http://schemas.microsoft.com/office/drawing/2014/main" id="{B563D256-6655-C12D-4F75-EF6B7F2A5BBD}"/>
              </a:ext>
            </a:extLst>
          </p:cNvPr>
          <p:cNvSpPr txBox="1"/>
          <p:nvPr/>
        </p:nvSpPr>
        <p:spPr>
          <a:xfrm>
            <a:off x="1883264" y="294230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40 200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8" name="object 27">
            <a:extLst>
              <a:ext uri="{FF2B5EF4-FFF2-40B4-BE49-F238E27FC236}">
                <a16:creationId xmlns:a16="http://schemas.microsoft.com/office/drawing/2014/main" id="{BCADBD88-EC8E-05D2-3A3D-7ADA8B1EA59A}"/>
              </a:ext>
            </a:extLst>
          </p:cNvPr>
          <p:cNvSpPr txBox="1"/>
          <p:nvPr/>
        </p:nvSpPr>
        <p:spPr>
          <a:xfrm>
            <a:off x="1888234" y="330462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36 200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9" name="object 28">
            <a:extLst>
              <a:ext uri="{FF2B5EF4-FFF2-40B4-BE49-F238E27FC236}">
                <a16:creationId xmlns:a16="http://schemas.microsoft.com/office/drawing/2014/main" id="{5E152F7E-26AD-30D0-4ABC-DCB49FF767F2}"/>
              </a:ext>
            </a:extLst>
          </p:cNvPr>
          <p:cNvSpPr txBox="1"/>
          <p:nvPr/>
        </p:nvSpPr>
        <p:spPr>
          <a:xfrm>
            <a:off x="2843944" y="324874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37 700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0" name="object 28">
            <a:extLst>
              <a:ext uri="{FF2B5EF4-FFF2-40B4-BE49-F238E27FC236}">
                <a16:creationId xmlns:a16="http://schemas.microsoft.com/office/drawing/2014/main" id="{1D529D2F-F403-DBC1-211F-AD935DF704F6}"/>
              </a:ext>
            </a:extLst>
          </p:cNvPr>
          <p:cNvSpPr txBox="1"/>
          <p:nvPr/>
        </p:nvSpPr>
        <p:spPr>
          <a:xfrm>
            <a:off x="2806782" y="363462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33 890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1" name="object 29">
            <a:extLst>
              <a:ext uri="{FF2B5EF4-FFF2-40B4-BE49-F238E27FC236}">
                <a16:creationId xmlns:a16="http://schemas.microsoft.com/office/drawing/2014/main" id="{8E19F454-F8D4-3FA6-48CE-E777CA46EEDC}"/>
              </a:ext>
            </a:extLst>
          </p:cNvPr>
          <p:cNvSpPr txBox="1"/>
          <p:nvPr/>
        </p:nvSpPr>
        <p:spPr>
          <a:xfrm>
            <a:off x="3782569" y="246257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45 800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2" name="object 29">
            <a:extLst>
              <a:ext uri="{FF2B5EF4-FFF2-40B4-BE49-F238E27FC236}">
                <a16:creationId xmlns:a16="http://schemas.microsoft.com/office/drawing/2014/main" id="{BC9C5965-F108-DA14-4232-D0BBD46FD19A}"/>
              </a:ext>
            </a:extLst>
          </p:cNvPr>
          <p:cNvSpPr txBox="1"/>
          <p:nvPr/>
        </p:nvSpPr>
        <p:spPr>
          <a:xfrm>
            <a:off x="3790886" y="304204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39 760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3" name="object 30">
            <a:extLst>
              <a:ext uri="{FF2B5EF4-FFF2-40B4-BE49-F238E27FC236}">
                <a16:creationId xmlns:a16="http://schemas.microsoft.com/office/drawing/2014/main" id="{4CAB20FA-2DFB-4316-B0EE-FB5AAADFCEB0}"/>
              </a:ext>
            </a:extLst>
          </p:cNvPr>
          <p:cNvSpPr txBox="1"/>
          <p:nvPr/>
        </p:nvSpPr>
        <p:spPr>
          <a:xfrm>
            <a:off x="4766689" y="239519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46 500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4" name="object 30">
            <a:extLst>
              <a:ext uri="{FF2B5EF4-FFF2-40B4-BE49-F238E27FC236}">
                <a16:creationId xmlns:a16="http://schemas.microsoft.com/office/drawing/2014/main" id="{F8521AD9-D677-3B1F-0DB8-FE277934A840}"/>
              </a:ext>
            </a:extLst>
          </p:cNvPr>
          <p:cNvSpPr txBox="1"/>
          <p:nvPr/>
        </p:nvSpPr>
        <p:spPr>
          <a:xfrm>
            <a:off x="4766689" y="330462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37 070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5" name="object 31">
            <a:extLst>
              <a:ext uri="{FF2B5EF4-FFF2-40B4-BE49-F238E27FC236}">
                <a16:creationId xmlns:a16="http://schemas.microsoft.com/office/drawing/2014/main" id="{CDD9F3FF-6A97-C70E-E94E-A7307B4B3EE4}"/>
              </a:ext>
            </a:extLst>
          </p:cNvPr>
          <p:cNvSpPr txBox="1"/>
          <p:nvPr/>
        </p:nvSpPr>
        <p:spPr>
          <a:xfrm>
            <a:off x="5695857" y="2663999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44 500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6" name="object 31">
            <a:extLst>
              <a:ext uri="{FF2B5EF4-FFF2-40B4-BE49-F238E27FC236}">
                <a16:creationId xmlns:a16="http://schemas.microsoft.com/office/drawing/2014/main" id="{1EF3ECFA-29D1-04B1-02C7-38433310383D}"/>
              </a:ext>
            </a:extLst>
          </p:cNvPr>
          <p:cNvSpPr txBox="1"/>
          <p:nvPr/>
        </p:nvSpPr>
        <p:spPr>
          <a:xfrm>
            <a:off x="5693472" y="311426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38 096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7" name="object 32">
            <a:extLst>
              <a:ext uri="{FF2B5EF4-FFF2-40B4-BE49-F238E27FC236}">
                <a16:creationId xmlns:a16="http://schemas.microsoft.com/office/drawing/2014/main" id="{5E8A0E90-5EFA-B076-A326-2F2081027F69}"/>
              </a:ext>
            </a:extLst>
          </p:cNvPr>
          <p:cNvSpPr txBox="1"/>
          <p:nvPr/>
        </p:nvSpPr>
        <p:spPr>
          <a:xfrm>
            <a:off x="7603445" y="140607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58 000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8" name="object 32">
            <a:extLst>
              <a:ext uri="{FF2B5EF4-FFF2-40B4-BE49-F238E27FC236}">
                <a16:creationId xmlns:a16="http://schemas.microsoft.com/office/drawing/2014/main" id="{A44A3CD6-B8BB-7FD5-96FB-A144C06FFDFF}"/>
              </a:ext>
            </a:extLst>
          </p:cNvPr>
          <p:cNvSpPr txBox="1"/>
          <p:nvPr/>
        </p:nvSpPr>
        <p:spPr>
          <a:xfrm>
            <a:off x="7586797" y="213686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50 800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" name="object 32">
            <a:extLst>
              <a:ext uri="{FF2B5EF4-FFF2-40B4-BE49-F238E27FC236}">
                <a16:creationId xmlns:a16="http://schemas.microsoft.com/office/drawing/2014/main" id="{B3D7B2AF-1A72-2042-DECA-B6B98D844508}"/>
              </a:ext>
            </a:extLst>
          </p:cNvPr>
          <p:cNvSpPr txBox="1"/>
          <p:nvPr/>
        </p:nvSpPr>
        <p:spPr>
          <a:xfrm>
            <a:off x="6666357" y="192872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53 400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3" name="object 34">
            <a:extLst>
              <a:ext uri="{FF2B5EF4-FFF2-40B4-BE49-F238E27FC236}">
                <a16:creationId xmlns:a16="http://schemas.microsoft.com/office/drawing/2014/main" id="{64784834-F34B-3FDC-8C56-105B30626729}"/>
              </a:ext>
            </a:extLst>
          </p:cNvPr>
          <p:cNvSpPr txBox="1"/>
          <p:nvPr/>
        </p:nvSpPr>
        <p:spPr>
          <a:xfrm>
            <a:off x="6639959" y="110426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63 720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4" name="object 17">
            <a:extLst>
              <a:ext uri="{FF2B5EF4-FFF2-40B4-BE49-F238E27FC236}">
                <a16:creationId xmlns:a16="http://schemas.microsoft.com/office/drawing/2014/main" id="{B2AA7DD1-8702-3595-073A-76EAA004F4B7}"/>
              </a:ext>
            </a:extLst>
          </p:cNvPr>
          <p:cNvSpPr/>
          <p:nvPr/>
        </p:nvSpPr>
        <p:spPr>
          <a:xfrm>
            <a:off x="6358893" y="1392052"/>
            <a:ext cx="926486" cy="3293103"/>
          </a:xfrm>
          <a:custGeom>
            <a:avLst/>
            <a:gdLst/>
            <a:ahLst/>
            <a:cxnLst/>
            <a:rect l="l" t="t" r="r" b="b"/>
            <a:pathLst>
              <a:path w="661670" h="2851785">
                <a:moveTo>
                  <a:pt x="0" y="2851404"/>
                </a:moveTo>
                <a:lnTo>
                  <a:pt x="661416" y="2851404"/>
                </a:lnTo>
                <a:lnTo>
                  <a:pt x="661416" y="0"/>
                </a:lnTo>
                <a:lnTo>
                  <a:pt x="0" y="0"/>
                </a:lnTo>
                <a:lnTo>
                  <a:pt x="0" y="2851404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4" name="object 34"/>
          <p:cNvSpPr txBox="1"/>
          <p:nvPr/>
        </p:nvSpPr>
        <p:spPr>
          <a:xfrm>
            <a:off x="6639959" y="1324309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60 200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6" name="object 26">
            <a:extLst>
              <a:ext uri="{FF2B5EF4-FFF2-40B4-BE49-F238E27FC236}">
                <a16:creationId xmlns:a16="http://schemas.microsoft.com/office/drawing/2014/main" id="{11064C95-4188-3146-ED5C-366E31D94B45}"/>
              </a:ext>
            </a:extLst>
          </p:cNvPr>
          <p:cNvSpPr txBox="1"/>
          <p:nvPr/>
        </p:nvSpPr>
        <p:spPr>
          <a:xfrm>
            <a:off x="928008" y="253823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45 330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8" name="object 6">
            <a:extLst>
              <a:ext uri="{FF2B5EF4-FFF2-40B4-BE49-F238E27FC236}">
                <a16:creationId xmlns:a16="http://schemas.microsoft.com/office/drawing/2014/main" id="{09612114-A1BB-4E21-4FCC-FC69FA2997C9}"/>
              </a:ext>
            </a:extLst>
          </p:cNvPr>
          <p:cNvSpPr/>
          <p:nvPr/>
        </p:nvSpPr>
        <p:spPr>
          <a:xfrm>
            <a:off x="700046" y="3024942"/>
            <a:ext cx="828821" cy="1622633"/>
          </a:xfrm>
          <a:custGeom>
            <a:avLst/>
            <a:gdLst/>
            <a:ahLst/>
            <a:cxnLst/>
            <a:rect l="l" t="t" r="r" b="b"/>
            <a:pathLst>
              <a:path w="660400" h="1529079">
                <a:moveTo>
                  <a:pt x="0" y="1528572"/>
                </a:moveTo>
                <a:lnTo>
                  <a:pt x="659892" y="1528572"/>
                </a:lnTo>
                <a:lnTo>
                  <a:pt x="659892" y="0"/>
                </a:lnTo>
                <a:lnTo>
                  <a:pt x="0" y="0"/>
                </a:lnTo>
                <a:lnTo>
                  <a:pt x="0" y="1528572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object 26">
            <a:extLst>
              <a:ext uri="{FF2B5EF4-FFF2-40B4-BE49-F238E27FC236}">
                <a16:creationId xmlns:a16="http://schemas.microsoft.com/office/drawing/2014/main" id="{D22262D7-D8D6-C7A5-5EFA-394D49AC5410}"/>
              </a:ext>
            </a:extLst>
          </p:cNvPr>
          <p:cNvSpPr txBox="1"/>
          <p:nvPr/>
        </p:nvSpPr>
        <p:spPr>
          <a:xfrm>
            <a:off x="928008" y="290580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40 350</a:t>
            </a:r>
            <a:endParaRPr sz="900" dirty="0">
              <a:latin typeface="Carlito"/>
              <a:cs typeface="Carlito"/>
            </a:endParaRPr>
          </a:p>
        </p:txBody>
      </p:sp>
      <p:cxnSp>
        <p:nvCxnSpPr>
          <p:cNvPr id="40" name="Rak koppling 39">
            <a:extLst>
              <a:ext uri="{FF2B5EF4-FFF2-40B4-BE49-F238E27FC236}">
                <a16:creationId xmlns:a16="http://schemas.microsoft.com/office/drawing/2014/main" id="{BB5810E5-FCE1-7130-8A13-3B8BA063FBBE}"/>
              </a:ext>
            </a:extLst>
          </p:cNvPr>
          <p:cNvCxnSpPr/>
          <p:nvPr/>
        </p:nvCxnSpPr>
        <p:spPr>
          <a:xfrm>
            <a:off x="617877" y="5181600"/>
            <a:ext cx="838479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17">
            <a:extLst>
              <a:ext uri="{FF2B5EF4-FFF2-40B4-BE49-F238E27FC236}">
                <a16:creationId xmlns:a16="http://schemas.microsoft.com/office/drawing/2014/main" id="{54F9D429-45DB-AC74-0E3B-B47DAB068AE3}"/>
              </a:ext>
            </a:extLst>
          </p:cNvPr>
          <p:cNvSpPr/>
          <p:nvPr/>
        </p:nvSpPr>
        <p:spPr>
          <a:xfrm>
            <a:off x="6498805" y="864835"/>
            <a:ext cx="661670" cy="854999"/>
          </a:xfrm>
          <a:custGeom>
            <a:avLst/>
            <a:gdLst/>
            <a:ahLst/>
            <a:cxnLst/>
            <a:rect l="l" t="t" r="r" b="b"/>
            <a:pathLst>
              <a:path w="661670" h="1187450">
                <a:moveTo>
                  <a:pt x="0" y="1187196"/>
                </a:moveTo>
                <a:lnTo>
                  <a:pt x="661416" y="1187196"/>
                </a:lnTo>
                <a:lnTo>
                  <a:pt x="661416" y="0"/>
                </a:lnTo>
                <a:lnTo>
                  <a:pt x="0" y="0"/>
                </a:lnTo>
                <a:lnTo>
                  <a:pt x="0" y="1187196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2" name="object 2"/>
          <p:cNvGrpSpPr/>
          <p:nvPr/>
        </p:nvGrpSpPr>
        <p:grpSpPr>
          <a:xfrm>
            <a:off x="777240" y="5166359"/>
            <a:ext cx="660400" cy="9525"/>
            <a:chOff x="777240" y="5166359"/>
            <a:chExt cx="660400" cy="9525"/>
          </a:xfrm>
        </p:grpSpPr>
        <p:sp>
          <p:nvSpPr>
            <p:cNvPr id="3" name="object 3"/>
            <p:cNvSpPr/>
            <p:nvPr/>
          </p:nvSpPr>
          <p:spPr>
            <a:xfrm>
              <a:off x="777240" y="5166359"/>
              <a:ext cx="660400" cy="9525"/>
            </a:xfrm>
            <a:custGeom>
              <a:avLst/>
              <a:gdLst/>
              <a:ahLst/>
              <a:cxnLst/>
              <a:rect l="l" t="t" r="r" b="b"/>
              <a:pathLst>
                <a:path w="660400" h="9525">
                  <a:moveTo>
                    <a:pt x="659892" y="0"/>
                  </a:moveTo>
                  <a:lnTo>
                    <a:pt x="0" y="0"/>
                  </a:lnTo>
                  <a:lnTo>
                    <a:pt x="0" y="9144"/>
                  </a:lnTo>
                  <a:lnTo>
                    <a:pt x="659892" y="9144"/>
                  </a:lnTo>
                  <a:lnTo>
                    <a:pt x="659892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77240" y="5166359"/>
              <a:ext cx="660400" cy="9525"/>
            </a:xfrm>
            <a:custGeom>
              <a:avLst/>
              <a:gdLst/>
              <a:ahLst/>
              <a:cxnLst/>
              <a:rect l="l" t="t" r="r" b="b"/>
              <a:pathLst>
                <a:path w="660400" h="9525">
                  <a:moveTo>
                    <a:pt x="659891" y="0"/>
                  </a:moveTo>
                  <a:lnTo>
                    <a:pt x="0" y="0"/>
                  </a:lnTo>
                  <a:lnTo>
                    <a:pt x="0" y="9143"/>
                  </a:lnTo>
                  <a:lnTo>
                    <a:pt x="659891" y="9143"/>
                  </a:lnTo>
                  <a:lnTo>
                    <a:pt x="6598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595883" y="1141774"/>
            <a:ext cx="8451089" cy="4689431"/>
            <a:chOff x="595883" y="1141774"/>
            <a:chExt cx="8451089" cy="4689431"/>
          </a:xfrm>
        </p:grpSpPr>
        <p:sp>
          <p:nvSpPr>
            <p:cNvPr id="6" name="object 6"/>
            <p:cNvSpPr/>
            <p:nvPr/>
          </p:nvSpPr>
          <p:spPr>
            <a:xfrm>
              <a:off x="1728216" y="2318498"/>
              <a:ext cx="660400" cy="1793408"/>
            </a:xfrm>
            <a:custGeom>
              <a:avLst/>
              <a:gdLst/>
              <a:ahLst/>
              <a:cxnLst/>
              <a:rect l="l" t="t" r="r" b="b"/>
              <a:pathLst>
                <a:path w="660400" h="780414">
                  <a:moveTo>
                    <a:pt x="0" y="780288"/>
                  </a:moveTo>
                  <a:lnTo>
                    <a:pt x="659892" y="780288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780288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1728216" y="3031379"/>
              <a:ext cx="660400" cy="2040365"/>
            </a:xfrm>
            <a:custGeom>
              <a:avLst/>
              <a:gdLst/>
              <a:ahLst/>
              <a:cxnLst/>
              <a:rect l="l" t="t" r="r" b="b"/>
              <a:pathLst>
                <a:path w="660400" h="1752600">
                  <a:moveTo>
                    <a:pt x="0" y="1752600"/>
                  </a:moveTo>
                  <a:lnTo>
                    <a:pt x="659892" y="1752600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75260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2679191" y="2297083"/>
              <a:ext cx="660400" cy="1793465"/>
            </a:xfrm>
            <a:custGeom>
              <a:avLst/>
              <a:gdLst/>
              <a:ahLst/>
              <a:cxnLst/>
              <a:rect l="l" t="t" r="r" b="b"/>
              <a:pathLst>
                <a:path w="660400" h="1035050">
                  <a:moveTo>
                    <a:pt x="0" y="1034796"/>
                  </a:moveTo>
                  <a:lnTo>
                    <a:pt x="659892" y="1034796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034796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2679191" y="2963478"/>
              <a:ext cx="660400" cy="2203262"/>
            </a:xfrm>
            <a:custGeom>
              <a:avLst/>
              <a:gdLst/>
              <a:ahLst/>
              <a:cxnLst/>
              <a:rect l="l" t="t" r="r" b="b"/>
              <a:pathLst>
                <a:path w="660400" h="1777364">
                  <a:moveTo>
                    <a:pt x="0" y="1776984"/>
                  </a:moveTo>
                  <a:lnTo>
                    <a:pt x="659892" y="1776984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776984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3630167" y="1619565"/>
              <a:ext cx="660400" cy="741874"/>
            </a:xfrm>
            <a:custGeom>
              <a:avLst/>
              <a:gdLst/>
              <a:ahLst/>
              <a:cxnLst/>
              <a:rect l="l" t="t" r="r" b="b"/>
              <a:pathLst>
                <a:path w="660400" h="551814">
                  <a:moveTo>
                    <a:pt x="0" y="551688"/>
                  </a:moveTo>
                  <a:lnTo>
                    <a:pt x="659891" y="551688"/>
                  </a:lnTo>
                  <a:lnTo>
                    <a:pt x="659891" y="0"/>
                  </a:lnTo>
                  <a:lnTo>
                    <a:pt x="0" y="0"/>
                  </a:lnTo>
                  <a:lnTo>
                    <a:pt x="0" y="551688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3598608" y="2178116"/>
              <a:ext cx="716344" cy="2815809"/>
            </a:xfrm>
            <a:custGeom>
              <a:avLst/>
              <a:gdLst/>
              <a:ahLst/>
              <a:cxnLst/>
              <a:rect l="l" t="t" r="r" b="b"/>
              <a:pathLst>
                <a:path w="660400" h="2265045">
                  <a:moveTo>
                    <a:pt x="0" y="2264664"/>
                  </a:moveTo>
                  <a:lnTo>
                    <a:pt x="659891" y="2264664"/>
                  </a:lnTo>
                  <a:lnTo>
                    <a:pt x="659891" y="0"/>
                  </a:lnTo>
                  <a:lnTo>
                    <a:pt x="0" y="0"/>
                  </a:lnTo>
                  <a:lnTo>
                    <a:pt x="0" y="2264664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4581143" y="1619566"/>
              <a:ext cx="661670" cy="1220016"/>
            </a:xfrm>
            <a:custGeom>
              <a:avLst/>
              <a:gdLst/>
              <a:ahLst/>
              <a:cxnLst/>
              <a:rect l="l" t="t" r="r" b="b"/>
              <a:pathLst>
                <a:path w="661670" h="1082039">
                  <a:moveTo>
                    <a:pt x="0" y="1082039"/>
                  </a:moveTo>
                  <a:lnTo>
                    <a:pt x="661415" y="1082039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1082039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4581142" y="2277938"/>
              <a:ext cx="661670" cy="2548126"/>
            </a:xfrm>
            <a:custGeom>
              <a:avLst/>
              <a:gdLst/>
              <a:ahLst/>
              <a:cxnLst/>
              <a:rect l="l" t="t" r="r" b="b"/>
              <a:pathLst>
                <a:path w="661670" h="2251075">
                  <a:moveTo>
                    <a:pt x="0" y="2250948"/>
                  </a:moveTo>
                  <a:lnTo>
                    <a:pt x="661415" y="2250948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2250948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5532119" y="1783563"/>
              <a:ext cx="661670" cy="1056020"/>
            </a:xfrm>
            <a:custGeom>
              <a:avLst/>
              <a:gdLst/>
              <a:ahLst/>
              <a:cxnLst/>
              <a:rect l="l" t="t" r="r" b="b"/>
              <a:pathLst>
                <a:path w="661670" h="1024254">
                  <a:moveTo>
                    <a:pt x="0" y="1024127"/>
                  </a:moveTo>
                  <a:lnTo>
                    <a:pt x="661415" y="1024127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1024127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5532119" y="2361438"/>
              <a:ext cx="661670" cy="2536681"/>
            </a:xfrm>
            <a:custGeom>
              <a:avLst/>
              <a:gdLst/>
              <a:ahLst/>
              <a:cxnLst/>
              <a:rect l="l" t="t" r="r" b="b"/>
              <a:pathLst>
                <a:path w="661670" h="2135504">
                  <a:moveTo>
                    <a:pt x="0" y="2135124"/>
                  </a:moveTo>
                  <a:lnTo>
                    <a:pt x="661415" y="2135124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2135124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7434072" y="1141774"/>
              <a:ext cx="661670" cy="1136163"/>
            </a:xfrm>
            <a:custGeom>
              <a:avLst/>
              <a:gdLst/>
              <a:ahLst/>
              <a:cxnLst/>
              <a:rect l="l" t="t" r="r" b="b"/>
              <a:pathLst>
                <a:path w="661670" h="1187450">
                  <a:moveTo>
                    <a:pt x="0" y="1187196"/>
                  </a:moveTo>
                  <a:lnTo>
                    <a:pt x="661416" y="1187196"/>
                  </a:lnTo>
                  <a:lnTo>
                    <a:pt x="661416" y="0"/>
                  </a:lnTo>
                  <a:lnTo>
                    <a:pt x="0" y="0"/>
                  </a:lnTo>
                  <a:lnTo>
                    <a:pt x="0" y="1187196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7434703" y="1704239"/>
              <a:ext cx="661670" cy="3186554"/>
            </a:xfrm>
            <a:custGeom>
              <a:avLst/>
              <a:gdLst/>
              <a:ahLst/>
              <a:cxnLst/>
              <a:rect l="l" t="t" r="r" b="b"/>
              <a:pathLst>
                <a:path w="661670" h="2767965">
                  <a:moveTo>
                    <a:pt x="0" y="2767584"/>
                  </a:moveTo>
                  <a:lnTo>
                    <a:pt x="661416" y="2767584"/>
                  </a:lnTo>
                  <a:lnTo>
                    <a:pt x="661416" y="0"/>
                  </a:lnTo>
                  <a:lnTo>
                    <a:pt x="0" y="0"/>
                  </a:lnTo>
                  <a:lnTo>
                    <a:pt x="0" y="2767584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" name="object 19"/>
            <p:cNvSpPr/>
            <p:nvPr/>
          </p:nvSpPr>
          <p:spPr>
            <a:xfrm>
              <a:off x="8386572" y="1252475"/>
              <a:ext cx="660400" cy="1259652"/>
            </a:xfrm>
            <a:custGeom>
              <a:avLst/>
              <a:gdLst/>
              <a:ahLst/>
              <a:cxnLst/>
              <a:rect l="l" t="t" r="r" b="b"/>
              <a:pathLst>
                <a:path w="660400" h="1271270">
                  <a:moveTo>
                    <a:pt x="0" y="1271015"/>
                  </a:moveTo>
                  <a:lnTo>
                    <a:pt x="659892" y="1271015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271015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" name="object 20"/>
            <p:cNvSpPr/>
            <p:nvPr/>
          </p:nvSpPr>
          <p:spPr>
            <a:xfrm>
              <a:off x="8386572" y="1899155"/>
              <a:ext cx="660400" cy="3267460"/>
            </a:xfrm>
            <a:custGeom>
              <a:avLst/>
              <a:gdLst/>
              <a:ahLst/>
              <a:cxnLst/>
              <a:rect l="l" t="t" r="r" b="b"/>
              <a:pathLst>
                <a:path w="660400" h="2604770">
                  <a:moveTo>
                    <a:pt x="0" y="2604516"/>
                  </a:moveTo>
                  <a:lnTo>
                    <a:pt x="659892" y="2604516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2604516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595883" y="1335024"/>
              <a:ext cx="71755" cy="3831590"/>
            </a:xfrm>
            <a:custGeom>
              <a:avLst/>
              <a:gdLst/>
              <a:ahLst/>
              <a:cxnLst/>
              <a:rect l="l" t="t" r="r" b="b"/>
              <a:pathLst>
                <a:path w="71754" h="3831590">
                  <a:moveTo>
                    <a:pt x="36575" y="3831336"/>
                  </a:moveTo>
                  <a:lnTo>
                    <a:pt x="36575" y="0"/>
                  </a:lnTo>
                </a:path>
                <a:path w="71754" h="3831590">
                  <a:moveTo>
                    <a:pt x="0" y="3831336"/>
                  </a:moveTo>
                  <a:lnTo>
                    <a:pt x="71628" y="3831336"/>
                  </a:lnTo>
                </a:path>
                <a:path w="71754" h="3831590">
                  <a:moveTo>
                    <a:pt x="0" y="3352800"/>
                  </a:moveTo>
                  <a:lnTo>
                    <a:pt x="71628" y="3352800"/>
                  </a:lnTo>
                </a:path>
                <a:path w="71754" h="3831590">
                  <a:moveTo>
                    <a:pt x="0" y="2872740"/>
                  </a:moveTo>
                  <a:lnTo>
                    <a:pt x="71628" y="2872740"/>
                  </a:lnTo>
                </a:path>
                <a:path w="71754" h="3831590">
                  <a:moveTo>
                    <a:pt x="0" y="2394204"/>
                  </a:moveTo>
                  <a:lnTo>
                    <a:pt x="71628" y="2394204"/>
                  </a:lnTo>
                </a:path>
                <a:path w="71754" h="3831590">
                  <a:moveTo>
                    <a:pt x="0" y="1915667"/>
                  </a:moveTo>
                  <a:lnTo>
                    <a:pt x="71628" y="1915667"/>
                  </a:lnTo>
                </a:path>
                <a:path w="71754" h="3831590">
                  <a:moveTo>
                    <a:pt x="0" y="1437131"/>
                  </a:moveTo>
                  <a:lnTo>
                    <a:pt x="71628" y="1437131"/>
                  </a:lnTo>
                </a:path>
                <a:path w="71754" h="3831590">
                  <a:moveTo>
                    <a:pt x="0" y="958596"/>
                  </a:moveTo>
                  <a:lnTo>
                    <a:pt x="71628" y="958596"/>
                  </a:lnTo>
                </a:path>
                <a:path w="71754" h="3831590">
                  <a:moveTo>
                    <a:pt x="0" y="478536"/>
                  </a:moveTo>
                  <a:lnTo>
                    <a:pt x="71628" y="478536"/>
                  </a:lnTo>
                </a:path>
                <a:path w="71754" h="3831590">
                  <a:moveTo>
                    <a:pt x="0" y="0"/>
                  </a:moveTo>
                  <a:lnTo>
                    <a:pt x="71628" y="0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32459" y="5166360"/>
              <a:ext cx="7607934" cy="664845"/>
            </a:xfrm>
            <a:custGeom>
              <a:avLst/>
              <a:gdLst/>
              <a:ahLst/>
              <a:cxnLst/>
              <a:rect l="l" t="t" r="r" b="b"/>
              <a:pathLst>
                <a:path w="7607934" h="664845">
                  <a:moveTo>
                    <a:pt x="0" y="0"/>
                  </a:moveTo>
                  <a:lnTo>
                    <a:pt x="0" y="220979"/>
                  </a:lnTo>
                </a:path>
                <a:path w="7607934" h="664845">
                  <a:moveTo>
                    <a:pt x="950976" y="0"/>
                  </a:moveTo>
                  <a:lnTo>
                    <a:pt x="950976" y="220979"/>
                  </a:lnTo>
                </a:path>
                <a:path w="7607934" h="664845">
                  <a:moveTo>
                    <a:pt x="1901952" y="0"/>
                  </a:moveTo>
                  <a:lnTo>
                    <a:pt x="1901952" y="220979"/>
                  </a:lnTo>
                </a:path>
                <a:path w="7607934" h="664845">
                  <a:moveTo>
                    <a:pt x="2852928" y="0"/>
                  </a:moveTo>
                  <a:lnTo>
                    <a:pt x="2852928" y="220979"/>
                  </a:lnTo>
                </a:path>
                <a:path w="7607934" h="664845">
                  <a:moveTo>
                    <a:pt x="3803904" y="0"/>
                  </a:moveTo>
                  <a:lnTo>
                    <a:pt x="3803904" y="220979"/>
                  </a:lnTo>
                </a:path>
                <a:path w="7607934" h="664845">
                  <a:moveTo>
                    <a:pt x="4754880" y="0"/>
                  </a:moveTo>
                  <a:lnTo>
                    <a:pt x="4754880" y="220979"/>
                  </a:lnTo>
                </a:path>
                <a:path w="7607934" h="664845">
                  <a:moveTo>
                    <a:pt x="5705856" y="0"/>
                  </a:moveTo>
                  <a:lnTo>
                    <a:pt x="5705856" y="220979"/>
                  </a:lnTo>
                </a:path>
                <a:path w="7607934" h="664845">
                  <a:moveTo>
                    <a:pt x="6656832" y="0"/>
                  </a:moveTo>
                  <a:lnTo>
                    <a:pt x="6656832" y="220979"/>
                  </a:lnTo>
                </a:path>
                <a:path w="7607934" h="664845">
                  <a:moveTo>
                    <a:pt x="7607808" y="0"/>
                  </a:moveTo>
                  <a:lnTo>
                    <a:pt x="7607808" y="220979"/>
                  </a:lnTo>
                </a:path>
                <a:path w="7607934" h="664845">
                  <a:moveTo>
                    <a:pt x="0" y="220979"/>
                  </a:moveTo>
                  <a:lnTo>
                    <a:pt x="0" y="443483"/>
                  </a:lnTo>
                </a:path>
                <a:path w="7607934" h="664845">
                  <a:moveTo>
                    <a:pt x="950976" y="220979"/>
                  </a:moveTo>
                  <a:lnTo>
                    <a:pt x="950976" y="443483"/>
                  </a:lnTo>
                </a:path>
                <a:path w="7607934" h="664845">
                  <a:moveTo>
                    <a:pt x="1901952" y="220979"/>
                  </a:moveTo>
                  <a:lnTo>
                    <a:pt x="1901952" y="443483"/>
                  </a:lnTo>
                </a:path>
                <a:path w="7607934" h="664845">
                  <a:moveTo>
                    <a:pt x="2852928" y="220979"/>
                  </a:moveTo>
                  <a:lnTo>
                    <a:pt x="2852928" y="443483"/>
                  </a:lnTo>
                </a:path>
                <a:path w="7607934" h="664845">
                  <a:moveTo>
                    <a:pt x="3803904" y="220979"/>
                  </a:moveTo>
                  <a:lnTo>
                    <a:pt x="3803904" y="443483"/>
                  </a:lnTo>
                </a:path>
                <a:path w="7607934" h="664845">
                  <a:moveTo>
                    <a:pt x="4754880" y="220979"/>
                  </a:moveTo>
                  <a:lnTo>
                    <a:pt x="4754880" y="443483"/>
                  </a:lnTo>
                </a:path>
                <a:path w="7607934" h="664845">
                  <a:moveTo>
                    <a:pt x="5705856" y="220979"/>
                  </a:moveTo>
                  <a:lnTo>
                    <a:pt x="5705856" y="443483"/>
                  </a:lnTo>
                </a:path>
                <a:path w="7607934" h="664845">
                  <a:moveTo>
                    <a:pt x="6656832" y="220979"/>
                  </a:moveTo>
                  <a:lnTo>
                    <a:pt x="6656832" y="443483"/>
                  </a:lnTo>
                </a:path>
                <a:path w="7607934" h="664845">
                  <a:moveTo>
                    <a:pt x="7607808" y="220979"/>
                  </a:moveTo>
                  <a:lnTo>
                    <a:pt x="7607808" y="443483"/>
                  </a:lnTo>
                </a:path>
                <a:path w="7607934" h="664845">
                  <a:moveTo>
                    <a:pt x="0" y="443483"/>
                  </a:moveTo>
                  <a:lnTo>
                    <a:pt x="0" y="664463"/>
                  </a:lnTo>
                </a:path>
                <a:path w="7607934" h="664845">
                  <a:moveTo>
                    <a:pt x="2852928" y="443483"/>
                  </a:moveTo>
                  <a:lnTo>
                    <a:pt x="2852928" y="664463"/>
                  </a:lnTo>
                </a:path>
                <a:path w="7607934" h="664845">
                  <a:moveTo>
                    <a:pt x="5705856" y="443483"/>
                  </a:moveTo>
                  <a:lnTo>
                    <a:pt x="5705856" y="664463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1887155" y="219309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45 105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2" name="object 72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Källa: Arbetsgivarverket. </a:t>
            </a:r>
            <a:r>
              <a:rPr dirty="0"/>
              <a:t>Lönestatistik </a:t>
            </a:r>
            <a:r>
              <a:rPr spc="-5" dirty="0"/>
              <a:t>redovisas </a:t>
            </a:r>
            <a:r>
              <a:rPr dirty="0"/>
              <a:t>inte </a:t>
            </a:r>
            <a:r>
              <a:rPr spc="-5" dirty="0"/>
              <a:t>vid färre än </a:t>
            </a:r>
            <a:r>
              <a:rPr dirty="0"/>
              <a:t>fem </a:t>
            </a:r>
            <a:r>
              <a:rPr spc="-5" dirty="0"/>
              <a:t>observationer. </a:t>
            </a:r>
            <a:r>
              <a:rPr dirty="0"/>
              <a:t>Vid </a:t>
            </a:r>
            <a:r>
              <a:rPr spc="-5" dirty="0"/>
              <a:t>upp </a:t>
            </a:r>
            <a:r>
              <a:rPr dirty="0"/>
              <a:t>till</a:t>
            </a:r>
            <a:r>
              <a:rPr spc="160" dirty="0"/>
              <a:t> </a:t>
            </a:r>
            <a:r>
              <a:rPr spc="-5" dirty="0"/>
              <a:t>21 observationer </a:t>
            </a:r>
            <a:r>
              <a:rPr dirty="0"/>
              <a:t>redovisas </a:t>
            </a:r>
            <a:r>
              <a:rPr spc="-5" dirty="0"/>
              <a:t>endast </a:t>
            </a:r>
            <a:r>
              <a:rPr dirty="0"/>
              <a:t>medianen.</a:t>
            </a:r>
          </a:p>
        </p:txBody>
      </p:sp>
      <p:sp>
        <p:nvSpPr>
          <p:cNvPr id="73" name="object 73"/>
          <p:cNvSpPr txBox="1">
            <a:spLocks noGrp="1"/>
          </p:cNvSpPr>
          <p:nvPr>
            <p:ph type="ftr" sz="quarter" idx="5"/>
          </p:nvPr>
        </p:nvSpPr>
        <p:spPr>
          <a:xfrm>
            <a:off x="7620000" y="6518168"/>
            <a:ext cx="927354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sv-SE" spc="-5" dirty="0"/>
              <a:t>Mars 2026</a:t>
            </a:r>
            <a:endParaRPr spc="-5" dirty="0"/>
          </a:p>
        </p:txBody>
      </p:sp>
      <p:sp>
        <p:nvSpPr>
          <p:cNvPr id="74" name="object 7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28</a:t>
            </a:fld>
            <a:endParaRPr dirty="0"/>
          </a:p>
        </p:txBody>
      </p:sp>
      <p:sp>
        <p:nvSpPr>
          <p:cNvPr id="28" name="object 28"/>
          <p:cNvSpPr txBox="1"/>
          <p:nvPr/>
        </p:nvSpPr>
        <p:spPr>
          <a:xfrm>
            <a:off x="2816989" y="217811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45 442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786282" y="149499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53 060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733671" y="152389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53 200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698108" y="165247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51 000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592518" y="101180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59 800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546274" y="116202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58 070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8546274" y="178356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50 500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8568054" y="243024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43 800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31191" y="5072633"/>
            <a:ext cx="507365" cy="67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070">
              <a:lnSpc>
                <a:spcPts val="1065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15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 marL="12700">
              <a:lnSpc>
                <a:spcPts val="1005"/>
              </a:lnSpc>
            </a:pPr>
            <a:r>
              <a:rPr sz="850" spc="-5" dirty="0">
                <a:latin typeface="Carlito"/>
                <a:cs typeface="Carlito"/>
              </a:rPr>
              <a:t>Antal</a:t>
            </a:r>
            <a:endParaRPr sz="850">
              <a:latin typeface="Carlito"/>
              <a:cs typeface="Carlito"/>
            </a:endParaRPr>
          </a:p>
          <a:p>
            <a:pPr marL="12700" marR="10795">
              <a:lnSpc>
                <a:spcPts val="1540"/>
              </a:lnSpc>
              <a:spcBef>
                <a:spcPts val="120"/>
              </a:spcBef>
            </a:pPr>
            <a:r>
              <a:rPr sz="850" dirty="0">
                <a:latin typeface="Carlito"/>
                <a:cs typeface="Carlito"/>
              </a:rPr>
              <a:t>P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spc="-5" dirty="0">
                <a:latin typeface="Carlito"/>
                <a:cs typeface="Carlito"/>
              </a:rPr>
              <a:t>pul</a:t>
            </a:r>
            <a:r>
              <a:rPr sz="850" dirty="0">
                <a:latin typeface="Carlito"/>
                <a:cs typeface="Carlito"/>
              </a:rPr>
              <a:t>ati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n  BEST</a:t>
            </a:r>
            <a:r>
              <a:rPr sz="850" spc="-5" dirty="0">
                <a:latin typeface="Carlito"/>
                <a:cs typeface="Carlito"/>
              </a:rPr>
              <a:t>A</a:t>
            </a:r>
            <a:r>
              <a:rPr sz="850" dirty="0">
                <a:latin typeface="Carlito"/>
                <a:cs typeface="Carlito"/>
              </a:rPr>
              <a:t>-</a:t>
            </a:r>
            <a:r>
              <a:rPr sz="850" spc="-5" dirty="0">
                <a:latin typeface="Carlito"/>
                <a:cs typeface="Carlito"/>
              </a:rPr>
              <a:t>k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d</a:t>
            </a:r>
            <a:endParaRPr sz="850">
              <a:latin typeface="Carlito"/>
              <a:cs typeface="Carlito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97612" y="4114545"/>
            <a:ext cx="340995" cy="641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25</a:t>
            </a:r>
            <a:r>
              <a:rPr sz="900" spc="-10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>
              <a:lnSpc>
                <a:spcPct val="100000"/>
              </a:lnSpc>
            </a:pPr>
            <a:endParaRPr sz="9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30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latin typeface="Carlito"/>
                <a:cs typeface="Carlito"/>
              </a:rPr>
              <a:t>20</a:t>
            </a:r>
            <a:r>
              <a:rPr sz="900" spc="-10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97612" y="3635755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97612" y="3156584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97612" y="2677795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97612" y="2198878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97612" y="1719834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50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988057" y="5220665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latin typeface="Carlito"/>
                <a:cs typeface="Carlito"/>
              </a:rPr>
              <a:t>84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2910332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124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3890517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latin typeface="Carlito"/>
                <a:cs typeface="Carlito"/>
              </a:rPr>
              <a:t>48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4812919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712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5735192" y="5220665"/>
            <a:ext cx="323379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1 803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6744461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latin typeface="Carlito"/>
                <a:cs typeface="Carlito"/>
              </a:rPr>
              <a:t>7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7666480" y="5220665"/>
            <a:ext cx="298953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1 069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8588756" y="5220665"/>
            <a:ext cx="299593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1 924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050747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806067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2733294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3904234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4659629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5587110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6758178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7513446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8440673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1930145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4922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4783963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4932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7637526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4942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197611" y="807277"/>
            <a:ext cx="4302633" cy="58477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245110" algn="ctr">
              <a:lnSpc>
                <a:spcPct val="100000"/>
              </a:lnSpc>
              <a:spcBef>
                <a:spcPts val="620"/>
              </a:spcBef>
            </a:pPr>
            <a:r>
              <a:rPr sz="1200" b="1" dirty="0">
                <a:latin typeface="Carlito"/>
                <a:cs typeface="Carlito"/>
              </a:rPr>
              <a:t>49 - </a:t>
            </a:r>
            <a:r>
              <a:rPr sz="1200" b="1" spc="-5" dirty="0">
                <a:latin typeface="Carlito"/>
                <a:cs typeface="Carlito"/>
              </a:rPr>
              <a:t>Informations- </a:t>
            </a:r>
            <a:r>
              <a:rPr sz="1200" b="1" dirty="0">
                <a:latin typeface="Carlito"/>
                <a:cs typeface="Carlito"/>
              </a:rPr>
              <a:t>och</a:t>
            </a:r>
            <a:r>
              <a:rPr sz="1200" b="1" spc="-30" dirty="0">
                <a:latin typeface="Carlito"/>
                <a:cs typeface="Carlito"/>
              </a:rPr>
              <a:t> </a:t>
            </a:r>
            <a:r>
              <a:rPr sz="1200" b="1" spc="-10" dirty="0">
                <a:latin typeface="Carlito"/>
                <a:cs typeface="Carlito"/>
              </a:rPr>
              <a:t>kommunikationsarbete</a:t>
            </a:r>
            <a:endParaRPr sz="1200" dirty="0">
              <a:latin typeface="Carlito"/>
              <a:cs typeface="Carlito"/>
            </a:endParaRPr>
          </a:p>
          <a:p>
            <a:pPr marL="744855">
              <a:lnSpc>
                <a:spcPts val="1115"/>
              </a:lnSpc>
              <a:spcBef>
                <a:spcPts val="425"/>
              </a:spcBef>
            </a:pPr>
            <a:r>
              <a:rPr sz="1000" b="1" spc="-5" dirty="0">
                <a:latin typeface="Carlito"/>
                <a:cs typeface="Carlito"/>
              </a:rPr>
              <a:t>lönestatistik, mars 20</a:t>
            </a:r>
            <a:r>
              <a:rPr lang="sv-SE" sz="1000" b="1" spc="-5" dirty="0">
                <a:latin typeface="Carlito"/>
                <a:cs typeface="Carlito"/>
              </a:rPr>
              <a:t>26</a:t>
            </a:r>
            <a:r>
              <a:rPr sz="1000" b="1" spc="-5" dirty="0">
                <a:latin typeface="Carlito"/>
                <a:cs typeface="Carlito"/>
              </a:rPr>
              <a:t> (10:e</a:t>
            </a:r>
            <a:r>
              <a:rPr lang="sv-SE" sz="1000" b="1" spc="-5" dirty="0">
                <a:latin typeface="Carlito"/>
                <a:cs typeface="Carlito"/>
              </a:rPr>
              <a:t> percentil</a:t>
            </a:r>
            <a:r>
              <a:rPr sz="1000" b="1" spc="-5" dirty="0">
                <a:latin typeface="Carlito"/>
                <a:cs typeface="Carlito"/>
              </a:rPr>
              <a:t>, median, 90:e</a:t>
            </a:r>
            <a:r>
              <a:rPr sz="1000" b="1" spc="105" dirty="0">
                <a:latin typeface="Carlito"/>
                <a:cs typeface="Carlito"/>
              </a:rPr>
              <a:t> </a:t>
            </a:r>
            <a:r>
              <a:rPr sz="1000" b="1" spc="-5" dirty="0">
                <a:latin typeface="Carlito"/>
                <a:cs typeface="Carlito"/>
              </a:rPr>
              <a:t>percentil)</a:t>
            </a:r>
            <a:endParaRPr sz="1000" dirty="0">
              <a:latin typeface="Carlito"/>
              <a:cs typeface="Carlito"/>
            </a:endParaRPr>
          </a:p>
          <a:p>
            <a:pPr marL="12700">
              <a:lnSpc>
                <a:spcPts val="994"/>
              </a:lnSpc>
            </a:pPr>
            <a:r>
              <a:rPr sz="900" dirty="0">
                <a:latin typeface="Carlito"/>
                <a:cs typeface="Carlito"/>
              </a:rPr>
              <a:t>55</a:t>
            </a:r>
            <a:r>
              <a:rPr sz="900" spc="-1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5" name="object 27">
            <a:extLst>
              <a:ext uri="{FF2B5EF4-FFF2-40B4-BE49-F238E27FC236}">
                <a16:creationId xmlns:a16="http://schemas.microsoft.com/office/drawing/2014/main" id="{BD7FF913-2C17-52FB-BC02-C52E6559ED6B}"/>
              </a:ext>
            </a:extLst>
          </p:cNvPr>
          <p:cNvSpPr txBox="1"/>
          <p:nvPr/>
        </p:nvSpPr>
        <p:spPr>
          <a:xfrm>
            <a:off x="1883053" y="289358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37 500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6" name="object 27">
            <a:extLst>
              <a:ext uri="{FF2B5EF4-FFF2-40B4-BE49-F238E27FC236}">
                <a16:creationId xmlns:a16="http://schemas.microsoft.com/office/drawing/2014/main" id="{BF3AEC5C-7D4A-90DB-252F-D768C0141023}"/>
              </a:ext>
            </a:extLst>
          </p:cNvPr>
          <p:cNvSpPr txBox="1"/>
          <p:nvPr/>
        </p:nvSpPr>
        <p:spPr>
          <a:xfrm>
            <a:off x="1893664" y="401488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26 195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7" name="object 28">
            <a:extLst>
              <a:ext uri="{FF2B5EF4-FFF2-40B4-BE49-F238E27FC236}">
                <a16:creationId xmlns:a16="http://schemas.microsoft.com/office/drawing/2014/main" id="{996C180D-A756-8B53-08DE-1A7A0C80F1B5}"/>
              </a:ext>
            </a:extLst>
          </p:cNvPr>
          <p:cNvSpPr txBox="1"/>
          <p:nvPr/>
        </p:nvSpPr>
        <p:spPr>
          <a:xfrm>
            <a:off x="2819639" y="283958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38 450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8" name="object 28">
            <a:extLst>
              <a:ext uri="{FF2B5EF4-FFF2-40B4-BE49-F238E27FC236}">
                <a16:creationId xmlns:a16="http://schemas.microsoft.com/office/drawing/2014/main" id="{E34F4307-BCC5-27D3-1EE5-C6B11B2FB015}"/>
              </a:ext>
            </a:extLst>
          </p:cNvPr>
          <p:cNvSpPr txBox="1"/>
          <p:nvPr/>
        </p:nvSpPr>
        <p:spPr>
          <a:xfrm>
            <a:off x="2850133" y="399550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26 500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9" name="object 29">
            <a:extLst>
              <a:ext uri="{FF2B5EF4-FFF2-40B4-BE49-F238E27FC236}">
                <a16:creationId xmlns:a16="http://schemas.microsoft.com/office/drawing/2014/main" id="{4239EF53-DD6D-A2C1-BF75-862ABCDDBEF5}"/>
              </a:ext>
            </a:extLst>
          </p:cNvPr>
          <p:cNvSpPr txBox="1"/>
          <p:nvPr/>
        </p:nvSpPr>
        <p:spPr>
          <a:xfrm>
            <a:off x="3786282" y="206119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46 450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0" name="object 29">
            <a:extLst>
              <a:ext uri="{FF2B5EF4-FFF2-40B4-BE49-F238E27FC236}">
                <a16:creationId xmlns:a16="http://schemas.microsoft.com/office/drawing/2014/main" id="{A9ED971E-8FD2-FB65-FB7B-C3159F09B00B}"/>
              </a:ext>
            </a:extLst>
          </p:cNvPr>
          <p:cNvSpPr txBox="1"/>
          <p:nvPr/>
        </p:nvSpPr>
        <p:spPr>
          <a:xfrm>
            <a:off x="3790821" y="227793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45 000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1" name="object 30">
            <a:extLst>
              <a:ext uri="{FF2B5EF4-FFF2-40B4-BE49-F238E27FC236}">
                <a16:creationId xmlns:a16="http://schemas.microsoft.com/office/drawing/2014/main" id="{5E5CC46E-5177-70B4-7EC3-9E1D69EE4250}"/>
              </a:ext>
            </a:extLst>
          </p:cNvPr>
          <p:cNvSpPr txBox="1"/>
          <p:nvPr/>
        </p:nvSpPr>
        <p:spPr>
          <a:xfrm>
            <a:off x="4733671" y="2161619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46 050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2" name="object 30">
            <a:extLst>
              <a:ext uri="{FF2B5EF4-FFF2-40B4-BE49-F238E27FC236}">
                <a16:creationId xmlns:a16="http://schemas.microsoft.com/office/drawing/2014/main" id="{7C2D49EC-597B-EF66-394A-78CC145DE6EB}"/>
              </a:ext>
            </a:extLst>
          </p:cNvPr>
          <p:cNvSpPr txBox="1"/>
          <p:nvPr/>
        </p:nvSpPr>
        <p:spPr>
          <a:xfrm>
            <a:off x="4733672" y="281215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39 500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3" name="object 31">
            <a:extLst>
              <a:ext uri="{FF2B5EF4-FFF2-40B4-BE49-F238E27FC236}">
                <a16:creationId xmlns:a16="http://schemas.microsoft.com/office/drawing/2014/main" id="{4ED2932D-7637-B1C3-27D3-DC748F088BB9}"/>
              </a:ext>
            </a:extLst>
          </p:cNvPr>
          <p:cNvSpPr txBox="1"/>
          <p:nvPr/>
        </p:nvSpPr>
        <p:spPr>
          <a:xfrm>
            <a:off x="5682612" y="229670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45 200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4" name="object 31">
            <a:extLst>
              <a:ext uri="{FF2B5EF4-FFF2-40B4-BE49-F238E27FC236}">
                <a16:creationId xmlns:a16="http://schemas.microsoft.com/office/drawing/2014/main" id="{44E502BF-2183-7066-6594-BF1EC7E87938}"/>
              </a:ext>
            </a:extLst>
          </p:cNvPr>
          <p:cNvSpPr txBox="1"/>
          <p:nvPr/>
        </p:nvSpPr>
        <p:spPr>
          <a:xfrm>
            <a:off x="5688795" y="282065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39 910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5" name="object 32">
            <a:extLst>
              <a:ext uri="{FF2B5EF4-FFF2-40B4-BE49-F238E27FC236}">
                <a16:creationId xmlns:a16="http://schemas.microsoft.com/office/drawing/2014/main" id="{4256B86D-0E79-F760-474C-4F727C6D0565}"/>
              </a:ext>
            </a:extLst>
          </p:cNvPr>
          <p:cNvSpPr txBox="1"/>
          <p:nvPr/>
        </p:nvSpPr>
        <p:spPr>
          <a:xfrm>
            <a:off x="7595970" y="162179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52 500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6" name="object 32">
            <a:extLst>
              <a:ext uri="{FF2B5EF4-FFF2-40B4-BE49-F238E27FC236}">
                <a16:creationId xmlns:a16="http://schemas.microsoft.com/office/drawing/2014/main" id="{9E347472-89F2-5ED9-FA19-9B48430CB32D}"/>
              </a:ext>
            </a:extLst>
          </p:cNvPr>
          <p:cNvSpPr txBox="1"/>
          <p:nvPr/>
        </p:nvSpPr>
        <p:spPr>
          <a:xfrm>
            <a:off x="7594408" y="220227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46 000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2" name="object 51">
            <a:extLst>
              <a:ext uri="{FF2B5EF4-FFF2-40B4-BE49-F238E27FC236}">
                <a16:creationId xmlns:a16="http://schemas.microsoft.com/office/drawing/2014/main" id="{A36E6386-B7A2-A1CE-BB40-46D4177651DC}"/>
              </a:ext>
            </a:extLst>
          </p:cNvPr>
          <p:cNvSpPr txBox="1"/>
          <p:nvPr/>
        </p:nvSpPr>
        <p:spPr>
          <a:xfrm>
            <a:off x="1061795" y="52233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latin typeface="Carlito"/>
                <a:cs typeface="Carlito"/>
              </a:rPr>
              <a:t>1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4" name="object 34">
            <a:extLst>
              <a:ext uri="{FF2B5EF4-FFF2-40B4-BE49-F238E27FC236}">
                <a16:creationId xmlns:a16="http://schemas.microsoft.com/office/drawing/2014/main" id="{ED6D5F6C-5E03-9508-B390-ED7EACD63852}"/>
              </a:ext>
            </a:extLst>
          </p:cNvPr>
          <p:cNvSpPr txBox="1"/>
          <p:nvPr/>
        </p:nvSpPr>
        <p:spPr>
          <a:xfrm>
            <a:off x="6659142" y="164458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51 740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5" name="object 34">
            <a:extLst>
              <a:ext uri="{FF2B5EF4-FFF2-40B4-BE49-F238E27FC236}">
                <a16:creationId xmlns:a16="http://schemas.microsoft.com/office/drawing/2014/main" id="{17B930D5-E5FB-41EA-5C59-4AE805A6E110}"/>
              </a:ext>
            </a:extLst>
          </p:cNvPr>
          <p:cNvSpPr txBox="1"/>
          <p:nvPr/>
        </p:nvSpPr>
        <p:spPr>
          <a:xfrm>
            <a:off x="6669661" y="71351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62 600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6" name="object 18">
            <a:extLst>
              <a:ext uri="{FF2B5EF4-FFF2-40B4-BE49-F238E27FC236}">
                <a16:creationId xmlns:a16="http://schemas.microsoft.com/office/drawing/2014/main" id="{F9068523-C5F3-5F7D-27E6-910510D8EAA1}"/>
              </a:ext>
            </a:extLst>
          </p:cNvPr>
          <p:cNvSpPr/>
          <p:nvPr/>
        </p:nvSpPr>
        <p:spPr>
          <a:xfrm>
            <a:off x="6482207" y="1288922"/>
            <a:ext cx="760500" cy="3029261"/>
          </a:xfrm>
          <a:custGeom>
            <a:avLst/>
            <a:gdLst/>
            <a:ahLst/>
            <a:cxnLst/>
            <a:rect l="l" t="t" r="r" b="b"/>
            <a:pathLst>
              <a:path w="661670" h="2767965">
                <a:moveTo>
                  <a:pt x="0" y="2767584"/>
                </a:moveTo>
                <a:lnTo>
                  <a:pt x="661416" y="2767584"/>
                </a:lnTo>
                <a:lnTo>
                  <a:pt x="661416" y="0"/>
                </a:lnTo>
                <a:lnTo>
                  <a:pt x="0" y="0"/>
                </a:lnTo>
                <a:lnTo>
                  <a:pt x="0" y="2767584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4" name="object 34"/>
          <p:cNvSpPr txBox="1"/>
          <p:nvPr/>
        </p:nvSpPr>
        <p:spPr>
          <a:xfrm>
            <a:off x="6659142" y="1137599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56 100</a:t>
            </a:r>
            <a:endParaRPr sz="900" dirty="0">
              <a:latin typeface="Carlito"/>
              <a:cs typeface="Carlito"/>
            </a:endParaRPr>
          </a:p>
        </p:txBody>
      </p:sp>
      <p:cxnSp>
        <p:nvCxnSpPr>
          <p:cNvPr id="38" name="Rak koppling 37">
            <a:extLst>
              <a:ext uri="{FF2B5EF4-FFF2-40B4-BE49-F238E27FC236}">
                <a16:creationId xmlns:a16="http://schemas.microsoft.com/office/drawing/2014/main" id="{0DBB03A7-5644-BC18-7349-E2FF050CD265}"/>
              </a:ext>
            </a:extLst>
          </p:cNvPr>
          <p:cNvCxnSpPr/>
          <p:nvPr/>
        </p:nvCxnSpPr>
        <p:spPr>
          <a:xfrm>
            <a:off x="667638" y="5166359"/>
            <a:ext cx="837933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68324" y="5166359"/>
            <a:ext cx="1981200" cy="9525"/>
            <a:chOff x="1068324" y="5166359"/>
            <a:chExt cx="1981200" cy="9525"/>
          </a:xfrm>
        </p:grpSpPr>
        <p:sp>
          <p:nvSpPr>
            <p:cNvPr id="3" name="object 3"/>
            <p:cNvSpPr/>
            <p:nvPr/>
          </p:nvSpPr>
          <p:spPr>
            <a:xfrm>
              <a:off x="1068324" y="5166359"/>
              <a:ext cx="1981200" cy="9525"/>
            </a:xfrm>
            <a:custGeom>
              <a:avLst/>
              <a:gdLst/>
              <a:ahLst/>
              <a:cxnLst/>
              <a:rect l="l" t="t" r="r" b="b"/>
              <a:pathLst>
                <a:path w="1981200" h="9525">
                  <a:moveTo>
                    <a:pt x="1981200" y="0"/>
                  </a:moveTo>
                  <a:lnTo>
                    <a:pt x="0" y="0"/>
                  </a:lnTo>
                  <a:lnTo>
                    <a:pt x="0" y="9144"/>
                  </a:lnTo>
                  <a:lnTo>
                    <a:pt x="1981200" y="9144"/>
                  </a:lnTo>
                  <a:lnTo>
                    <a:pt x="1981200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68324" y="5166359"/>
              <a:ext cx="1981200" cy="9525"/>
            </a:xfrm>
            <a:custGeom>
              <a:avLst/>
              <a:gdLst/>
              <a:ahLst/>
              <a:cxnLst/>
              <a:rect l="l" t="t" r="r" b="b"/>
              <a:pathLst>
                <a:path w="1981200" h="9525">
                  <a:moveTo>
                    <a:pt x="1981200" y="0"/>
                  </a:moveTo>
                  <a:lnTo>
                    <a:pt x="0" y="0"/>
                  </a:lnTo>
                  <a:lnTo>
                    <a:pt x="0" y="9143"/>
                  </a:lnTo>
                  <a:lnTo>
                    <a:pt x="1981200" y="9143"/>
                  </a:lnTo>
                  <a:lnTo>
                    <a:pt x="1981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595883" y="1335024"/>
            <a:ext cx="8171879" cy="4496181"/>
            <a:chOff x="595883" y="1335024"/>
            <a:chExt cx="8171879" cy="4496181"/>
          </a:xfrm>
        </p:grpSpPr>
        <p:sp>
          <p:nvSpPr>
            <p:cNvPr id="6" name="object 6"/>
            <p:cNvSpPr/>
            <p:nvPr/>
          </p:nvSpPr>
          <p:spPr>
            <a:xfrm>
              <a:off x="3921251" y="1786168"/>
              <a:ext cx="1981200" cy="782515"/>
            </a:xfrm>
            <a:custGeom>
              <a:avLst/>
              <a:gdLst/>
              <a:ahLst/>
              <a:cxnLst/>
              <a:rect l="l" t="t" r="r" b="b"/>
              <a:pathLst>
                <a:path w="1981200" h="962025">
                  <a:moveTo>
                    <a:pt x="0" y="961643"/>
                  </a:moveTo>
                  <a:lnTo>
                    <a:pt x="1981200" y="961643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961643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3921251" y="2292644"/>
              <a:ext cx="1981200" cy="2750191"/>
            </a:xfrm>
            <a:custGeom>
              <a:avLst/>
              <a:gdLst/>
              <a:ahLst/>
              <a:cxnLst/>
              <a:rect l="l" t="t" r="r" b="b"/>
              <a:pathLst>
                <a:path w="1981200" h="2435860">
                  <a:moveTo>
                    <a:pt x="0" y="2435352"/>
                  </a:moveTo>
                  <a:lnTo>
                    <a:pt x="1981200" y="2435352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2435352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6774180" y="1931578"/>
              <a:ext cx="1981200" cy="933764"/>
            </a:xfrm>
            <a:custGeom>
              <a:avLst/>
              <a:gdLst/>
              <a:ahLst/>
              <a:cxnLst/>
              <a:rect l="l" t="t" r="r" b="b"/>
              <a:pathLst>
                <a:path w="1981200" h="1236345">
                  <a:moveTo>
                    <a:pt x="0" y="1235964"/>
                  </a:moveTo>
                  <a:lnTo>
                    <a:pt x="1981200" y="1235964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1235964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6698905" y="2442532"/>
              <a:ext cx="2068857" cy="2447602"/>
            </a:xfrm>
            <a:custGeom>
              <a:avLst/>
              <a:gdLst/>
              <a:ahLst/>
              <a:cxnLst/>
              <a:rect l="l" t="t" r="r" b="b"/>
              <a:pathLst>
                <a:path w="1981200" h="2292350">
                  <a:moveTo>
                    <a:pt x="0" y="2292095"/>
                  </a:moveTo>
                  <a:lnTo>
                    <a:pt x="1981200" y="2292095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2292095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595883" y="1335024"/>
              <a:ext cx="71755" cy="3831590"/>
            </a:xfrm>
            <a:custGeom>
              <a:avLst/>
              <a:gdLst/>
              <a:ahLst/>
              <a:cxnLst/>
              <a:rect l="l" t="t" r="r" b="b"/>
              <a:pathLst>
                <a:path w="71754" h="3831590">
                  <a:moveTo>
                    <a:pt x="36575" y="3831336"/>
                  </a:moveTo>
                  <a:lnTo>
                    <a:pt x="36575" y="0"/>
                  </a:lnTo>
                </a:path>
                <a:path w="71754" h="3831590">
                  <a:moveTo>
                    <a:pt x="0" y="3831336"/>
                  </a:moveTo>
                  <a:lnTo>
                    <a:pt x="71628" y="3831336"/>
                  </a:lnTo>
                </a:path>
                <a:path w="71754" h="3831590">
                  <a:moveTo>
                    <a:pt x="0" y="3192780"/>
                  </a:moveTo>
                  <a:lnTo>
                    <a:pt x="71628" y="3192780"/>
                  </a:lnTo>
                </a:path>
                <a:path w="71754" h="3831590">
                  <a:moveTo>
                    <a:pt x="0" y="2554224"/>
                  </a:moveTo>
                  <a:lnTo>
                    <a:pt x="71628" y="2554224"/>
                  </a:lnTo>
                </a:path>
                <a:path w="71754" h="3831590">
                  <a:moveTo>
                    <a:pt x="0" y="1915667"/>
                  </a:moveTo>
                  <a:lnTo>
                    <a:pt x="71628" y="1915667"/>
                  </a:lnTo>
                </a:path>
                <a:path w="71754" h="3831590">
                  <a:moveTo>
                    <a:pt x="0" y="1277112"/>
                  </a:moveTo>
                  <a:lnTo>
                    <a:pt x="71628" y="1277112"/>
                  </a:lnTo>
                </a:path>
                <a:path w="71754" h="3831590">
                  <a:moveTo>
                    <a:pt x="0" y="638555"/>
                  </a:moveTo>
                  <a:lnTo>
                    <a:pt x="71628" y="638555"/>
                  </a:lnTo>
                </a:path>
                <a:path w="71754" h="3831590">
                  <a:moveTo>
                    <a:pt x="0" y="0"/>
                  </a:moveTo>
                  <a:lnTo>
                    <a:pt x="71628" y="0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32459" y="5166360"/>
              <a:ext cx="5706110" cy="664845"/>
            </a:xfrm>
            <a:custGeom>
              <a:avLst/>
              <a:gdLst/>
              <a:ahLst/>
              <a:cxnLst/>
              <a:rect l="l" t="t" r="r" b="b"/>
              <a:pathLst>
                <a:path w="5706110" h="664845">
                  <a:moveTo>
                    <a:pt x="0" y="0"/>
                  </a:moveTo>
                  <a:lnTo>
                    <a:pt x="0" y="220979"/>
                  </a:lnTo>
                </a:path>
                <a:path w="5706110" h="664845">
                  <a:moveTo>
                    <a:pt x="2852928" y="0"/>
                  </a:moveTo>
                  <a:lnTo>
                    <a:pt x="2852928" y="220979"/>
                  </a:lnTo>
                </a:path>
                <a:path w="5706110" h="664845">
                  <a:moveTo>
                    <a:pt x="5705856" y="0"/>
                  </a:moveTo>
                  <a:lnTo>
                    <a:pt x="5705856" y="220979"/>
                  </a:lnTo>
                </a:path>
                <a:path w="5706110" h="664845">
                  <a:moveTo>
                    <a:pt x="0" y="220979"/>
                  </a:moveTo>
                  <a:lnTo>
                    <a:pt x="0" y="443483"/>
                  </a:lnTo>
                </a:path>
                <a:path w="5706110" h="664845">
                  <a:moveTo>
                    <a:pt x="2852928" y="220979"/>
                  </a:moveTo>
                  <a:lnTo>
                    <a:pt x="2852928" y="443483"/>
                  </a:lnTo>
                </a:path>
                <a:path w="5706110" h="664845">
                  <a:moveTo>
                    <a:pt x="5705856" y="220979"/>
                  </a:moveTo>
                  <a:lnTo>
                    <a:pt x="5705856" y="443483"/>
                  </a:lnTo>
                </a:path>
                <a:path w="5706110" h="664845">
                  <a:moveTo>
                    <a:pt x="0" y="443483"/>
                  </a:moveTo>
                  <a:lnTo>
                    <a:pt x="0" y="664463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741352" y="163484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68 650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1" name="object 31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Källa: Arbetsgivarverket. </a:t>
            </a:r>
            <a:r>
              <a:rPr dirty="0"/>
              <a:t>Lönestatistik </a:t>
            </a:r>
            <a:r>
              <a:rPr spc="-5" dirty="0"/>
              <a:t>redovisas </a:t>
            </a:r>
            <a:r>
              <a:rPr dirty="0"/>
              <a:t>inte </a:t>
            </a:r>
            <a:r>
              <a:rPr spc="-5" dirty="0"/>
              <a:t>vid färre än </a:t>
            </a:r>
            <a:r>
              <a:rPr dirty="0"/>
              <a:t>fem </a:t>
            </a:r>
            <a:r>
              <a:rPr spc="-5" dirty="0"/>
              <a:t>observationer. </a:t>
            </a:r>
            <a:r>
              <a:rPr dirty="0"/>
              <a:t>Vid </a:t>
            </a:r>
            <a:r>
              <a:rPr spc="-5" dirty="0"/>
              <a:t>upp </a:t>
            </a:r>
            <a:r>
              <a:rPr dirty="0"/>
              <a:t>till</a:t>
            </a:r>
            <a:r>
              <a:rPr spc="160" dirty="0"/>
              <a:t> </a:t>
            </a:r>
            <a:r>
              <a:rPr spc="-5" dirty="0"/>
              <a:t>21 observationer </a:t>
            </a:r>
            <a:r>
              <a:rPr dirty="0"/>
              <a:t>redovisas </a:t>
            </a:r>
            <a:r>
              <a:rPr spc="-5" dirty="0"/>
              <a:t>endast </a:t>
            </a:r>
            <a:r>
              <a:rPr dirty="0"/>
              <a:t>medianen.</a:t>
            </a:r>
          </a:p>
        </p:txBody>
      </p:sp>
      <p:sp>
        <p:nvSpPr>
          <p:cNvPr id="32" name="object 32"/>
          <p:cNvSpPr txBox="1">
            <a:spLocks noGrp="1"/>
          </p:cNvSpPr>
          <p:nvPr>
            <p:ph type="ftr" sz="quarter" idx="5"/>
          </p:nvPr>
        </p:nvSpPr>
        <p:spPr>
          <a:xfrm>
            <a:off x="7626857" y="6518168"/>
            <a:ext cx="981203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sv-SE" spc="-5" dirty="0"/>
              <a:t>Mars 2026</a:t>
            </a:r>
            <a:endParaRPr spc="-5" dirty="0"/>
          </a:p>
        </p:txBody>
      </p:sp>
      <p:sp>
        <p:nvSpPr>
          <p:cNvPr id="33" name="object 3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29</a:t>
            </a:fld>
            <a:endParaRPr dirty="0"/>
          </a:p>
        </p:txBody>
      </p:sp>
      <p:sp>
        <p:nvSpPr>
          <p:cNvPr id="14" name="object 14"/>
          <p:cNvSpPr txBox="1"/>
          <p:nvPr/>
        </p:nvSpPr>
        <p:spPr>
          <a:xfrm>
            <a:off x="7604787" y="183848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67 800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1191" y="5072633"/>
            <a:ext cx="507365" cy="67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070">
              <a:lnSpc>
                <a:spcPts val="1065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15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 marL="12700">
              <a:lnSpc>
                <a:spcPts val="1005"/>
              </a:lnSpc>
            </a:pPr>
            <a:r>
              <a:rPr sz="850" spc="-5" dirty="0">
                <a:latin typeface="Carlito"/>
                <a:cs typeface="Carlito"/>
              </a:rPr>
              <a:t>Antal</a:t>
            </a:r>
            <a:endParaRPr sz="850">
              <a:latin typeface="Carlito"/>
              <a:cs typeface="Carlito"/>
            </a:endParaRPr>
          </a:p>
          <a:p>
            <a:pPr marL="12700" marR="10795">
              <a:lnSpc>
                <a:spcPts val="1540"/>
              </a:lnSpc>
              <a:spcBef>
                <a:spcPts val="120"/>
              </a:spcBef>
            </a:pPr>
            <a:r>
              <a:rPr sz="850" dirty="0">
                <a:latin typeface="Carlito"/>
                <a:cs typeface="Carlito"/>
              </a:rPr>
              <a:t>P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spc="-5" dirty="0">
                <a:latin typeface="Carlito"/>
                <a:cs typeface="Carlito"/>
              </a:rPr>
              <a:t>pul</a:t>
            </a:r>
            <a:r>
              <a:rPr sz="850" dirty="0">
                <a:latin typeface="Carlito"/>
                <a:cs typeface="Carlito"/>
              </a:rPr>
              <a:t>ati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n  BEST</a:t>
            </a:r>
            <a:r>
              <a:rPr sz="850" spc="-5" dirty="0">
                <a:latin typeface="Carlito"/>
                <a:cs typeface="Carlito"/>
              </a:rPr>
              <a:t>A</a:t>
            </a:r>
            <a:r>
              <a:rPr sz="850" dirty="0">
                <a:latin typeface="Carlito"/>
                <a:cs typeface="Carlito"/>
              </a:rPr>
              <a:t>-</a:t>
            </a:r>
            <a:r>
              <a:rPr sz="850" spc="-5" dirty="0">
                <a:latin typeface="Carlito"/>
                <a:cs typeface="Carlito"/>
              </a:rPr>
              <a:t>k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d</a:t>
            </a:r>
            <a:endParaRPr sz="850">
              <a:latin typeface="Carlito"/>
              <a:cs typeface="Carlito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97612" y="4434078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25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97612" y="3794836"/>
            <a:ext cx="34163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35</a:t>
            </a:r>
            <a:r>
              <a:rPr sz="900" spc="-6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97612" y="3156584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97612" y="2518028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55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97612" y="1879472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65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841875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76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666481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1</a:t>
            </a:r>
            <a:r>
              <a:rPr lang="sv-SE" sz="900" spc="-5" dirty="0">
                <a:latin typeface="Carlito"/>
                <a:cs typeface="Carlito"/>
              </a:rPr>
              <a:t>28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002027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659629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489317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783963" y="57048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4952</a:t>
            </a:r>
            <a:endParaRPr sz="900" b="1">
              <a:latin typeface="Carlito"/>
              <a:cs typeface="Carlito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97612" y="807277"/>
            <a:ext cx="4221988" cy="58477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245110" algn="ctr">
              <a:lnSpc>
                <a:spcPct val="100000"/>
              </a:lnSpc>
              <a:spcBef>
                <a:spcPts val="620"/>
              </a:spcBef>
            </a:pPr>
            <a:r>
              <a:rPr sz="1200" b="1" dirty="0">
                <a:latin typeface="Carlito"/>
                <a:cs typeface="Carlito"/>
              </a:rPr>
              <a:t>49 - </a:t>
            </a:r>
            <a:r>
              <a:rPr sz="1200" b="1" spc="-5" dirty="0">
                <a:latin typeface="Carlito"/>
                <a:cs typeface="Carlito"/>
              </a:rPr>
              <a:t>Informations- </a:t>
            </a:r>
            <a:r>
              <a:rPr sz="1200" b="1" dirty="0">
                <a:latin typeface="Carlito"/>
                <a:cs typeface="Carlito"/>
              </a:rPr>
              <a:t>och</a:t>
            </a:r>
            <a:r>
              <a:rPr sz="1200" b="1" spc="-30" dirty="0">
                <a:latin typeface="Carlito"/>
                <a:cs typeface="Carlito"/>
              </a:rPr>
              <a:t> </a:t>
            </a:r>
            <a:r>
              <a:rPr sz="1200" b="1" spc="-10" dirty="0">
                <a:latin typeface="Carlito"/>
                <a:cs typeface="Carlito"/>
              </a:rPr>
              <a:t>kommunikationsarbete</a:t>
            </a:r>
            <a:endParaRPr sz="1200" dirty="0">
              <a:latin typeface="Carlito"/>
              <a:cs typeface="Carlito"/>
            </a:endParaRPr>
          </a:p>
          <a:p>
            <a:pPr marL="744855">
              <a:lnSpc>
                <a:spcPts val="1115"/>
              </a:lnSpc>
              <a:spcBef>
                <a:spcPts val="425"/>
              </a:spcBef>
            </a:pPr>
            <a:r>
              <a:rPr sz="1000" b="1" spc="-5" dirty="0">
                <a:latin typeface="Carlito"/>
                <a:cs typeface="Carlito"/>
              </a:rPr>
              <a:t>lönestatistik, mars 20</a:t>
            </a:r>
            <a:r>
              <a:rPr lang="sv-SE" sz="1000" b="1" spc="-5" dirty="0">
                <a:latin typeface="Carlito"/>
                <a:cs typeface="Carlito"/>
              </a:rPr>
              <a:t>26</a:t>
            </a:r>
            <a:r>
              <a:rPr sz="1000" b="1" spc="-5" dirty="0">
                <a:latin typeface="Carlito"/>
                <a:cs typeface="Carlito"/>
              </a:rPr>
              <a:t> (10:e</a:t>
            </a:r>
            <a:r>
              <a:rPr lang="sv-SE" sz="1000" b="1" spc="-5" dirty="0">
                <a:latin typeface="Carlito"/>
                <a:cs typeface="Carlito"/>
              </a:rPr>
              <a:t> percentil</a:t>
            </a:r>
            <a:r>
              <a:rPr sz="1000" b="1" spc="-5" dirty="0">
                <a:latin typeface="Carlito"/>
                <a:cs typeface="Carlito"/>
              </a:rPr>
              <a:t>, median, 90:e</a:t>
            </a:r>
            <a:r>
              <a:rPr sz="1000" b="1" spc="105" dirty="0">
                <a:latin typeface="Carlito"/>
                <a:cs typeface="Carlito"/>
              </a:rPr>
              <a:t> </a:t>
            </a:r>
            <a:r>
              <a:rPr sz="1000" b="1" spc="-5" dirty="0">
                <a:latin typeface="Carlito"/>
                <a:cs typeface="Carlito"/>
              </a:rPr>
              <a:t>percentil)</a:t>
            </a:r>
            <a:endParaRPr sz="1000" dirty="0">
              <a:latin typeface="Carlito"/>
              <a:cs typeface="Carlito"/>
            </a:endParaRPr>
          </a:p>
          <a:p>
            <a:pPr marL="12700">
              <a:lnSpc>
                <a:spcPts val="994"/>
              </a:lnSpc>
            </a:pPr>
            <a:r>
              <a:rPr sz="900" dirty="0">
                <a:latin typeface="Carlito"/>
                <a:cs typeface="Carlito"/>
              </a:rPr>
              <a:t>75</a:t>
            </a:r>
            <a:r>
              <a:rPr sz="900" spc="-1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4" name="object 13">
            <a:extLst>
              <a:ext uri="{FF2B5EF4-FFF2-40B4-BE49-F238E27FC236}">
                <a16:creationId xmlns:a16="http://schemas.microsoft.com/office/drawing/2014/main" id="{7B404933-1697-5971-34FC-EA8017B329EC}"/>
              </a:ext>
            </a:extLst>
          </p:cNvPr>
          <p:cNvSpPr txBox="1"/>
          <p:nvPr/>
        </p:nvSpPr>
        <p:spPr>
          <a:xfrm>
            <a:off x="4741352" y="214132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60 050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5" name="object 13">
            <a:extLst>
              <a:ext uri="{FF2B5EF4-FFF2-40B4-BE49-F238E27FC236}">
                <a16:creationId xmlns:a16="http://schemas.microsoft.com/office/drawing/2014/main" id="{E8F927E2-724E-146E-4289-D402029867E5}"/>
              </a:ext>
            </a:extLst>
          </p:cNvPr>
          <p:cNvSpPr txBox="1"/>
          <p:nvPr/>
        </p:nvSpPr>
        <p:spPr>
          <a:xfrm>
            <a:off x="4741352" y="250962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56 000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6" name="object 14">
            <a:extLst>
              <a:ext uri="{FF2B5EF4-FFF2-40B4-BE49-F238E27FC236}">
                <a16:creationId xmlns:a16="http://schemas.microsoft.com/office/drawing/2014/main" id="{F0947DDF-7AC9-AED3-AFF3-F49BBD259155}"/>
              </a:ext>
            </a:extLst>
          </p:cNvPr>
          <p:cNvSpPr txBox="1"/>
          <p:nvPr/>
        </p:nvSpPr>
        <p:spPr>
          <a:xfrm>
            <a:off x="7604787" y="229120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59 100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7" name="object 14">
            <a:extLst>
              <a:ext uri="{FF2B5EF4-FFF2-40B4-BE49-F238E27FC236}">
                <a16:creationId xmlns:a16="http://schemas.microsoft.com/office/drawing/2014/main" id="{02979CE1-741B-C8E3-DF50-A1DC0C97D0EF}"/>
              </a:ext>
            </a:extLst>
          </p:cNvPr>
          <p:cNvSpPr txBox="1"/>
          <p:nvPr/>
        </p:nvSpPr>
        <p:spPr>
          <a:xfrm>
            <a:off x="7614769" y="278968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52 005</a:t>
            </a:r>
            <a:endParaRPr sz="900" dirty="0">
              <a:latin typeface="Carlito"/>
              <a:cs typeface="Carlito"/>
            </a:endParaRPr>
          </a:p>
        </p:txBody>
      </p:sp>
      <p:cxnSp>
        <p:nvCxnSpPr>
          <p:cNvPr id="16" name="Rak koppling 15">
            <a:extLst>
              <a:ext uri="{FF2B5EF4-FFF2-40B4-BE49-F238E27FC236}">
                <a16:creationId xmlns:a16="http://schemas.microsoft.com/office/drawing/2014/main" id="{411C0AFE-FFE0-BD64-AC34-9ECECAF33C36}"/>
              </a:ext>
            </a:extLst>
          </p:cNvPr>
          <p:cNvCxnSpPr/>
          <p:nvPr/>
        </p:nvCxnSpPr>
        <p:spPr>
          <a:xfrm flipV="1">
            <a:off x="667638" y="5166359"/>
            <a:ext cx="8100124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7165CE-1900-1172-F1E1-0D3512EF4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F2920C12-2399-C0CE-A1D6-F0F536C60F76}"/>
              </a:ext>
            </a:extLst>
          </p:cNvPr>
          <p:cNvGrpSpPr/>
          <p:nvPr/>
        </p:nvGrpSpPr>
        <p:grpSpPr>
          <a:xfrm>
            <a:off x="777240" y="5166359"/>
            <a:ext cx="660400" cy="9525"/>
            <a:chOff x="777240" y="5166359"/>
            <a:chExt cx="660400" cy="9525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2E5EE054-48AA-1D46-71E2-255D45181CFB}"/>
                </a:ext>
              </a:extLst>
            </p:cNvPr>
            <p:cNvSpPr/>
            <p:nvPr/>
          </p:nvSpPr>
          <p:spPr>
            <a:xfrm>
              <a:off x="777240" y="5166359"/>
              <a:ext cx="660400" cy="9525"/>
            </a:xfrm>
            <a:custGeom>
              <a:avLst/>
              <a:gdLst/>
              <a:ahLst/>
              <a:cxnLst/>
              <a:rect l="l" t="t" r="r" b="b"/>
              <a:pathLst>
                <a:path w="660400" h="9525">
                  <a:moveTo>
                    <a:pt x="659892" y="0"/>
                  </a:moveTo>
                  <a:lnTo>
                    <a:pt x="0" y="0"/>
                  </a:lnTo>
                  <a:lnTo>
                    <a:pt x="0" y="9144"/>
                  </a:lnTo>
                  <a:lnTo>
                    <a:pt x="659892" y="9144"/>
                  </a:lnTo>
                  <a:lnTo>
                    <a:pt x="659892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82AE6D01-17EB-6E56-1A96-E6E7254515D3}"/>
                </a:ext>
              </a:extLst>
            </p:cNvPr>
            <p:cNvSpPr/>
            <p:nvPr/>
          </p:nvSpPr>
          <p:spPr>
            <a:xfrm>
              <a:off x="777240" y="5166359"/>
              <a:ext cx="660400" cy="9525"/>
            </a:xfrm>
            <a:custGeom>
              <a:avLst/>
              <a:gdLst/>
              <a:ahLst/>
              <a:cxnLst/>
              <a:rect l="l" t="t" r="r" b="b"/>
              <a:pathLst>
                <a:path w="660400" h="9525">
                  <a:moveTo>
                    <a:pt x="659891" y="0"/>
                  </a:moveTo>
                  <a:lnTo>
                    <a:pt x="0" y="0"/>
                  </a:lnTo>
                  <a:lnTo>
                    <a:pt x="0" y="9144"/>
                  </a:lnTo>
                  <a:lnTo>
                    <a:pt x="659891" y="9144"/>
                  </a:lnTo>
                  <a:lnTo>
                    <a:pt x="6598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>
            <a:extLst>
              <a:ext uri="{FF2B5EF4-FFF2-40B4-BE49-F238E27FC236}">
                <a16:creationId xmlns:a16="http://schemas.microsoft.com/office/drawing/2014/main" id="{A76A0403-CC01-D51F-C5DB-5C41C749F5F3}"/>
              </a:ext>
            </a:extLst>
          </p:cNvPr>
          <p:cNvGrpSpPr/>
          <p:nvPr/>
        </p:nvGrpSpPr>
        <p:grpSpPr>
          <a:xfrm>
            <a:off x="1728216" y="5166359"/>
            <a:ext cx="660400" cy="9525"/>
            <a:chOff x="1728216" y="5166359"/>
            <a:chExt cx="660400" cy="9525"/>
          </a:xfrm>
        </p:grpSpPr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48CC1DEC-F0B8-4EE8-7B19-C137872C7B8C}"/>
                </a:ext>
              </a:extLst>
            </p:cNvPr>
            <p:cNvSpPr/>
            <p:nvPr/>
          </p:nvSpPr>
          <p:spPr>
            <a:xfrm>
              <a:off x="1728216" y="5166359"/>
              <a:ext cx="660400" cy="9525"/>
            </a:xfrm>
            <a:custGeom>
              <a:avLst/>
              <a:gdLst/>
              <a:ahLst/>
              <a:cxnLst/>
              <a:rect l="l" t="t" r="r" b="b"/>
              <a:pathLst>
                <a:path w="660400" h="9525">
                  <a:moveTo>
                    <a:pt x="659892" y="0"/>
                  </a:moveTo>
                  <a:lnTo>
                    <a:pt x="0" y="0"/>
                  </a:lnTo>
                  <a:lnTo>
                    <a:pt x="0" y="9144"/>
                  </a:lnTo>
                  <a:lnTo>
                    <a:pt x="659892" y="9144"/>
                  </a:lnTo>
                  <a:lnTo>
                    <a:pt x="659892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D9FB2314-6456-6B79-84F1-C3A397FEE087}"/>
                </a:ext>
              </a:extLst>
            </p:cNvPr>
            <p:cNvSpPr/>
            <p:nvPr/>
          </p:nvSpPr>
          <p:spPr>
            <a:xfrm>
              <a:off x="1728216" y="5166359"/>
              <a:ext cx="660400" cy="9525"/>
            </a:xfrm>
            <a:custGeom>
              <a:avLst/>
              <a:gdLst/>
              <a:ahLst/>
              <a:cxnLst/>
              <a:rect l="l" t="t" r="r" b="b"/>
              <a:pathLst>
                <a:path w="660400" h="9525">
                  <a:moveTo>
                    <a:pt x="659891" y="0"/>
                  </a:moveTo>
                  <a:lnTo>
                    <a:pt x="0" y="0"/>
                  </a:lnTo>
                  <a:lnTo>
                    <a:pt x="0" y="9144"/>
                  </a:lnTo>
                  <a:lnTo>
                    <a:pt x="659891" y="9144"/>
                  </a:lnTo>
                  <a:lnTo>
                    <a:pt x="6598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>
            <a:extLst>
              <a:ext uri="{FF2B5EF4-FFF2-40B4-BE49-F238E27FC236}">
                <a16:creationId xmlns:a16="http://schemas.microsoft.com/office/drawing/2014/main" id="{930CBE9A-B00E-FC57-5E1B-86E9E8E294A2}"/>
              </a:ext>
            </a:extLst>
          </p:cNvPr>
          <p:cNvGrpSpPr/>
          <p:nvPr/>
        </p:nvGrpSpPr>
        <p:grpSpPr>
          <a:xfrm>
            <a:off x="595883" y="925638"/>
            <a:ext cx="8451089" cy="4905567"/>
            <a:chOff x="595883" y="925638"/>
            <a:chExt cx="8451089" cy="4905567"/>
          </a:xfrm>
        </p:grpSpPr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C51CC939-4602-D370-9021-D331B6756B91}"/>
                </a:ext>
              </a:extLst>
            </p:cNvPr>
            <p:cNvSpPr/>
            <p:nvPr/>
          </p:nvSpPr>
          <p:spPr>
            <a:xfrm>
              <a:off x="4581143" y="1750951"/>
              <a:ext cx="661670" cy="1423288"/>
            </a:xfrm>
            <a:custGeom>
              <a:avLst/>
              <a:gdLst/>
              <a:ahLst/>
              <a:cxnLst/>
              <a:rect l="l" t="t" r="r" b="b"/>
              <a:pathLst>
                <a:path w="661670" h="1306195">
                  <a:moveTo>
                    <a:pt x="0" y="1306068"/>
                  </a:moveTo>
                  <a:lnTo>
                    <a:pt x="661415" y="1306068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1306068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2">
              <a:extLst>
                <a:ext uri="{FF2B5EF4-FFF2-40B4-BE49-F238E27FC236}">
                  <a16:creationId xmlns:a16="http://schemas.microsoft.com/office/drawing/2014/main" id="{F1FF9294-49F7-0D28-A253-23D090B451BE}"/>
                </a:ext>
              </a:extLst>
            </p:cNvPr>
            <p:cNvSpPr/>
            <p:nvPr/>
          </p:nvSpPr>
          <p:spPr>
            <a:xfrm>
              <a:off x="4539676" y="2146661"/>
              <a:ext cx="710370" cy="2398227"/>
            </a:xfrm>
            <a:custGeom>
              <a:avLst/>
              <a:gdLst/>
              <a:ahLst/>
              <a:cxnLst/>
              <a:rect l="l" t="t" r="r" b="b"/>
              <a:pathLst>
                <a:path w="661670" h="2025650">
                  <a:moveTo>
                    <a:pt x="0" y="2025395"/>
                  </a:moveTo>
                  <a:lnTo>
                    <a:pt x="661415" y="2025395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2025395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FC81B0BB-2F64-8329-214B-B0D321AE0B4E}"/>
                </a:ext>
              </a:extLst>
            </p:cNvPr>
            <p:cNvSpPr/>
            <p:nvPr/>
          </p:nvSpPr>
          <p:spPr>
            <a:xfrm>
              <a:off x="5532119" y="1950975"/>
              <a:ext cx="661670" cy="1379974"/>
            </a:xfrm>
            <a:custGeom>
              <a:avLst/>
              <a:gdLst/>
              <a:ahLst/>
              <a:cxnLst/>
              <a:rect l="l" t="t" r="r" b="b"/>
              <a:pathLst>
                <a:path w="661670" h="1282064">
                  <a:moveTo>
                    <a:pt x="0" y="1281683"/>
                  </a:moveTo>
                  <a:lnTo>
                    <a:pt x="661415" y="1281683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1281683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AB06CA6E-7874-DF06-BD5A-10BA658CA6D7}"/>
                </a:ext>
              </a:extLst>
            </p:cNvPr>
            <p:cNvSpPr/>
            <p:nvPr/>
          </p:nvSpPr>
          <p:spPr>
            <a:xfrm>
              <a:off x="5500096" y="2964767"/>
              <a:ext cx="850751" cy="2134718"/>
            </a:xfrm>
            <a:custGeom>
              <a:avLst/>
              <a:gdLst/>
              <a:ahLst/>
              <a:cxnLst/>
              <a:rect l="l" t="t" r="r" b="b"/>
              <a:pathLst>
                <a:path w="661670" h="1641475">
                  <a:moveTo>
                    <a:pt x="0" y="1641348"/>
                  </a:moveTo>
                  <a:lnTo>
                    <a:pt x="661415" y="1641348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1641348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116CE6D8-D646-59A1-7FA3-6779774A4526}"/>
                </a:ext>
              </a:extLst>
            </p:cNvPr>
            <p:cNvSpPr/>
            <p:nvPr/>
          </p:nvSpPr>
          <p:spPr>
            <a:xfrm>
              <a:off x="7434072" y="925638"/>
              <a:ext cx="661670" cy="1957262"/>
            </a:xfrm>
            <a:custGeom>
              <a:avLst/>
              <a:gdLst/>
              <a:ahLst/>
              <a:cxnLst/>
              <a:rect l="l" t="t" r="r" b="b"/>
              <a:pathLst>
                <a:path w="661670" h="1915795">
                  <a:moveTo>
                    <a:pt x="0" y="1915667"/>
                  </a:moveTo>
                  <a:lnTo>
                    <a:pt x="661416" y="1915667"/>
                  </a:lnTo>
                  <a:lnTo>
                    <a:pt x="661416" y="0"/>
                  </a:lnTo>
                  <a:lnTo>
                    <a:pt x="0" y="0"/>
                  </a:lnTo>
                  <a:lnTo>
                    <a:pt x="0" y="1915667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8CF2627E-B4BB-9919-F1C5-1C0EFCE7B67D}"/>
                </a:ext>
              </a:extLst>
            </p:cNvPr>
            <p:cNvSpPr/>
            <p:nvPr/>
          </p:nvSpPr>
          <p:spPr>
            <a:xfrm>
              <a:off x="7424969" y="2082819"/>
              <a:ext cx="661670" cy="2794366"/>
            </a:xfrm>
            <a:custGeom>
              <a:avLst/>
              <a:gdLst/>
              <a:ahLst/>
              <a:cxnLst/>
              <a:rect l="l" t="t" r="r" b="b"/>
              <a:pathLst>
                <a:path w="661670" h="2573020">
                  <a:moveTo>
                    <a:pt x="0" y="2572512"/>
                  </a:moveTo>
                  <a:lnTo>
                    <a:pt x="661416" y="2572512"/>
                  </a:lnTo>
                  <a:lnTo>
                    <a:pt x="661416" y="0"/>
                  </a:lnTo>
                  <a:lnTo>
                    <a:pt x="0" y="0"/>
                  </a:lnTo>
                  <a:lnTo>
                    <a:pt x="0" y="2572512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73522BFA-330B-1056-3ADA-E509D62B3CBB}"/>
                </a:ext>
              </a:extLst>
            </p:cNvPr>
            <p:cNvSpPr/>
            <p:nvPr/>
          </p:nvSpPr>
          <p:spPr>
            <a:xfrm>
              <a:off x="8386572" y="1033247"/>
              <a:ext cx="660400" cy="1828160"/>
            </a:xfrm>
            <a:custGeom>
              <a:avLst/>
              <a:gdLst/>
              <a:ahLst/>
              <a:cxnLst/>
              <a:rect l="l" t="t" r="r" b="b"/>
              <a:pathLst>
                <a:path w="660400" h="1762125">
                  <a:moveTo>
                    <a:pt x="0" y="1761743"/>
                  </a:moveTo>
                  <a:lnTo>
                    <a:pt x="659892" y="1761743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761743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CD195B7D-0028-5291-261E-BF6A7471323A}"/>
                </a:ext>
              </a:extLst>
            </p:cNvPr>
            <p:cNvSpPr/>
            <p:nvPr/>
          </p:nvSpPr>
          <p:spPr>
            <a:xfrm>
              <a:off x="8386572" y="1976761"/>
              <a:ext cx="660400" cy="3189600"/>
            </a:xfrm>
            <a:custGeom>
              <a:avLst/>
              <a:gdLst/>
              <a:ahLst/>
              <a:cxnLst/>
              <a:rect l="l" t="t" r="r" b="b"/>
              <a:pathLst>
                <a:path w="660400" h="2446020">
                  <a:moveTo>
                    <a:pt x="0" y="2446019"/>
                  </a:moveTo>
                  <a:lnTo>
                    <a:pt x="659892" y="2446019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2446019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9ED25313-D13A-98A0-C152-1FCBA07E0440}"/>
                </a:ext>
              </a:extLst>
            </p:cNvPr>
            <p:cNvSpPr/>
            <p:nvPr/>
          </p:nvSpPr>
          <p:spPr>
            <a:xfrm>
              <a:off x="595883" y="1335024"/>
              <a:ext cx="71755" cy="3831590"/>
            </a:xfrm>
            <a:custGeom>
              <a:avLst/>
              <a:gdLst/>
              <a:ahLst/>
              <a:cxnLst/>
              <a:rect l="l" t="t" r="r" b="b"/>
              <a:pathLst>
                <a:path w="71754" h="3831590">
                  <a:moveTo>
                    <a:pt x="36575" y="3831336"/>
                  </a:moveTo>
                  <a:lnTo>
                    <a:pt x="36575" y="0"/>
                  </a:lnTo>
                </a:path>
                <a:path w="71754" h="3831590">
                  <a:moveTo>
                    <a:pt x="0" y="3831336"/>
                  </a:moveTo>
                  <a:lnTo>
                    <a:pt x="71628" y="3831336"/>
                  </a:lnTo>
                </a:path>
                <a:path w="71754" h="3831590">
                  <a:moveTo>
                    <a:pt x="0" y="3284220"/>
                  </a:moveTo>
                  <a:lnTo>
                    <a:pt x="71628" y="3284220"/>
                  </a:lnTo>
                </a:path>
                <a:path w="71754" h="3831590">
                  <a:moveTo>
                    <a:pt x="0" y="2737104"/>
                  </a:moveTo>
                  <a:lnTo>
                    <a:pt x="71628" y="2737104"/>
                  </a:lnTo>
                </a:path>
                <a:path w="71754" h="3831590">
                  <a:moveTo>
                    <a:pt x="0" y="2189988"/>
                  </a:moveTo>
                  <a:lnTo>
                    <a:pt x="71628" y="2189988"/>
                  </a:lnTo>
                </a:path>
                <a:path w="71754" h="3831590">
                  <a:moveTo>
                    <a:pt x="0" y="1642872"/>
                  </a:moveTo>
                  <a:lnTo>
                    <a:pt x="71628" y="1642872"/>
                  </a:lnTo>
                </a:path>
                <a:path w="71754" h="3831590">
                  <a:moveTo>
                    <a:pt x="0" y="1094231"/>
                  </a:moveTo>
                  <a:lnTo>
                    <a:pt x="71628" y="1094231"/>
                  </a:lnTo>
                </a:path>
                <a:path w="71754" h="3831590">
                  <a:moveTo>
                    <a:pt x="0" y="547115"/>
                  </a:moveTo>
                  <a:lnTo>
                    <a:pt x="71628" y="547115"/>
                  </a:lnTo>
                </a:path>
                <a:path w="71754" h="3831590">
                  <a:moveTo>
                    <a:pt x="0" y="0"/>
                  </a:moveTo>
                  <a:lnTo>
                    <a:pt x="71628" y="0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>
              <a:extLst>
                <a:ext uri="{FF2B5EF4-FFF2-40B4-BE49-F238E27FC236}">
                  <a16:creationId xmlns:a16="http://schemas.microsoft.com/office/drawing/2014/main" id="{5DBE01B3-CA2A-5E8E-534F-7C765A87CB81}"/>
                </a:ext>
              </a:extLst>
            </p:cNvPr>
            <p:cNvSpPr/>
            <p:nvPr/>
          </p:nvSpPr>
          <p:spPr>
            <a:xfrm>
              <a:off x="632459" y="5166360"/>
              <a:ext cx="7607934" cy="664845"/>
            </a:xfrm>
            <a:custGeom>
              <a:avLst/>
              <a:gdLst/>
              <a:ahLst/>
              <a:cxnLst/>
              <a:rect l="l" t="t" r="r" b="b"/>
              <a:pathLst>
                <a:path w="7607934" h="664845">
                  <a:moveTo>
                    <a:pt x="0" y="0"/>
                  </a:moveTo>
                  <a:lnTo>
                    <a:pt x="0" y="220979"/>
                  </a:lnTo>
                </a:path>
                <a:path w="7607934" h="664845">
                  <a:moveTo>
                    <a:pt x="950976" y="0"/>
                  </a:moveTo>
                  <a:lnTo>
                    <a:pt x="950976" y="220979"/>
                  </a:lnTo>
                </a:path>
                <a:path w="7607934" h="664845">
                  <a:moveTo>
                    <a:pt x="1901952" y="0"/>
                  </a:moveTo>
                  <a:lnTo>
                    <a:pt x="1901952" y="220979"/>
                  </a:lnTo>
                </a:path>
                <a:path w="7607934" h="664845">
                  <a:moveTo>
                    <a:pt x="2852928" y="0"/>
                  </a:moveTo>
                  <a:lnTo>
                    <a:pt x="2852928" y="220979"/>
                  </a:lnTo>
                </a:path>
                <a:path w="7607934" h="664845">
                  <a:moveTo>
                    <a:pt x="3803904" y="0"/>
                  </a:moveTo>
                  <a:lnTo>
                    <a:pt x="3803904" y="220979"/>
                  </a:lnTo>
                </a:path>
                <a:path w="7607934" h="664845">
                  <a:moveTo>
                    <a:pt x="4754880" y="0"/>
                  </a:moveTo>
                  <a:lnTo>
                    <a:pt x="4754880" y="220979"/>
                  </a:lnTo>
                </a:path>
                <a:path w="7607934" h="664845">
                  <a:moveTo>
                    <a:pt x="5705856" y="0"/>
                  </a:moveTo>
                  <a:lnTo>
                    <a:pt x="5705856" y="220979"/>
                  </a:lnTo>
                </a:path>
                <a:path w="7607934" h="664845">
                  <a:moveTo>
                    <a:pt x="6656832" y="0"/>
                  </a:moveTo>
                  <a:lnTo>
                    <a:pt x="6656832" y="220979"/>
                  </a:lnTo>
                </a:path>
                <a:path w="7607934" h="664845">
                  <a:moveTo>
                    <a:pt x="7607808" y="0"/>
                  </a:moveTo>
                  <a:lnTo>
                    <a:pt x="7607808" y="220979"/>
                  </a:lnTo>
                </a:path>
                <a:path w="7607934" h="664845">
                  <a:moveTo>
                    <a:pt x="0" y="220979"/>
                  </a:moveTo>
                  <a:lnTo>
                    <a:pt x="0" y="443483"/>
                  </a:lnTo>
                </a:path>
                <a:path w="7607934" h="664845">
                  <a:moveTo>
                    <a:pt x="950976" y="220979"/>
                  </a:moveTo>
                  <a:lnTo>
                    <a:pt x="950976" y="443483"/>
                  </a:lnTo>
                </a:path>
                <a:path w="7607934" h="664845">
                  <a:moveTo>
                    <a:pt x="1901952" y="220979"/>
                  </a:moveTo>
                  <a:lnTo>
                    <a:pt x="1901952" y="443483"/>
                  </a:lnTo>
                </a:path>
                <a:path w="7607934" h="664845">
                  <a:moveTo>
                    <a:pt x="2852928" y="220979"/>
                  </a:moveTo>
                  <a:lnTo>
                    <a:pt x="2852928" y="443483"/>
                  </a:lnTo>
                </a:path>
                <a:path w="7607934" h="664845">
                  <a:moveTo>
                    <a:pt x="3803904" y="220979"/>
                  </a:moveTo>
                  <a:lnTo>
                    <a:pt x="3803904" y="443483"/>
                  </a:lnTo>
                </a:path>
                <a:path w="7607934" h="664845">
                  <a:moveTo>
                    <a:pt x="4754880" y="220979"/>
                  </a:moveTo>
                  <a:lnTo>
                    <a:pt x="4754880" y="443483"/>
                  </a:lnTo>
                </a:path>
                <a:path w="7607934" h="664845">
                  <a:moveTo>
                    <a:pt x="5705856" y="220979"/>
                  </a:moveTo>
                  <a:lnTo>
                    <a:pt x="5705856" y="443483"/>
                  </a:lnTo>
                </a:path>
                <a:path w="7607934" h="664845">
                  <a:moveTo>
                    <a:pt x="6656832" y="220979"/>
                  </a:moveTo>
                  <a:lnTo>
                    <a:pt x="6656832" y="443483"/>
                  </a:lnTo>
                </a:path>
                <a:path w="7607934" h="664845">
                  <a:moveTo>
                    <a:pt x="7607808" y="220979"/>
                  </a:moveTo>
                  <a:lnTo>
                    <a:pt x="7607808" y="443483"/>
                  </a:lnTo>
                </a:path>
                <a:path w="7607934" h="664845">
                  <a:moveTo>
                    <a:pt x="0" y="443483"/>
                  </a:moveTo>
                  <a:lnTo>
                    <a:pt x="0" y="664463"/>
                  </a:lnTo>
                </a:path>
                <a:path w="7607934" h="664845">
                  <a:moveTo>
                    <a:pt x="2852928" y="443483"/>
                  </a:moveTo>
                  <a:lnTo>
                    <a:pt x="2852928" y="664463"/>
                  </a:lnTo>
                </a:path>
                <a:path w="7607934" h="664845">
                  <a:moveTo>
                    <a:pt x="5705856" y="443483"/>
                  </a:moveTo>
                  <a:lnTo>
                    <a:pt x="5705856" y="664463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0" name="object 70">
            <a:extLst>
              <a:ext uri="{FF2B5EF4-FFF2-40B4-BE49-F238E27FC236}">
                <a16:creationId xmlns:a16="http://schemas.microsoft.com/office/drawing/2014/main" id="{9F06C06C-C9F8-A6EB-8755-18D8CF243D65}"/>
              </a:ext>
            </a:extLst>
          </p:cNvPr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Källa: Arbetsgivarverket. </a:t>
            </a:r>
            <a:r>
              <a:rPr dirty="0"/>
              <a:t>Lönestatistik </a:t>
            </a:r>
            <a:r>
              <a:rPr spc="-5" dirty="0"/>
              <a:t>redovisas </a:t>
            </a:r>
            <a:r>
              <a:rPr dirty="0"/>
              <a:t>inte </a:t>
            </a:r>
            <a:r>
              <a:rPr spc="-5" dirty="0"/>
              <a:t>vid färre än </a:t>
            </a:r>
            <a:r>
              <a:rPr dirty="0"/>
              <a:t>fem </a:t>
            </a:r>
            <a:r>
              <a:rPr spc="-5" dirty="0"/>
              <a:t>observationer. </a:t>
            </a:r>
            <a:r>
              <a:rPr dirty="0"/>
              <a:t>Vid </a:t>
            </a:r>
            <a:r>
              <a:rPr spc="-5" dirty="0"/>
              <a:t>upp </a:t>
            </a:r>
            <a:r>
              <a:rPr dirty="0"/>
              <a:t>till</a:t>
            </a:r>
            <a:r>
              <a:rPr spc="160" dirty="0"/>
              <a:t> </a:t>
            </a:r>
            <a:r>
              <a:rPr spc="-5" dirty="0"/>
              <a:t>21 observationer </a:t>
            </a:r>
            <a:r>
              <a:rPr dirty="0"/>
              <a:t>redovisas </a:t>
            </a:r>
            <a:r>
              <a:rPr spc="-5" dirty="0"/>
              <a:t>endast </a:t>
            </a:r>
            <a:r>
              <a:rPr dirty="0"/>
              <a:t>medianen.</a:t>
            </a:r>
          </a:p>
        </p:txBody>
      </p:sp>
      <p:sp>
        <p:nvSpPr>
          <p:cNvPr id="71" name="object 71">
            <a:extLst>
              <a:ext uri="{FF2B5EF4-FFF2-40B4-BE49-F238E27FC236}">
                <a16:creationId xmlns:a16="http://schemas.microsoft.com/office/drawing/2014/main" id="{F7974583-CE1E-7013-C877-1ADB453B01D0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7626857" y="6518168"/>
            <a:ext cx="813816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sv-SE" spc="-5" dirty="0"/>
              <a:t>Mars 2026</a:t>
            </a:r>
            <a:endParaRPr spc="-5" dirty="0"/>
          </a:p>
        </p:txBody>
      </p:sp>
      <p:sp>
        <p:nvSpPr>
          <p:cNvPr id="72" name="object 72">
            <a:extLst>
              <a:ext uri="{FF2B5EF4-FFF2-40B4-BE49-F238E27FC236}">
                <a16:creationId xmlns:a16="http://schemas.microsoft.com/office/drawing/2014/main" id="{BE98C86C-5BD2-A61C-CE8A-ABE5956558A6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3</a:t>
            </a:fld>
            <a:endParaRPr dirty="0"/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C31BF7C2-C362-5949-A0A0-A77D3F5B7A33}"/>
              </a:ext>
            </a:extLst>
          </p:cNvPr>
          <p:cNvSpPr txBox="1"/>
          <p:nvPr/>
        </p:nvSpPr>
        <p:spPr>
          <a:xfrm>
            <a:off x="5688763" y="184811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46 300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id="{D8C593AC-13E5-D771-F5C6-DDAC782CA6DB}"/>
              </a:ext>
            </a:extLst>
          </p:cNvPr>
          <p:cNvSpPr txBox="1"/>
          <p:nvPr/>
        </p:nvSpPr>
        <p:spPr>
          <a:xfrm>
            <a:off x="7565648" y="836659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57 000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2" name="object 32">
            <a:extLst>
              <a:ext uri="{FF2B5EF4-FFF2-40B4-BE49-F238E27FC236}">
                <a16:creationId xmlns:a16="http://schemas.microsoft.com/office/drawing/2014/main" id="{D66FEB21-1807-3591-BC5C-07D00F9F90B6}"/>
              </a:ext>
            </a:extLst>
          </p:cNvPr>
          <p:cNvSpPr txBox="1"/>
          <p:nvPr/>
        </p:nvSpPr>
        <p:spPr>
          <a:xfrm>
            <a:off x="8564634" y="93519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55 800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5" name="object 35">
            <a:extLst>
              <a:ext uri="{FF2B5EF4-FFF2-40B4-BE49-F238E27FC236}">
                <a16:creationId xmlns:a16="http://schemas.microsoft.com/office/drawing/2014/main" id="{D08E40E0-BBD5-3F75-D407-9213CFAA0727}"/>
              </a:ext>
            </a:extLst>
          </p:cNvPr>
          <p:cNvSpPr txBox="1"/>
          <p:nvPr/>
        </p:nvSpPr>
        <p:spPr>
          <a:xfrm>
            <a:off x="8574250" y="193149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45 000 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0" name="object 40">
            <a:extLst>
              <a:ext uri="{FF2B5EF4-FFF2-40B4-BE49-F238E27FC236}">
                <a16:creationId xmlns:a16="http://schemas.microsoft.com/office/drawing/2014/main" id="{1DAE56AC-656B-6F1B-4D3B-3C6D0BC43346}"/>
              </a:ext>
            </a:extLst>
          </p:cNvPr>
          <p:cNvSpPr txBox="1"/>
          <p:nvPr/>
        </p:nvSpPr>
        <p:spPr>
          <a:xfrm>
            <a:off x="8564634" y="277867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36 500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1" name="object 41">
            <a:extLst>
              <a:ext uri="{FF2B5EF4-FFF2-40B4-BE49-F238E27FC236}">
                <a16:creationId xmlns:a16="http://schemas.microsoft.com/office/drawing/2014/main" id="{C808C9A7-BE48-39DE-481A-861D51BAD543}"/>
              </a:ext>
            </a:extLst>
          </p:cNvPr>
          <p:cNvSpPr txBox="1"/>
          <p:nvPr/>
        </p:nvSpPr>
        <p:spPr>
          <a:xfrm>
            <a:off x="31191" y="5072633"/>
            <a:ext cx="507365" cy="67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070">
              <a:lnSpc>
                <a:spcPts val="1065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15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 marL="12700">
              <a:lnSpc>
                <a:spcPts val="1005"/>
              </a:lnSpc>
            </a:pPr>
            <a:r>
              <a:rPr sz="850" spc="-5" dirty="0">
                <a:latin typeface="Carlito"/>
                <a:cs typeface="Carlito"/>
              </a:rPr>
              <a:t>Antal</a:t>
            </a:r>
            <a:endParaRPr sz="850">
              <a:latin typeface="Carlito"/>
              <a:cs typeface="Carlito"/>
            </a:endParaRPr>
          </a:p>
          <a:p>
            <a:pPr marL="12700" marR="10795">
              <a:lnSpc>
                <a:spcPts val="1540"/>
              </a:lnSpc>
              <a:spcBef>
                <a:spcPts val="120"/>
              </a:spcBef>
            </a:pPr>
            <a:r>
              <a:rPr sz="850" dirty="0">
                <a:latin typeface="Carlito"/>
                <a:cs typeface="Carlito"/>
              </a:rPr>
              <a:t>P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spc="-5" dirty="0">
                <a:latin typeface="Carlito"/>
                <a:cs typeface="Carlito"/>
              </a:rPr>
              <a:t>pul</a:t>
            </a:r>
            <a:r>
              <a:rPr sz="850" dirty="0">
                <a:latin typeface="Carlito"/>
                <a:cs typeface="Carlito"/>
              </a:rPr>
              <a:t>ati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n  BEST</a:t>
            </a:r>
            <a:r>
              <a:rPr sz="850" spc="-5" dirty="0">
                <a:latin typeface="Carlito"/>
                <a:cs typeface="Carlito"/>
              </a:rPr>
              <a:t>A</a:t>
            </a:r>
            <a:r>
              <a:rPr sz="850" dirty="0">
                <a:latin typeface="Carlito"/>
                <a:cs typeface="Carlito"/>
              </a:rPr>
              <a:t>-</a:t>
            </a:r>
            <a:r>
              <a:rPr sz="850" spc="-5" dirty="0">
                <a:latin typeface="Carlito"/>
                <a:cs typeface="Carlito"/>
              </a:rPr>
              <a:t>k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d</a:t>
            </a:r>
            <a:endParaRPr sz="850">
              <a:latin typeface="Carlito"/>
              <a:cs typeface="Carlito"/>
            </a:endParaRPr>
          </a:p>
        </p:txBody>
      </p:sp>
      <p:sp>
        <p:nvSpPr>
          <p:cNvPr id="42" name="object 42">
            <a:extLst>
              <a:ext uri="{FF2B5EF4-FFF2-40B4-BE49-F238E27FC236}">
                <a16:creationId xmlns:a16="http://schemas.microsoft.com/office/drawing/2014/main" id="{3895B57E-64D8-0B20-F5AE-BF8CA9C23994}"/>
              </a:ext>
            </a:extLst>
          </p:cNvPr>
          <p:cNvSpPr txBox="1"/>
          <p:nvPr/>
        </p:nvSpPr>
        <p:spPr>
          <a:xfrm>
            <a:off x="197612" y="4525136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20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id="{E4BDFA00-9C80-1679-B1A9-91D08E5D6B09}"/>
              </a:ext>
            </a:extLst>
          </p:cNvPr>
          <p:cNvSpPr txBox="1"/>
          <p:nvPr/>
        </p:nvSpPr>
        <p:spPr>
          <a:xfrm>
            <a:off x="197612" y="3977767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25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id="{29635746-04E5-058B-B12F-D90014F635C5}"/>
              </a:ext>
            </a:extLst>
          </p:cNvPr>
          <p:cNvSpPr txBox="1"/>
          <p:nvPr/>
        </p:nvSpPr>
        <p:spPr>
          <a:xfrm>
            <a:off x="197612" y="3430270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id="{88E5F717-8C76-CB4E-66D8-008DFBBCBD27}"/>
              </a:ext>
            </a:extLst>
          </p:cNvPr>
          <p:cNvSpPr txBox="1"/>
          <p:nvPr/>
        </p:nvSpPr>
        <p:spPr>
          <a:xfrm>
            <a:off x="197612" y="2882900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6" name="object 46">
            <a:extLst>
              <a:ext uri="{FF2B5EF4-FFF2-40B4-BE49-F238E27FC236}">
                <a16:creationId xmlns:a16="http://schemas.microsoft.com/office/drawing/2014/main" id="{E358E2EC-7670-B428-AA81-C4B8F5DCC049}"/>
              </a:ext>
            </a:extLst>
          </p:cNvPr>
          <p:cNvSpPr txBox="1"/>
          <p:nvPr/>
        </p:nvSpPr>
        <p:spPr>
          <a:xfrm>
            <a:off x="197612" y="2335784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7" name="object 47">
            <a:extLst>
              <a:ext uri="{FF2B5EF4-FFF2-40B4-BE49-F238E27FC236}">
                <a16:creationId xmlns:a16="http://schemas.microsoft.com/office/drawing/2014/main" id="{0135F745-6F75-07F4-D389-3EAD3F781336}"/>
              </a:ext>
            </a:extLst>
          </p:cNvPr>
          <p:cNvSpPr txBox="1"/>
          <p:nvPr/>
        </p:nvSpPr>
        <p:spPr>
          <a:xfrm>
            <a:off x="197612" y="1788414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52" name="object 52">
            <a:extLst>
              <a:ext uri="{FF2B5EF4-FFF2-40B4-BE49-F238E27FC236}">
                <a16:creationId xmlns:a16="http://schemas.microsoft.com/office/drawing/2014/main" id="{37E340C6-5964-1C7B-7CF2-41359B83AB26}"/>
              </a:ext>
            </a:extLst>
          </p:cNvPr>
          <p:cNvSpPr txBox="1"/>
          <p:nvPr/>
        </p:nvSpPr>
        <p:spPr>
          <a:xfrm>
            <a:off x="4841875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40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3" name="object 53">
            <a:extLst>
              <a:ext uri="{FF2B5EF4-FFF2-40B4-BE49-F238E27FC236}">
                <a16:creationId xmlns:a16="http://schemas.microsoft.com/office/drawing/2014/main" id="{A9357615-B713-73FA-9940-669519FA2E00}"/>
              </a:ext>
            </a:extLst>
          </p:cNvPr>
          <p:cNvSpPr txBox="1"/>
          <p:nvPr/>
        </p:nvSpPr>
        <p:spPr>
          <a:xfrm>
            <a:off x="5791200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230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4" name="object 54">
            <a:extLst>
              <a:ext uri="{FF2B5EF4-FFF2-40B4-BE49-F238E27FC236}">
                <a16:creationId xmlns:a16="http://schemas.microsoft.com/office/drawing/2014/main" id="{C23FF6AC-6EA4-DE16-78D1-D321744ADF58}"/>
              </a:ext>
            </a:extLst>
          </p:cNvPr>
          <p:cNvSpPr txBox="1"/>
          <p:nvPr/>
        </p:nvSpPr>
        <p:spPr>
          <a:xfrm>
            <a:off x="6744461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35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5" name="object 55">
            <a:extLst>
              <a:ext uri="{FF2B5EF4-FFF2-40B4-BE49-F238E27FC236}">
                <a16:creationId xmlns:a16="http://schemas.microsoft.com/office/drawing/2014/main" id="{E2097F38-8E89-7EC6-68D1-BDA734834A05}"/>
              </a:ext>
            </a:extLst>
          </p:cNvPr>
          <p:cNvSpPr txBox="1"/>
          <p:nvPr/>
        </p:nvSpPr>
        <p:spPr>
          <a:xfrm>
            <a:off x="7637526" y="5220665"/>
            <a:ext cx="31722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1 221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6" name="object 56">
            <a:extLst>
              <a:ext uri="{FF2B5EF4-FFF2-40B4-BE49-F238E27FC236}">
                <a16:creationId xmlns:a16="http://schemas.microsoft.com/office/drawing/2014/main" id="{C9657BAA-3026-6C53-BE8B-0268A75F133D}"/>
              </a:ext>
            </a:extLst>
          </p:cNvPr>
          <p:cNvSpPr txBox="1"/>
          <p:nvPr/>
        </p:nvSpPr>
        <p:spPr>
          <a:xfrm>
            <a:off x="8588756" y="5220665"/>
            <a:ext cx="299593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2 128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8" name="object 58">
            <a:extLst>
              <a:ext uri="{FF2B5EF4-FFF2-40B4-BE49-F238E27FC236}">
                <a16:creationId xmlns:a16="http://schemas.microsoft.com/office/drawing/2014/main" id="{3895796D-7A38-6CD5-31EA-B7DFCCB254F1}"/>
              </a:ext>
            </a:extLst>
          </p:cNvPr>
          <p:cNvSpPr txBox="1"/>
          <p:nvPr/>
        </p:nvSpPr>
        <p:spPr>
          <a:xfrm>
            <a:off x="1806067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59" name="object 59">
            <a:extLst>
              <a:ext uri="{FF2B5EF4-FFF2-40B4-BE49-F238E27FC236}">
                <a16:creationId xmlns:a16="http://schemas.microsoft.com/office/drawing/2014/main" id="{8CD4F1E3-8000-CDB6-89EA-E68AE24FCB64}"/>
              </a:ext>
            </a:extLst>
          </p:cNvPr>
          <p:cNvSpPr txBox="1"/>
          <p:nvPr/>
        </p:nvSpPr>
        <p:spPr>
          <a:xfrm>
            <a:off x="2733294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0" name="object 60">
            <a:extLst>
              <a:ext uri="{FF2B5EF4-FFF2-40B4-BE49-F238E27FC236}">
                <a16:creationId xmlns:a16="http://schemas.microsoft.com/office/drawing/2014/main" id="{C8832DCE-DF8F-CB6D-20EA-ECAA0E000B99}"/>
              </a:ext>
            </a:extLst>
          </p:cNvPr>
          <p:cNvSpPr txBox="1"/>
          <p:nvPr/>
        </p:nvSpPr>
        <p:spPr>
          <a:xfrm>
            <a:off x="3904234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1" name="object 61">
            <a:extLst>
              <a:ext uri="{FF2B5EF4-FFF2-40B4-BE49-F238E27FC236}">
                <a16:creationId xmlns:a16="http://schemas.microsoft.com/office/drawing/2014/main" id="{8B867ECB-532C-0408-9C80-6CA062A54DC0}"/>
              </a:ext>
            </a:extLst>
          </p:cNvPr>
          <p:cNvSpPr txBox="1"/>
          <p:nvPr/>
        </p:nvSpPr>
        <p:spPr>
          <a:xfrm>
            <a:off x="4659629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2" name="object 62">
            <a:extLst>
              <a:ext uri="{FF2B5EF4-FFF2-40B4-BE49-F238E27FC236}">
                <a16:creationId xmlns:a16="http://schemas.microsoft.com/office/drawing/2014/main" id="{5A3856BB-FB53-6DD1-654A-F9F0B7B693CE}"/>
              </a:ext>
            </a:extLst>
          </p:cNvPr>
          <p:cNvSpPr txBox="1"/>
          <p:nvPr/>
        </p:nvSpPr>
        <p:spPr>
          <a:xfrm>
            <a:off x="5587110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63" name="object 63">
            <a:extLst>
              <a:ext uri="{FF2B5EF4-FFF2-40B4-BE49-F238E27FC236}">
                <a16:creationId xmlns:a16="http://schemas.microsoft.com/office/drawing/2014/main" id="{4D41F3B0-4517-18C6-38EE-579D7981DBF2}"/>
              </a:ext>
            </a:extLst>
          </p:cNvPr>
          <p:cNvSpPr txBox="1"/>
          <p:nvPr/>
        </p:nvSpPr>
        <p:spPr>
          <a:xfrm>
            <a:off x="6758178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4" name="object 64">
            <a:extLst>
              <a:ext uri="{FF2B5EF4-FFF2-40B4-BE49-F238E27FC236}">
                <a16:creationId xmlns:a16="http://schemas.microsoft.com/office/drawing/2014/main" id="{177A73B4-FB8E-608C-4E96-7CC3B7C3EEE9}"/>
              </a:ext>
            </a:extLst>
          </p:cNvPr>
          <p:cNvSpPr txBox="1"/>
          <p:nvPr/>
        </p:nvSpPr>
        <p:spPr>
          <a:xfrm>
            <a:off x="7513446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5" name="object 65">
            <a:extLst>
              <a:ext uri="{FF2B5EF4-FFF2-40B4-BE49-F238E27FC236}">
                <a16:creationId xmlns:a16="http://schemas.microsoft.com/office/drawing/2014/main" id="{422D501E-8625-1BBA-849F-0DC3F1D48F08}"/>
              </a:ext>
            </a:extLst>
          </p:cNvPr>
          <p:cNvSpPr txBox="1"/>
          <p:nvPr/>
        </p:nvSpPr>
        <p:spPr>
          <a:xfrm>
            <a:off x="8440673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6" name="object 66">
            <a:extLst>
              <a:ext uri="{FF2B5EF4-FFF2-40B4-BE49-F238E27FC236}">
                <a16:creationId xmlns:a16="http://schemas.microsoft.com/office/drawing/2014/main" id="{D715C933-250D-D74C-64C0-D566148F29AF}"/>
              </a:ext>
            </a:extLst>
          </p:cNvPr>
          <p:cNvSpPr txBox="1"/>
          <p:nvPr/>
        </p:nvSpPr>
        <p:spPr>
          <a:xfrm>
            <a:off x="1930145" y="5792277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1012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67" name="object 67">
            <a:extLst>
              <a:ext uri="{FF2B5EF4-FFF2-40B4-BE49-F238E27FC236}">
                <a16:creationId xmlns:a16="http://schemas.microsoft.com/office/drawing/2014/main" id="{CA1B334A-3DB6-02CC-26BA-796DA6D860A1}"/>
              </a:ext>
            </a:extLst>
          </p:cNvPr>
          <p:cNvSpPr txBox="1"/>
          <p:nvPr/>
        </p:nvSpPr>
        <p:spPr>
          <a:xfrm>
            <a:off x="4783963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1022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68" name="object 68">
            <a:extLst>
              <a:ext uri="{FF2B5EF4-FFF2-40B4-BE49-F238E27FC236}">
                <a16:creationId xmlns:a16="http://schemas.microsoft.com/office/drawing/2014/main" id="{0CF924AC-C52F-5827-A2E8-6156F2640A1B}"/>
              </a:ext>
            </a:extLst>
          </p:cNvPr>
          <p:cNvSpPr txBox="1"/>
          <p:nvPr/>
        </p:nvSpPr>
        <p:spPr>
          <a:xfrm>
            <a:off x="7637526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1032</a:t>
            </a:r>
            <a:endParaRPr sz="900" b="1">
              <a:latin typeface="Carlito"/>
              <a:cs typeface="Carlito"/>
            </a:endParaRPr>
          </a:p>
        </p:txBody>
      </p:sp>
      <p:sp>
        <p:nvSpPr>
          <p:cNvPr id="69" name="object 69">
            <a:extLst>
              <a:ext uri="{FF2B5EF4-FFF2-40B4-BE49-F238E27FC236}">
                <a16:creationId xmlns:a16="http://schemas.microsoft.com/office/drawing/2014/main" id="{700B8ACA-511D-BC0A-BF70-368E79B7EF50}"/>
              </a:ext>
            </a:extLst>
          </p:cNvPr>
          <p:cNvSpPr txBox="1"/>
          <p:nvPr/>
        </p:nvSpPr>
        <p:spPr>
          <a:xfrm>
            <a:off x="197612" y="807277"/>
            <a:ext cx="4826635" cy="59626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620"/>
              </a:spcBef>
            </a:pPr>
            <a:r>
              <a:rPr sz="1200" b="1" dirty="0">
                <a:latin typeface="Carlito"/>
                <a:cs typeface="Carlito"/>
              </a:rPr>
              <a:t>10 - </a:t>
            </a:r>
            <a:r>
              <a:rPr sz="1200" b="1" spc="-5" dirty="0">
                <a:latin typeface="Carlito"/>
                <a:cs typeface="Carlito"/>
              </a:rPr>
              <a:t>Samhällsinriktat </a:t>
            </a:r>
            <a:r>
              <a:rPr sz="1200" b="1" dirty="0">
                <a:latin typeface="Carlito"/>
                <a:cs typeface="Carlito"/>
              </a:rPr>
              <a:t>planerings-, </a:t>
            </a:r>
            <a:r>
              <a:rPr sz="1200" b="1" spc="-5" dirty="0">
                <a:latin typeface="Carlito"/>
                <a:cs typeface="Carlito"/>
              </a:rPr>
              <a:t>utrednings- </a:t>
            </a:r>
            <a:r>
              <a:rPr sz="1200" b="1" dirty="0">
                <a:latin typeface="Carlito"/>
                <a:cs typeface="Carlito"/>
              </a:rPr>
              <a:t>och</a:t>
            </a:r>
            <a:r>
              <a:rPr sz="1200" b="1" spc="-75" dirty="0">
                <a:latin typeface="Carlito"/>
                <a:cs typeface="Carlito"/>
              </a:rPr>
              <a:t> </a:t>
            </a:r>
            <a:r>
              <a:rPr sz="1200" b="1" spc="-5" dirty="0">
                <a:latin typeface="Carlito"/>
                <a:cs typeface="Carlito"/>
              </a:rPr>
              <a:t>förhandlingsarbete</a:t>
            </a:r>
            <a:endParaRPr sz="1200" dirty="0">
              <a:latin typeface="Carlito"/>
              <a:cs typeface="Carlito"/>
            </a:endParaRPr>
          </a:p>
          <a:p>
            <a:pPr marL="744855">
              <a:lnSpc>
                <a:spcPts val="1115"/>
              </a:lnSpc>
              <a:spcBef>
                <a:spcPts val="425"/>
              </a:spcBef>
            </a:pPr>
            <a:r>
              <a:rPr sz="1000" b="1" spc="-5" dirty="0">
                <a:latin typeface="Carlito"/>
                <a:cs typeface="Carlito"/>
              </a:rPr>
              <a:t>lönestatistik, mars</a:t>
            </a:r>
            <a:r>
              <a:rPr lang="sv-SE" sz="1000" b="1" spc="-5" dirty="0">
                <a:latin typeface="Carlito"/>
                <a:cs typeface="Carlito"/>
              </a:rPr>
              <a:t> 2026</a:t>
            </a:r>
            <a:r>
              <a:rPr sz="1000" b="1" spc="-5" dirty="0">
                <a:latin typeface="Carlito"/>
                <a:cs typeface="Carlito"/>
              </a:rPr>
              <a:t> (10:e</a:t>
            </a:r>
            <a:r>
              <a:rPr lang="sv-SE" sz="1000" b="1" spc="-5" dirty="0">
                <a:latin typeface="Carlito"/>
                <a:cs typeface="Carlito"/>
              </a:rPr>
              <a:t> percentil</a:t>
            </a:r>
            <a:r>
              <a:rPr sz="1000" b="1" spc="-5" dirty="0">
                <a:latin typeface="Carlito"/>
                <a:cs typeface="Carlito"/>
              </a:rPr>
              <a:t>, median, 90:e</a:t>
            </a:r>
            <a:r>
              <a:rPr sz="1000" b="1" spc="75" dirty="0">
                <a:latin typeface="Carlito"/>
                <a:cs typeface="Carlito"/>
              </a:rPr>
              <a:t> </a:t>
            </a:r>
            <a:r>
              <a:rPr sz="1000" b="1" spc="-5" dirty="0">
                <a:latin typeface="Carlito"/>
                <a:cs typeface="Carlito"/>
              </a:rPr>
              <a:t>percentil)</a:t>
            </a:r>
            <a:endParaRPr sz="1000" dirty="0">
              <a:latin typeface="Carlito"/>
              <a:cs typeface="Carlito"/>
            </a:endParaRPr>
          </a:p>
          <a:p>
            <a:pPr marL="12700">
              <a:lnSpc>
                <a:spcPts val="994"/>
              </a:lnSpc>
            </a:pPr>
            <a:r>
              <a:rPr sz="900" dirty="0">
                <a:latin typeface="Carlito"/>
                <a:cs typeface="Carlito"/>
              </a:rPr>
              <a:t>50</a:t>
            </a:r>
            <a:r>
              <a:rPr sz="900" spc="-1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5" name="object 11">
            <a:extLst>
              <a:ext uri="{FF2B5EF4-FFF2-40B4-BE49-F238E27FC236}">
                <a16:creationId xmlns:a16="http://schemas.microsoft.com/office/drawing/2014/main" id="{FFBF8EEF-9690-C0D8-F6AD-AA91C49F4384}"/>
              </a:ext>
            </a:extLst>
          </p:cNvPr>
          <p:cNvSpPr/>
          <p:nvPr/>
        </p:nvSpPr>
        <p:spPr>
          <a:xfrm>
            <a:off x="6512281" y="987983"/>
            <a:ext cx="661670" cy="1459292"/>
          </a:xfrm>
          <a:custGeom>
            <a:avLst/>
            <a:gdLst/>
            <a:ahLst/>
            <a:cxnLst/>
            <a:rect l="l" t="t" r="r" b="b"/>
            <a:pathLst>
              <a:path w="661670" h="1306195">
                <a:moveTo>
                  <a:pt x="0" y="1306068"/>
                </a:moveTo>
                <a:lnTo>
                  <a:pt x="661415" y="1306068"/>
                </a:lnTo>
                <a:lnTo>
                  <a:pt x="661415" y="0"/>
                </a:lnTo>
                <a:lnTo>
                  <a:pt x="0" y="0"/>
                </a:lnTo>
                <a:lnTo>
                  <a:pt x="0" y="1306068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14">
            <a:extLst>
              <a:ext uri="{FF2B5EF4-FFF2-40B4-BE49-F238E27FC236}">
                <a16:creationId xmlns:a16="http://schemas.microsoft.com/office/drawing/2014/main" id="{CF928925-D86A-F93A-C57F-2FED64E89CA9}"/>
              </a:ext>
            </a:extLst>
          </p:cNvPr>
          <p:cNvSpPr/>
          <p:nvPr/>
        </p:nvSpPr>
        <p:spPr>
          <a:xfrm>
            <a:off x="6441973" y="1904461"/>
            <a:ext cx="810197" cy="2816497"/>
          </a:xfrm>
          <a:custGeom>
            <a:avLst/>
            <a:gdLst/>
            <a:ahLst/>
            <a:cxnLst/>
            <a:rect l="l" t="t" r="r" b="b"/>
            <a:pathLst>
              <a:path w="661670" h="1641475">
                <a:moveTo>
                  <a:pt x="0" y="1641348"/>
                </a:moveTo>
                <a:lnTo>
                  <a:pt x="661415" y="1641348"/>
                </a:lnTo>
                <a:lnTo>
                  <a:pt x="661415" y="0"/>
                </a:lnTo>
                <a:lnTo>
                  <a:pt x="0" y="0"/>
                </a:lnTo>
                <a:lnTo>
                  <a:pt x="0" y="1641348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>
            <a:extLst>
              <a:ext uri="{FF2B5EF4-FFF2-40B4-BE49-F238E27FC236}">
                <a16:creationId xmlns:a16="http://schemas.microsoft.com/office/drawing/2014/main" id="{32AFB7EF-3687-F598-A537-A64D193D8CC7}"/>
              </a:ext>
            </a:extLst>
          </p:cNvPr>
          <p:cNvSpPr txBox="1"/>
          <p:nvPr/>
        </p:nvSpPr>
        <p:spPr>
          <a:xfrm>
            <a:off x="6650258" y="184363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46 450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0" name="object 30">
            <a:extLst>
              <a:ext uri="{FF2B5EF4-FFF2-40B4-BE49-F238E27FC236}">
                <a16:creationId xmlns:a16="http://schemas.microsoft.com/office/drawing/2014/main" id="{4372F8B2-8632-EB0A-D7EF-93A3C173C7BB}"/>
              </a:ext>
            </a:extLst>
          </p:cNvPr>
          <p:cNvSpPr txBox="1"/>
          <p:nvPr/>
        </p:nvSpPr>
        <p:spPr>
          <a:xfrm>
            <a:off x="4746675" y="167136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48 935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7" name="object 63">
            <a:extLst>
              <a:ext uri="{FF2B5EF4-FFF2-40B4-BE49-F238E27FC236}">
                <a16:creationId xmlns:a16="http://schemas.microsoft.com/office/drawing/2014/main" id="{8F87B95A-45F5-AB07-C704-A56855703F88}"/>
              </a:ext>
            </a:extLst>
          </p:cNvPr>
          <p:cNvSpPr txBox="1"/>
          <p:nvPr/>
        </p:nvSpPr>
        <p:spPr>
          <a:xfrm>
            <a:off x="1065194" y="5440372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79" name="object 30">
            <a:extLst>
              <a:ext uri="{FF2B5EF4-FFF2-40B4-BE49-F238E27FC236}">
                <a16:creationId xmlns:a16="http://schemas.microsoft.com/office/drawing/2014/main" id="{C410400A-4213-6679-40FE-78320144708D}"/>
              </a:ext>
            </a:extLst>
          </p:cNvPr>
          <p:cNvSpPr txBox="1"/>
          <p:nvPr/>
        </p:nvSpPr>
        <p:spPr>
          <a:xfrm>
            <a:off x="4742170" y="303501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32 880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1" name="object 30">
            <a:extLst>
              <a:ext uri="{FF2B5EF4-FFF2-40B4-BE49-F238E27FC236}">
                <a16:creationId xmlns:a16="http://schemas.microsoft.com/office/drawing/2014/main" id="{2687A898-DDC2-18E0-E9FC-C8E6CAB5FF6B}"/>
              </a:ext>
            </a:extLst>
          </p:cNvPr>
          <p:cNvSpPr txBox="1"/>
          <p:nvPr/>
        </p:nvSpPr>
        <p:spPr>
          <a:xfrm>
            <a:off x="4742170" y="205587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42 650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2" name="object 30">
            <a:extLst>
              <a:ext uri="{FF2B5EF4-FFF2-40B4-BE49-F238E27FC236}">
                <a16:creationId xmlns:a16="http://schemas.microsoft.com/office/drawing/2014/main" id="{C83FFE19-2885-106F-DD2D-9C7F28FFB60C}"/>
              </a:ext>
            </a:extLst>
          </p:cNvPr>
          <p:cNvSpPr txBox="1"/>
          <p:nvPr/>
        </p:nvSpPr>
        <p:spPr>
          <a:xfrm>
            <a:off x="5720397" y="286140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35 500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3" name="object 30">
            <a:extLst>
              <a:ext uri="{FF2B5EF4-FFF2-40B4-BE49-F238E27FC236}">
                <a16:creationId xmlns:a16="http://schemas.microsoft.com/office/drawing/2014/main" id="{B8279E64-D492-4924-BABC-4986A6B39D53}"/>
              </a:ext>
            </a:extLst>
          </p:cNvPr>
          <p:cNvSpPr txBox="1"/>
          <p:nvPr/>
        </p:nvSpPr>
        <p:spPr>
          <a:xfrm>
            <a:off x="5706959" y="3209289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31 700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9" name="object 29">
            <a:extLst>
              <a:ext uri="{FF2B5EF4-FFF2-40B4-BE49-F238E27FC236}">
                <a16:creationId xmlns:a16="http://schemas.microsoft.com/office/drawing/2014/main" id="{F61FA9DB-753B-7BC1-D35A-1EDEE3FB1A6F}"/>
              </a:ext>
            </a:extLst>
          </p:cNvPr>
          <p:cNvSpPr txBox="1"/>
          <p:nvPr/>
        </p:nvSpPr>
        <p:spPr>
          <a:xfrm>
            <a:off x="6676573" y="88796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56 600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4" name="object 34">
            <a:extLst>
              <a:ext uri="{FF2B5EF4-FFF2-40B4-BE49-F238E27FC236}">
                <a16:creationId xmlns:a16="http://schemas.microsoft.com/office/drawing/2014/main" id="{6DA87ED8-776F-4E2F-9022-5E0862BD29FE}"/>
              </a:ext>
            </a:extLst>
          </p:cNvPr>
          <p:cNvSpPr txBox="1"/>
          <p:nvPr/>
        </p:nvSpPr>
        <p:spPr>
          <a:xfrm>
            <a:off x="6674657" y="236352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40 470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5" name="object 31">
            <a:extLst>
              <a:ext uri="{FF2B5EF4-FFF2-40B4-BE49-F238E27FC236}">
                <a16:creationId xmlns:a16="http://schemas.microsoft.com/office/drawing/2014/main" id="{12B1A4DE-4AA2-D574-B5A3-A87C746F3DF1}"/>
              </a:ext>
            </a:extLst>
          </p:cNvPr>
          <p:cNvSpPr txBox="1"/>
          <p:nvPr/>
        </p:nvSpPr>
        <p:spPr>
          <a:xfrm>
            <a:off x="7594409" y="198021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44 600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6" name="object 31">
            <a:extLst>
              <a:ext uri="{FF2B5EF4-FFF2-40B4-BE49-F238E27FC236}">
                <a16:creationId xmlns:a16="http://schemas.microsoft.com/office/drawing/2014/main" id="{7420AB66-481E-B915-7C10-DD4E6FF19AC2}"/>
              </a:ext>
            </a:extLst>
          </p:cNvPr>
          <p:cNvSpPr txBox="1"/>
          <p:nvPr/>
        </p:nvSpPr>
        <p:spPr>
          <a:xfrm>
            <a:off x="7596263" y="278574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36 000</a:t>
            </a:r>
            <a:endParaRPr sz="900" dirty="0">
              <a:latin typeface="Carlito"/>
              <a:cs typeface="Carlito"/>
            </a:endParaRPr>
          </a:p>
        </p:txBody>
      </p:sp>
      <p:cxnSp>
        <p:nvCxnSpPr>
          <p:cNvPr id="23" name="Rak koppling 22">
            <a:extLst>
              <a:ext uri="{FF2B5EF4-FFF2-40B4-BE49-F238E27FC236}">
                <a16:creationId xmlns:a16="http://schemas.microsoft.com/office/drawing/2014/main" id="{27CC6734-0249-BEA1-6855-5C4CEBB0CE2B}"/>
              </a:ext>
            </a:extLst>
          </p:cNvPr>
          <p:cNvCxnSpPr/>
          <p:nvPr/>
        </p:nvCxnSpPr>
        <p:spPr>
          <a:xfrm flipV="1">
            <a:off x="667638" y="5166359"/>
            <a:ext cx="8326755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object 49">
            <a:extLst>
              <a:ext uri="{FF2B5EF4-FFF2-40B4-BE49-F238E27FC236}">
                <a16:creationId xmlns:a16="http://schemas.microsoft.com/office/drawing/2014/main" id="{B856A365-F7BF-CA99-384C-DB82BAEECDE5}"/>
              </a:ext>
            </a:extLst>
          </p:cNvPr>
          <p:cNvSpPr txBox="1"/>
          <p:nvPr/>
        </p:nvSpPr>
        <p:spPr>
          <a:xfrm>
            <a:off x="3917442" y="5229042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latin typeface="Carlito"/>
                <a:cs typeface="Carlito"/>
              </a:rPr>
              <a:t>1</a:t>
            </a:r>
            <a:endParaRPr sz="900" dirty="0"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22337668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77240" y="5166359"/>
            <a:ext cx="660400" cy="9525"/>
            <a:chOff x="777240" y="5166359"/>
            <a:chExt cx="660400" cy="9525"/>
          </a:xfrm>
        </p:grpSpPr>
        <p:sp>
          <p:nvSpPr>
            <p:cNvPr id="3" name="object 3"/>
            <p:cNvSpPr/>
            <p:nvPr/>
          </p:nvSpPr>
          <p:spPr>
            <a:xfrm>
              <a:off x="777240" y="5166359"/>
              <a:ext cx="660400" cy="9525"/>
            </a:xfrm>
            <a:custGeom>
              <a:avLst/>
              <a:gdLst/>
              <a:ahLst/>
              <a:cxnLst/>
              <a:rect l="l" t="t" r="r" b="b"/>
              <a:pathLst>
                <a:path w="660400" h="9525">
                  <a:moveTo>
                    <a:pt x="659892" y="0"/>
                  </a:moveTo>
                  <a:lnTo>
                    <a:pt x="0" y="0"/>
                  </a:lnTo>
                  <a:lnTo>
                    <a:pt x="0" y="9144"/>
                  </a:lnTo>
                  <a:lnTo>
                    <a:pt x="659892" y="9144"/>
                  </a:lnTo>
                  <a:lnTo>
                    <a:pt x="659892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77240" y="5166359"/>
              <a:ext cx="660400" cy="9525"/>
            </a:xfrm>
            <a:custGeom>
              <a:avLst/>
              <a:gdLst/>
              <a:ahLst/>
              <a:cxnLst/>
              <a:rect l="l" t="t" r="r" b="b"/>
              <a:pathLst>
                <a:path w="660400" h="9525">
                  <a:moveTo>
                    <a:pt x="659891" y="0"/>
                  </a:moveTo>
                  <a:lnTo>
                    <a:pt x="0" y="0"/>
                  </a:lnTo>
                  <a:lnTo>
                    <a:pt x="0" y="9144"/>
                  </a:lnTo>
                  <a:lnTo>
                    <a:pt x="659891" y="9144"/>
                  </a:lnTo>
                  <a:lnTo>
                    <a:pt x="6598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595883" y="1026795"/>
            <a:ext cx="8451089" cy="4804410"/>
            <a:chOff x="595883" y="1026795"/>
            <a:chExt cx="8451089" cy="4804410"/>
          </a:xfrm>
        </p:grpSpPr>
        <p:sp>
          <p:nvSpPr>
            <p:cNvPr id="6" name="object 6"/>
            <p:cNvSpPr/>
            <p:nvPr/>
          </p:nvSpPr>
          <p:spPr>
            <a:xfrm>
              <a:off x="1728216" y="2347974"/>
              <a:ext cx="660400" cy="1194212"/>
            </a:xfrm>
            <a:custGeom>
              <a:avLst/>
              <a:gdLst/>
              <a:ahLst/>
              <a:cxnLst/>
              <a:rect l="l" t="t" r="r" b="b"/>
              <a:pathLst>
                <a:path w="660400" h="1438910">
                  <a:moveTo>
                    <a:pt x="0" y="1438656"/>
                  </a:moveTo>
                  <a:lnTo>
                    <a:pt x="659892" y="1438656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438656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1721611" y="2943957"/>
              <a:ext cx="660400" cy="1724885"/>
            </a:xfrm>
            <a:custGeom>
              <a:avLst/>
              <a:gdLst/>
              <a:ahLst/>
              <a:cxnLst/>
              <a:rect l="l" t="t" r="r" b="b"/>
              <a:pathLst>
                <a:path w="660400" h="1432560">
                  <a:moveTo>
                    <a:pt x="0" y="1432560"/>
                  </a:moveTo>
                  <a:lnTo>
                    <a:pt x="659892" y="1432560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432560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2679191" y="2594703"/>
              <a:ext cx="660400" cy="1073207"/>
            </a:xfrm>
            <a:custGeom>
              <a:avLst/>
              <a:gdLst/>
              <a:ahLst/>
              <a:cxnLst/>
              <a:rect l="l" t="t" r="r" b="b"/>
              <a:pathLst>
                <a:path w="660400" h="1149350">
                  <a:moveTo>
                    <a:pt x="0" y="1149095"/>
                  </a:moveTo>
                  <a:lnTo>
                    <a:pt x="659892" y="1149095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149095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2575875" y="3173200"/>
              <a:ext cx="770320" cy="1731931"/>
            </a:xfrm>
            <a:custGeom>
              <a:avLst/>
              <a:gdLst/>
              <a:ahLst/>
              <a:cxnLst/>
              <a:rect l="l" t="t" r="r" b="b"/>
              <a:pathLst>
                <a:path w="660400" h="1341120">
                  <a:moveTo>
                    <a:pt x="0" y="1341119"/>
                  </a:moveTo>
                  <a:lnTo>
                    <a:pt x="659892" y="1341119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341119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3630167" y="2217470"/>
              <a:ext cx="660400" cy="545924"/>
            </a:xfrm>
            <a:custGeom>
              <a:avLst/>
              <a:gdLst/>
              <a:ahLst/>
              <a:cxnLst/>
              <a:rect l="l" t="t" r="r" b="b"/>
              <a:pathLst>
                <a:path w="660400" h="662939">
                  <a:moveTo>
                    <a:pt x="0" y="662939"/>
                  </a:moveTo>
                  <a:lnTo>
                    <a:pt x="659891" y="662939"/>
                  </a:lnTo>
                  <a:lnTo>
                    <a:pt x="659891" y="0"/>
                  </a:lnTo>
                  <a:lnTo>
                    <a:pt x="0" y="0"/>
                  </a:lnTo>
                  <a:lnTo>
                    <a:pt x="0" y="662939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3630167" y="2407932"/>
              <a:ext cx="660400" cy="2482202"/>
            </a:xfrm>
            <a:custGeom>
              <a:avLst/>
              <a:gdLst/>
              <a:ahLst/>
              <a:cxnLst/>
              <a:rect l="l" t="t" r="r" b="b"/>
              <a:pathLst>
                <a:path w="660400" h="1995170">
                  <a:moveTo>
                    <a:pt x="0" y="1994915"/>
                  </a:moveTo>
                  <a:lnTo>
                    <a:pt x="659891" y="1994915"/>
                  </a:lnTo>
                  <a:lnTo>
                    <a:pt x="659891" y="0"/>
                  </a:lnTo>
                  <a:lnTo>
                    <a:pt x="0" y="0"/>
                  </a:lnTo>
                  <a:lnTo>
                    <a:pt x="0" y="1994915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4581143" y="2101926"/>
              <a:ext cx="661670" cy="1212208"/>
            </a:xfrm>
            <a:custGeom>
              <a:avLst/>
              <a:gdLst/>
              <a:ahLst/>
              <a:cxnLst/>
              <a:rect l="l" t="t" r="r" b="b"/>
              <a:pathLst>
                <a:path w="661670" h="1083945">
                  <a:moveTo>
                    <a:pt x="0" y="1083563"/>
                  </a:moveTo>
                  <a:lnTo>
                    <a:pt x="661415" y="1083563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1083563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4480105" y="2696032"/>
              <a:ext cx="770733" cy="2226401"/>
            </a:xfrm>
            <a:custGeom>
              <a:avLst/>
              <a:gdLst/>
              <a:ahLst/>
              <a:cxnLst/>
              <a:rect l="l" t="t" r="r" b="b"/>
              <a:pathLst>
                <a:path w="661670" h="1816735">
                  <a:moveTo>
                    <a:pt x="0" y="1816608"/>
                  </a:moveTo>
                  <a:lnTo>
                    <a:pt x="661415" y="1816608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1816608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5532119" y="2205552"/>
              <a:ext cx="661670" cy="1247952"/>
            </a:xfrm>
            <a:custGeom>
              <a:avLst/>
              <a:gdLst/>
              <a:ahLst/>
              <a:cxnLst/>
              <a:rect l="l" t="t" r="r" b="b"/>
              <a:pathLst>
                <a:path w="661670" h="1050289">
                  <a:moveTo>
                    <a:pt x="0" y="1050036"/>
                  </a:moveTo>
                  <a:lnTo>
                    <a:pt x="661415" y="1050036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1050036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5532119" y="2882900"/>
              <a:ext cx="661670" cy="2127343"/>
            </a:xfrm>
            <a:custGeom>
              <a:avLst/>
              <a:gdLst/>
              <a:ahLst/>
              <a:cxnLst/>
              <a:rect l="l" t="t" r="r" b="b"/>
              <a:pathLst>
                <a:path w="661670" h="1641475">
                  <a:moveTo>
                    <a:pt x="0" y="1641348"/>
                  </a:moveTo>
                  <a:lnTo>
                    <a:pt x="661415" y="1641348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1641348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6483095" y="1116773"/>
              <a:ext cx="661670" cy="1460822"/>
            </a:xfrm>
            <a:custGeom>
              <a:avLst/>
              <a:gdLst/>
              <a:ahLst/>
              <a:cxnLst/>
              <a:rect l="l" t="t" r="r" b="b"/>
              <a:pathLst>
                <a:path w="661670" h="946785">
                  <a:moveTo>
                    <a:pt x="0" y="946403"/>
                  </a:moveTo>
                  <a:lnTo>
                    <a:pt x="661416" y="946403"/>
                  </a:lnTo>
                  <a:lnTo>
                    <a:pt x="661416" y="0"/>
                  </a:lnTo>
                  <a:lnTo>
                    <a:pt x="0" y="0"/>
                  </a:lnTo>
                  <a:lnTo>
                    <a:pt x="0" y="946403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6456553" y="1803736"/>
              <a:ext cx="694817" cy="3047871"/>
            </a:xfrm>
            <a:custGeom>
              <a:avLst/>
              <a:gdLst/>
              <a:ahLst/>
              <a:cxnLst/>
              <a:rect l="l" t="t" r="r" b="b"/>
              <a:pathLst>
                <a:path w="661670" h="2435860">
                  <a:moveTo>
                    <a:pt x="0" y="2435352"/>
                  </a:moveTo>
                  <a:lnTo>
                    <a:pt x="661416" y="2435352"/>
                  </a:lnTo>
                  <a:lnTo>
                    <a:pt x="661416" y="0"/>
                  </a:lnTo>
                  <a:lnTo>
                    <a:pt x="0" y="0"/>
                  </a:lnTo>
                  <a:lnTo>
                    <a:pt x="0" y="2435352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434072" y="1026795"/>
              <a:ext cx="661670" cy="1868084"/>
            </a:xfrm>
            <a:custGeom>
              <a:avLst/>
              <a:gdLst/>
              <a:ahLst/>
              <a:cxnLst/>
              <a:rect l="l" t="t" r="r" b="b"/>
              <a:pathLst>
                <a:path w="661670" h="1432560">
                  <a:moveTo>
                    <a:pt x="0" y="1432560"/>
                  </a:moveTo>
                  <a:lnTo>
                    <a:pt x="661416" y="1432560"/>
                  </a:lnTo>
                  <a:lnTo>
                    <a:pt x="661416" y="0"/>
                  </a:lnTo>
                  <a:lnTo>
                    <a:pt x="0" y="0"/>
                  </a:lnTo>
                  <a:lnTo>
                    <a:pt x="0" y="143256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" name="object 20"/>
            <p:cNvSpPr/>
            <p:nvPr/>
          </p:nvSpPr>
          <p:spPr>
            <a:xfrm>
              <a:off x="7426075" y="2154632"/>
              <a:ext cx="661670" cy="2688588"/>
            </a:xfrm>
            <a:custGeom>
              <a:avLst/>
              <a:gdLst/>
              <a:ahLst/>
              <a:cxnLst/>
              <a:rect l="l" t="t" r="r" b="b"/>
              <a:pathLst>
                <a:path w="661670" h="2344420">
                  <a:moveTo>
                    <a:pt x="0" y="2343912"/>
                  </a:moveTo>
                  <a:lnTo>
                    <a:pt x="661416" y="2343912"/>
                  </a:lnTo>
                  <a:lnTo>
                    <a:pt x="661416" y="0"/>
                  </a:lnTo>
                  <a:lnTo>
                    <a:pt x="0" y="0"/>
                  </a:lnTo>
                  <a:lnTo>
                    <a:pt x="0" y="2343912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8386572" y="1184356"/>
              <a:ext cx="660400" cy="1759601"/>
            </a:xfrm>
            <a:custGeom>
              <a:avLst/>
              <a:gdLst/>
              <a:ahLst/>
              <a:cxnLst/>
              <a:rect l="l" t="t" r="r" b="b"/>
              <a:pathLst>
                <a:path w="660400" h="1438910">
                  <a:moveTo>
                    <a:pt x="0" y="1438656"/>
                  </a:moveTo>
                  <a:lnTo>
                    <a:pt x="659892" y="1438656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438656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" name="object 22"/>
            <p:cNvSpPr/>
            <p:nvPr/>
          </p:nvSpPr>
          <p:spPr>
            <a:xfrm>
              <a:off x="8386572" y="2300134"/>
              <a:ext cx="660400" cy="2764385"/>
            </a:xfrm>
            <a:custGeom>
              <a:avLst/>
              <a:gdLst/>
              <a:ahLst/>
              <a:cxnLst/>
              <a:rect l="l" t="t" r="r" b="b"/>
              <a:pathLst>
                <a:path w="660400" h="2156460">
                  <a:moveTo>
                    <a:pt x="0" y="2156460"/>
                  </a:moveTo>
                  <a:lnTo>
                    <a:pt x="659892" y="2156460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215646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" name="object 23"/>
            <p:cNvSpPr/>
            <p:nvPr/>
          </p:nvSpPr>
          <p:spPr>
            <a:xfrm>
              <a:off x="595883" y="1335024"/>
              <a:ext cx="71755" cy="3831590"/>
            </a:xfrm>
            <a:custGeom>
              <a:avLst/>
              <a:gdLst/>
              <a:ahLst/>
              <a:cxnLst/>
              <a:rect l="l" t="t" r="r" b="b"/>
              <a:pathLst>
                <a:path w="71754" h="3831590">
                  <a:moveTo>
                    <a:pt x="36575" y="3831336"/>
                  </a:moveTo>
                  <a:lnTo>
                    <a:pt x="36575" y="0"/>
                  </a:lnTo>
                </a:path>
                <a:path w="71754" h="3831590">
                  <a:moveTo>
                    <a:pt x="0" y="3831336"/>
                  </a:moveTo>
                  <a:lnTo>
                    <a:pt x="71628" y="3831336"/>
                  </a:lnTo>
                </a:path>
                <a:path w="71754" h="3831590">
                  <a:moveTo>
                    <a:pt x="0" y="3284220"/>
                  </a:moveTo>
                  <a:lnTo>
                    <a:pt x="71628" y="3284220"/>
                  </a:lnTo>
                </a:path>
                <a:path w="71754" h="3831590">
                  <a:moveTo>
                    <a:pt x="0" y="2737104"/>
                  </a:moveTo>
                  <a:lnTo>
                    <a:pt x="71628" y="2737104"/>
                  </a:lnTo>
                </a:path>
                <a:path w="71754" h="3831590">
                  <a:moveTo>
                    <a:pt x="0" y="2189988"/>
                  </a:moveTo>
                  <a:lnTo>
                    <a:pt x="71628" y="2189988"/>
                  </a:lnTo>
                </a:path>
                <a:path w="71754" h="3831590">
                  <a:moveTo>
                    <a:pt x="0" y="1642872"/>
                  </a:moveTo>
                  <a:lnTo>
                    <a:pt x="71628" y="1642872"/>
                  </a:lnTo>
                </a:path>
                <a:path w="71754" h="3831590">
                  <a:moveTo>
                    <a:pt x="0" y="1094231"/>
                  </a:moveTo>
                  <a:lnTo>
                    <a:pt x="71628" y="1094231"/>
                  </a:lnTo>
                </a:path>
                <a:path w="71754" h="3831590">
                  <a:moveTo>
                    <a:pt x="0" y="547115"/>
                  </a:moveTo>
                  <a:lnTo>
                    <a:pt x="71628" y="547115"/>
                  </a:lnTo>
                </a:path>
                <a:path w="71754" h="3831590">
                  <a:moveTo>
                    <a:pt x="0" y="0"/>
                  </a:moveTo>
                  <a:lnTo>
                    <a:pt x="71628" y="0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32459" y="5166360"/>
              <a:ext cx="7607934" cy="664845"/>
            </a:xfrm>
            <a:custGeom>
              <a:avLst/>
              <a:gdLst/>
              <a:ahLst/>
              <a:cxnLst/>
              <a:rect l="l" t="t" r="r" b="b"/>
              <a:pathLst>
                <a:path w="7607934" h="664845">
                  <a:moveTo>
                    <a:pt x="0" y="0"/>
                  </a:moveTo>
                  <a:lnTo>
                    <a:pt x="0" y="220979"/>
                  </a:lnTo>
                </a:path>
                <a:path w="7607934" h="664845">
                  <a:moveTo>
                    <a:pt x="950976" y="0"/>
                  </a:moveTo>
                  <a:lnTo>
                    <a:pt x="950976" y="220979"/>
                  </a:lnTo>
                </a:path>
                <a:path w="7607934" h="664845">
                  <a:moveTo>
                    <a:pt x="1901952" y="0"/>
                  </a:moveTo>
                  <a:lnTo>
                    <a:pt x="1901952" y="220979"/>
                  </a:lnTo>
                </a:path>
                <a:path w="7607934" h="664845">
                  <a:moveTo>
                    <a:pt x="2852928" y="0"/>
                  </a:moveTo>
                  <a:lnTo>
                    <a:pt x="2852928" y="220979"/>
                  </a:lnTo>
                </a:path>
                <a:path w="7607934" h="664845">
                  <a:moveTo>
                    <a:pt x="3803904" y="0"/>
                  </a:moveTo>
                  <a:lnTo>
                    <a:pt x="3803904" y="220979"/>
                  </a:lnTo>
                </a:path>
                <a:path w="7607934" h="664845">
                  <a:moveTo>
                    <a:pt x="4754880" y="0"/>
                  </a:moveTo>
                  <a:lnTo>
                    <a:pt x="4754880" y="220979"/>
                  </a:lnTo>
                </a:path>
                <a:path w="7607934" h="664845">
                  <a:moveTo>
                    <a:pt x="5705856" y="0"/>
                  </a:moveTo>
                  <a:lnTo>
                    <a:pt x="5705856" y="220979"/>
                  </a:lnTo>
                </a:path>
                <a:path w="7607934" h="664845">
                  <a:moveTo>
                    <a:pt x="6656832" y="0"/>
                  </a:moveTo>
                  <a:lnTo>
                    <a:pt x="6656832" y="220979"/>
                  </a:lnTo>
                </a:path>
                <a:path w="7607934" h="664845">
                  <a:moveTo>
                    <a:pt x="7607808" y="0"/>
                  </a:moveTo>
                  <a:lnTo>
                    <a:pt x="7607808" y="220979"/>
                  </a:lnTo>
                </a:path>
                <a:path w="7607934" h="664845">
                  <a:moveTo>
                    <a:pt x="0" y="220979"/>
                  </a:moveTo>
                  <a:lnTo>
                    <a:pt x="0" y="443483"/>
                  </a:lnTo>
                </a:path>
                <a:path w="7607934" h="664845">
                  <a:moveTo>
                    <a:pt x="950976" y="220979"/>
                  </a:moveTo>
                  <a:lnTo>
                    <a:pt x="950976" y="443483"/>
                  </a:lnTo>
                </a:path>
                <a:path w="7607934" h="664845">
                  <a:moveTo>
                    <a:pt x="1901952" y="220979"/>
                  </a:moveTo>
                  <a:lnTo>
                    <a:pt x="1901952" y="443483"/>
                  </a:lnTo>
                </a:path>
                <a:path w="7607934" h="664845">
                  <a:moveTo>
                    <a:pt x="2852928" y="220979"/>
                  </a:moveTo>
                  <a:lnTo>
                    <a:pt x="2852928" y="443483"/>
                  </a:lnTo>
                </a:path>
                <a:path w="7607934" h="664845">
                  <a:moveTo>
                    <a:pt x="3803904" y="220979"/>
                  </a:moveTo>
                  <a:lnTo>
                    <a:pt x="3803904" y="443483"/>
                  </a:lnTo>
                </a:path>
                <a:path w="7607934" h="664845">
                  <a:moveTo>
                    <a:pt x="4754880" y="220979"/>
                  </a:moveTo>
                  <a:lnTo>
                    <a:pt x="4754880" y="443483"/>
                  </a:lnTo>
                </a:path>
                <a:path w="7607934" h="664845">
                  <a:moveTo>
                    <a:pt x="5705856" y="220979"/>
                  </a:moveTo>
                  <a:lnTo>
                    <a:pt x="5705856" y="443483"/>
                  </a:lnTo>
                </a:path>
                <a:path w="7607934" h="664845">
                  <a:moveTo>
                    <a:pt x="6656832" y="220979"/>
                  </a:moveTo>
                  <a:lnTo>
                    <a:pt x="6656832" y="443483"/>
                  </a:lnTo>
                </a:path>
                <a:path w="7607934" h="664845">
                  <a:moveTo>
                    <a:pt x="7607808" y="220979"/>
                  </a:moveTo>
                  <a:lnTo>
                    <a:pt x="7607808" y="443483"/>
                  </a:lnTo>
                </a:path>
                <a:path w="7607934" h="664845">
                  <a:moveTo>
                    <a:pt x="0" y="443483"/>
                  </a:moveTo>
                  <a:lnTo>
                    <a:pt x="0" y="664463"/>
                  </a:lnTo>
                </a:path>
                <a:path w="7607934" h="664845">
                  <a:moveTo>
                    <a:pt x="2852928" y="443483"/>
                  </a:moveTo>
                  <a:lnTo>
                    <a:pt x="2852928" y="664463"/>
                  </a:lnTo>
                </a:path>
                <a:path w="7607934" h="664845">
                  <a:moveTo>
                    <a:pt x="5705856" y="443483"/>
                  </a:moveTo>
                  <a:lnTo>
                    <a:pt x="5705856" y="664463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1894966" y="225660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41 160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2" name="object 72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Källa: Arbetsgivarverket. </a:t>
            </a:r>
            <a:r>
              <a:rPr dirty="0"/>
              <a:t>Lönestatistik </a:t>
            </a:r>
            <a:r>
              <a:rPr spc="-5" dirty="0"/>
              <a:t>redovisas </a:t>
            </a:r>
            <a:r>
              <a:rPr dirty="0"/>
              <a:t>inte </a:t>
            </a:r>
            <a:r>
              <a:rPr spc="-5" dirty="0"/>
              <a:t>vid färre än </a:t>
            </a:r>
            <a:r>
              <a:rPr dirty="0"/>
              <a:t>fem </a:t>
            </a:r>
            <a:r>
              <a:rPr spc="-5" dirty="0"/>
              <a:t>observationer. </a:t>
            </a:r>
            <a:r>
              <a:rPr dirty="0"/>
              <a:t>Vid </a:t>
            </a:r>
            <a:r>
              <a:rPr spc="-5" dirty="0"/>
              <a:t>upp </a:t>
            </a:r>
            <a:r>
              <a:rPr dirty="0"/>
              <a:t>till</a:t>
            </a:r>
            <a:r>
              <a:rPr spc="160" dirty="0"/>
              <a:t> </a:t>
            </a:r>
            <a:r>
              <a:rPr spc="-5" dirty="0"/>
              <a:t>21 observationer </a:t>
            </a:r>
            <a:r>
              <a:rPr dirty="0"/>
              <a:t>redovisas </a:t>
            </a:r>
            <a:r>
              <a:rPr spc="-5" dirty="0"/>
              <a:t>endast </a:t>
            </a:r>
            <a:r>
              <a:rPr dirty="0"/>
              <a:t>medianen.</a:t>
            </a:r>
          </a:p>
        </p:txBody>
      </p:sp>
      <p:sp>
        <p:nvSpPr>
          <p:cNvPr id="73" name="object 73"/>
          <p:cNvSpPr txBox="1">
            <a:spLocks noGrp="1"/>
          </p:cNvSpPr>
          <p:nvPr>
            <p:ph type="ftr" sz="quarter" idx="5"/>
          </p:nvPr>
        </p:nvSpPr>
        <p:spPr>
          <a:xfrm>
            <a:off x="7626857" y="6518169"/>
            <a:ext cx="981203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sv-SE" spc="-5" dirty="0"/>
              <a:t>Mars 2026</a:t>
            </a:r>
            <a:endParaRPr spc="-5" dirty="0"/>
          </a:p>
        </p:txBody>
      </p:sp>
      <p:sp>
        <p:nvSpPr>
          <p:cNvPr id="74" name="object 7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30</a:t>
            </a:fld>
            <a:endParaRPr dirty="0"/>
          </a:p>
        </p:txBody>
      </p:sp>
      <p:sp>
        <p:nvSpPr>
          <p:cNvPr id="27" name="object 27"/>
          <p:cNvSpPr txBox="1"/>
          <p:nvPr/>
        </p:nvSpPr>
        <p:spPr>
          <a:xfrm>
            <a:off x="2844270" y="2470409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39 200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803776" y="210192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42 410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724493" y="192344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44 000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700139" y="208551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42 800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650396" y="96545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52 740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595996" y="93512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53 800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538423" y="103303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52 000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546274" y="216363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42 676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8546274" y="288313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36 000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31191" y="5072633"/>
            <a:ext cx="507365" cy="67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070">
              <a:lnSpc>
                <a:spcPts val="1065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15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 marL="12700">
              <a:lnSpc>
                <a:spcPts val="1005"/>
              </a:lnSpc>
            </a:pPr>
            <a:r>
              <a:rPr sz="850" spc="-5" dirty="0">
                <a:latin typeface="Carlito"/>
                <a:cs typeface="Carlito"/>
              </a:rPr>
              <a:t>Antal</a:t>
            </a:r>
            <a:endParaRPr sz="850">
              <a:latin typeface="Carlito"/>
              <a:cs typeface="Carlito"/>
            </a:endParaRPr>
          </a:p>
          <a:p>
            <a:pPr marL="12700" marR="10795">
              <a:lnSpc>
                <a:spcPts val="1540"/>
              </a:lnSpc>
              <a:spcBef>
                <a:spcPts val="120"/>
              </a:spcBef>
            </a:pPr>
            <a:r>
              <a:rPr sz="850" dirty="0">
                <a:latin typeface="Carlito"/>
                <a:cs typeface="Carlito"/>
              </a:rPr>
              <a:t>P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spc="-5" dirty="0">
                <a:latin typeface="Carlito"/>
                <a:cs typeface="Carlito"/>
              </a:rPr>
              <a:t>pul</a:t>
            </a:r>
            <a:r>
              <a:rPr sz="850" dirty="0">
                <a:latin typeface="Carlito"/>
                <a:cs typeface="Carlito"/>
              </a:rPr>
              <a:t>ati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n  BEST</a:t>
            </a:r>
            <a:r>
              <a:rPr sz="850" spc="-5" dirty="0">
                <a:latin typeface="Carlito"/>
                <a:cs typeface="Carlito"/>
              </a:rPr>
              <a:t>A</a:t>
            </a:r>
            <a:r>
              <a:rPr sz="850" dirty="0">
                <a:latin typeface="Carlito"/>
                <a:cs typeface="Carlito"/>
              </a:rPr>
              <a:t>-</a:t>
            </a:r>
            <a:r>
              <a:rPr sz="850" spc="-5" dirty="0">
                <a:latin typeface="Carlito"/>
                <a:cs typeface="Carlito"/>
              </a:rPr>
              <a:t>k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d</a:t>
            </a:r>
            <a:endParaRPr sz="850">
              <a:latin typeface="Carlito"/>
              <a:cs typeface="Carlito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97612" y="4525136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20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97612" y="3977767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25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97612" y="3430270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97612" y="2882900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97612" y="2335784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97612" y="1788414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959101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188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2881376" y="5220665"/>
            <a:ext cx="381763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841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3890517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40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4783963" y="5220665"/>
            <a:ext cx="381761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2 061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5735192" y="5220665"/>
            <a:ext cx="305942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4 781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6744461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79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7666481" y="5220665"/>
            <a:ext cx="27051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1 537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8588756" y="5220665"/>
            <a:ext cx="299593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3 034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050747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806067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2733294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3904234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4659629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5587110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6758178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7513446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8440673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1930145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5312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4783963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5322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7637526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5332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197612" y="807277"/>
            <a:ext cx="4679188" cy="58477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472440">
              <a:lnSpc>
                <a:spcPct val="100000"/>
              </a:lnSpc>
              <a:spcBef>
                <a:spcPts val="620"/>
              </a:spcBef>
            </a:pPr>
            <a:r>
              <a:rPr sz="1200" b="1" dirty="0">
                <a:latin typeface="Carlito"/>
                <a:cs typeface="Carlito"/>
              </a:rPr>
              <a:t>53 - </a:t>
            </a:r>
            <a:r>
              <a:rPr sz="1200" b="1" spc="-5" dirty="0">
                <a:latin typeface="Carlito"/>
                <a:cs typeface="Carlito"/>
              </a:rPr>
              <a:t>Internt stöd-, utvecklings- </a:t>
            </a:r>
            <a:r>
              <a:rPr sz="1200" b="1" dirty="0">
                <a:latin typeface="Carlito"/>
                <a:cs typeface="Carlito"/>
              </a:rPr>
              <a:t>och </a:t>
            </a:r>
            <a:r>
              <a:rPr sz="1200" b="1" spc="-5" dirty="0">
                <a:latin typeface="Carlito"/>
                <a:cs typeface="Carlito"/>
              </a:rPr>
              <a:t>administrativt</a:t>
            </a:r>
            <a:r>
              <a:rPr sz="1200" b="1" spc="-85" dirty="0">
                <a:latin typeface="Carlito"/>
                <a:cs typeface="Carlito"/>
              </a:rPr>
              <a:t> </a:t>
            </a:r>
            <a:r>
              <a:rPr sz="1200" b="1" spc="-10" dirty="0">
                <a:latin typeface="Carlito"/>
                <a:cs typeface="Carlito"/>
              </a:rPr>
              <a:t>arbete</a:t>
            </a:r>
            <a:endParaRPr sz="1200" dirty="0">
              <a:latin typeface="Carlito"/>
              <a:cs typeface="Carlito"/>
            </a:endParaRPr>
          </a:p>
          <a:p>
            <a:pPr marL="744855">
              <a:lnSpc>
                <a:spcPts val="1115"/>
              </a:lnSpc>
              <a:spcBef>
                <a:spcPts val="425"/>
              </a:spcBef>
            </a:pPr>
            <a:r>
              <a:rPr sz="1000" b="1" spc="-5" dirty="0">
                <a:latin typeface="Carlito"/>
                <a:cs typeface="Carlito"/>
              </a:rPr>
              <a:t>lönestatistik, mars 20</a:t>
            </a:r>
            <a:r>
              <a:rPr lang="sv-SE" sz="1000" b="1" spc="-5" dirty="0">
                <a:latin typeface="Carlito"/>
                <a:cs typeface="Carlito"/>
              </a:rPr>
              <a:t>26</a:t>
            </a:r>
            <a:r>
              <a:rPr sz="1000" b="1" spc="-5" dirty="0">
                <a:latin typeface="Carlito"/>
                <a:cs typeface="Carlito"/>
              </a:rPr>
              <a:t> (10:e</a:t>
            </a:r>
            <a:r>
              <a:rPr lang="sv-SE" sz="1000" b="1" spc="-5" dirty="0">
                <a:latin typeface="Carlito"/>
                <a:cs typeface="Carlito"/>
              </a:rPr>
              <a:t> percentil</a:t>
            </a:r>
            <a:r>
              <a:rPr sz="1000" b="1" spc="-5" dirty="0">
                <a:latin typeface="Carlito"/>
                <a:cs typeface="Carlito"/>
              </a:rPr>
              <a:t>, median, 90:e</a:t>
            </a:r>
            <a:r>
              <a:rPr sz="1000" b="1" spc="80" dirty="0">
                <a:latin typeface="Carlito"/>
                <a:cs typeface="Carlito"/>
              </a:rPr>
              <a:t> </a:t>
            </a:r>
            <a:r>
              <a:rPr sz="1000" b="1" spc="-5" dirty="0">
                <a:latin typeface="Carlito"/>
                <a:cs typeface="Carlito"/>
              </a:rPr>
              <a:t>percentil)</a:t>
            </a:r>
            <a:endParaRPr sz="1000" dirty="0">
              <a:latin typeface="Carlito"/>
              <a:cs typeface="Carlito"/>
            </a:endParaRPr>
          </a:p>
          <a:p>
            <a:pPr marL="12700">
              <a:lnSpc>
                <a:spcPts val="994"/>
              </a:lnSpc>
            </a:pPr>
            <a:r>
              <a:rPr sz="900" dirty="0">
                <a:latin typeface="Carlito"/>
                <a:cs typeface="Carlito"/>
              </a:rPr>
              <a:t>50</a:t>
            </a:r>
            <a:r>
              <a:rPr sz="900" spc="-1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5" name="object 26">
            <a:extLst>
              <a:ext uri="{FF2B5EF4-FFF2-40B4-BE49-F238E27FC236}">
                <a16:creationId xmlns:a16="http://schemas.microsoft.com/office/drawing/2014/main" id="{EDC83578-FD4D-D2C0-0FC2-1AC1F679C4E4}"/>
              </a:ext>
            </a:extLst>
          </p:cNvPr>
          <p:cNvSpPr txBox="1"/>
          <p:nvPr/>
        </p:nvSpPr>
        <p:spPr>
          <a:xfrm>
            <a:off x="1901824" y="281964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35 500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6" name="object 26">
            <a:extLst>
              <a:ext uri="{FF2B5EF4-FFF2-40B4-BE49-F238E27FC236}">
                <a16:creationId xmlns:a16="http://schemas.microsoft.com/office/drawing/2014/main" id="{1E90835D-2113-C53F-51D9-9BB14B08E935}"/>
              </a:ext>
            </a:extLst>
          </p:cNvPr>
          <p:cNvSpPr txBox="1"/>
          <p:nvPr/>
        </p:nvSpPr>
        <p:spPr>
          <a:xfrm>
            <a:off x="1894965" y="345350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30 140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7" name="object 27">
            <a:extLst>
              <a:ext uri="{FF2B5EF4-FFF2-40B4-BE49-F238E27FC236}">
                <a16:creationId xmlns:a16="http://schemas.microsoft.com/office/drawing/2014/main" id="{F9831A9E-1988-E35C-D163-2E12FC93C7B7}"/>
              </a:ext>
            </a:extLst>
          </p:cNvPr>
          <p:cNvSpPr txBox="1"/>
          <p:nvPr/>
        </p:nvSpPr>
        <p:spPr>
          <a:xfrm>
            <a:off x="2852800" y="305192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34 400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8" name="object 27">
            <a:extLst>
              <a:ext uri="{FF2B5EF4-FFF2-40B4-BE49-F238E27FC236}">
                <a16:creationId xmlns:a16="http://schemas.microsoft.com/office/drawing/2014/main" id="{6F49B56C-43EA-0573-C981-55A59137BA29}"/>
              </a:ext>
            </a:extLst>
          </p:cNvPr>
          <p:cNvSpPr txBox="1"/>
          <p:nvPr/>
        </p:nvSpPr>
        <p:spPr>
          <a:xfrm>
            <a:off x="2860421" y="355207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29 200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9" name="object 28">
            <a:extLst>
              <a:ext uri="{FF2B5EF4-FFF2-40B4-BE49-F238E27FC236}">
                <a16:creationId xmlns:a16="http://schemas.microsoft.com/office/drawing/2014/main" id="{5C01A6E0-57B0-4986-78D8-97BCA24FD3BF}"/>
              </a:ext>
            </a:extLst>
          </p:cNvPr>
          <p:cNvSpPr txBox="1"/>
          <p:nvPr/>
        </p:nvSpPr>
        <p:spPr>
          <a:xfrm>
            <a:off x="3803775" y="230013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40 450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0" name="object 28">
            <a:extLst>
              <a:ext uri="{FF2B5EF4-FFF2-40B4-BE49-F238E27FC236}">
                <a16:creationId xmlns:a16="http://schemas.microsoft.com/office/drawing/2014/main" id="{88B7A3A6-6E0A-1E0F-B8D8-71D3294BC45B}"/>
              </a:ext>
            </a:extLst>
          </p:cNvPr>
          <p:cNvSpPr txBox="1"/>
          <p:nvPr/>
        </p:nvSpPr>
        <p:spPr>
          <a:xfrm>
            <a:off x="3803774" y="2683049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37 000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1" name="object 29">
            <a:extLst>
              <a:ext uri="{FF2B5EF4-FFF2-40B4-BE49-F238E27FC236}">
                <a16:creationId xmlns:a16="http://schemas.microsoft.com/office/drawing/2014/main" id="{AC7C4C1A-02C5-5B58-D73C-9F412F9A46C5}"/>
              </a:ext>
            </a:extLst>
          </p:cNvPr>
          <p:cNvSpPr txBox="1"/>
          <p:nvPr/>
        </p:nvSpPr>
        <p:spPr>
          <a:xfrm>
            <a:off x="4741480" y="257759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38 000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2" name="object 29">
            <a:extLst>
              <a:ext uri="{FF2B5EF4-FFF2-40B4-BE49-F238E27FC236}">
                <a16:creationId xmlns:a16="http://schemas.microsoft.com/office/drawing/2014/main" id="{A1E7FE41-94BA-4F58-5C5A-9E15794C1C63}"/>
              </a:ext>
            </a:extLst>
          </p:cNvPr>
          <p:cNvSpPr txBox="1"/>
          <p:nvPr/>
        </p:nvSpPr>
        <p:spPr>
          <a:xfrm>
            <a:off x="4741479" y="320911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33 000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3" name="object 30">
            <a:extLst>
              <a:ext uri="{FF2B5EF4-FFF2-40B4-BE49-F238E27FC236}">
                <a16:creationId xmlns:a16="http://schemas.microsoft.com/office/drawing/2014/main" id="{CCBCA6A6-C28A-E33C-63B1-D1B24A991CD9}"/>
              </a:ext>
            </a:extLst>
          </p:cNvPr>
          <p:cNvSpPr txBox="1"/>
          <p:nvPr/>
        </p:nvSpPr>
        <p:spPr>
          <a:xfrm>
            <a:off x="5700139" y="276084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36 600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4" name="object 30">
            <a:extLst>
              <a:ext uri="{FF2B5EF4-FFF2-40B4-BE49-F238E27FC236}">
                <a16:creationId xmlns:a16="http://schemas.microsoft.com/office/drawing/2014/main" id="{E9D180CD-0DE4-6C54-460B-834139F9253D}"/>
              </a:ext>
            </a:extLst>
          </p:cNvPr>
          <p:cNvSpPr txBox="1"/>
          <p:nvPr/>
        </p:nvSpPr>
        <p:spPr>
          <a:xfrm>
            <a:off x="5700139" y="336770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31 900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5" name="object 31">
            <a:extLst>
              <a:ext uri="{FF2B5EF4-FFF2-40B4-BE49-F238E27FC236}">
                <a16:creationId xmlns:a16="http://schemas.microsoft.com/office/drawing/2014/main" id="{3BC77BEF-5516-D092-5AED-633DF9B2A4A3}"/>
              </a:ext>
            </a:extLst>
          </p:cNvPr>
          <p:cNvSpPr txBox="1"/>
          <p:nvPr/>
        </p:nvSpPr>
        <p:spPr>
          <a:xfrm>
            <a:off x="6639877" y="1689769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45 050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6" name="object 31">
            <a:extLst>
              <a:ext uri="{FF2B5EF4-FFF2-40B4-BE49-F238E27FC236}">
                <a16:creationId xmlns:a16="http://schemas.microsoft.com/office/drawing/2014/main" id="{02113659-0151-1B36-E142-7782D59B9597}"/>
              </a:ext>
            </a:extLst>
          </p:cNvPr>
          <p:cNvSpPr txBox="1"/>
          <p:nvPr/>
        </p:nvSpPr>
        <p:spPr>
          <a:xfrm>
            <a:off x="6639877" y="2544709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38 570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7" name="object 32">
            <a:extLst>
              <a:ext uri="{FF2B5EF4-FFF2-40B4-BE49-F238E27FC236}">
                <a16:creationId xmlns:a16="http://schemas.microsoft.com/office/drawing/2014/main" id="{E29D3C9A-503F-C1B1-A42B-FE80790A28C7}"/>
              </a:ext>
            </a:extLst>
          </p:cNvPr>
          <p:cNvSpPr txBox="1"/>
          <p:nvPr/>
        </p:nvSpPr>
        <p:spPr>
          <a:xfrm>
            <a:off x="7605601" y="2003309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43 700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8" name="object 32">
            <a:extLst>
              <a:ext uri="{FF2B5EF4-FFF2-40B4-BE49-F238E27FC236}">
                <a16:creationId xmlns:a16="http://schemas.microsoft.com/office/drawing/2014/main" id="{3C141BDF-AA88-826B-744D-2720725567E7}"/>
              </a:ext>
            </a:extLst>
          </p:cNvPr>
          <p:cNvSpPr txBox="1"/>
          <p:nvPr/>
        </p:nvSpPr>
        <p:spPr>
          <a:xfrm>
            <a:off x="7595996" y="276951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36 600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5" name="object 51">
            <a:extLst>
              <a:ext uri="{FF2B5EF4-FFF2-40B4-BE49-F238E27FC236}">
                <a16:creationId xmlns:a16="http://schemas.microsoft.com/office/drawing/2014/main" id="{FA081DDE-782F-7746-0188-28F632E9B219}"/>
              </a:ext>
            </a:extLst>
          </p:cNvPr>
          <p:cNvSpPr txBox="1"/>
          <p:nvPr/>
        </p:nvSpPr>
        <p:spPr>
          <a:xfrm>
            <a:off x="1065352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2</a:t>
            </a:r>
            <a:endParaRPr sz="900" dirty="0">
              <a:latin typeface="Carlito"/>
              <a:cs typeface="Carlito"/>
            </a:endParaRPr>
          </a:p>
        </p:txBody>
      </p:sp>
      <p:cxnSp>
        <p:nvCxnSpPr>
          <p:cNvPr id="36" name="Rak koppling 35">
            <a:extLst>
              <a:ext uri="{FF2B5EF4-FFF2-40B4-BE49-F238E27FC236}">
                <a16:creationId xmlns:a16="http://schemas.microsoft.com/office/drawing/2014/main" id="{9751630C-9C02-3445-9786-6EC3A817F69F}"/>
              </a:ext>
            </a:extLst>
          </p:cNvPr>
          <p:cNvCxnSpPr/>
          <p:nvPr/>
        </p:nvCxnSpPr>
        <p:spPr>
          <a:xfrm>
            <a:off x="667638" y="5166359"/>
            <a:ext cx="823812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bject 10">
            <a:extLst>
              <a:ext uri="{FF2B5EF4-FFF2-40B4-BE49-F238E27FC236}">
                <a16:creationId xmlns:a16="http://schemas.microsoft.com/office/drawing/2014/main" id="{ED41DD07-D92D-F942-0F74-620FD630FB81}"/>
              </a:ext>
            </a:extLst>
          </p:cNvPr>
          <p:cNvSpPr/>
          <p:nvPr/>
        </p:nvSpPr>
        <p:spPr>
          <a:xfrm>
            <a:off x="3611247" y="1687699"/>
            <a:ext cx="661670" cy="1027029"/>
          </a:xfrm>
          <a:custGeom>
            <a:avLst/>
            <a:gdLst/>
            <a:ahLst/>
            <a:cxnLst/>
            <a:rect l="l" t="t" r="r" b="b"/>
            <a:pathLst>
              <a:path w="661670" h="1065529">
                <a:moveTo>
                  <a:pt x="0" y="1065276"/>
                </a:moveTo>
                <a:lnTo>
                  <a:pt x="661415" y="1065276"/>
                </a:lnTo>
                <a:lnTo>
                  <a:pt x="661415" y="0"/>
                </a:lnTo>
                <a:lnTo>
                  <a:pt x="0" y="0"/>
                </a:lnTo>
                <a:lnTo>
                  <a:pt x="0" y="1065276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6">
            <a:extLst>
              <a:ext uri="{FF2B5EF4-FFF2-40B4-BE49-F238E27FC236}">
                <a16:creationId xmlns:a16="http://schemas.microsoft.com/office/drawing/2014/main" id="{18C87EA4-2FBA-76F1-5056-7F234AA95FC6}"/>
              </a:ext>
            </a:extLst>
          </p:cNvPr>
          <p:cNvSpPr/>
          <p:nvPr/>
        </p:nvSpPr>
        <p:spPr>
          <a:xfrm>
            <a:off x="866623" y="2547955"/>
            <a:ext cx="660400" cy="441851"/>
          </a:xfrm>
          <a:custGeom>
            <a:avLst/>
            <a:gdLst/>
            <a:ahLst/>
            <a:cxnLst/>
            <a:rect l="l" t="t" r="r" b="b"/>
            <a:pathLst>
              <a:path w="660400" h="928370">
                <a:moveTo>
                  <a:pt x="0" y="928115"/>
                </a:moveTo>
                <a:lnTo>
                  <a:pt x="659892" y="928115"/>
                </a:lnTo>
                <a:lnTo>
                  <a:pt x="659892" y="0"/>
                </a:lnTo>
                <a:lnTo>
                  <a:pt x="0" y="0"/>
                </a:lnTo>
                <a:lnTo>
                  <a:pt x="0" y="928115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5" name="object 5"/>
          <p:cNvGrpSpPr/>
          <p:nvPr/>
        </p:nvGrpSpPr>
        <p:grpSpPr>
          <a:xfrm>
            <a:off x="595883" y="1335024"/>
            <a:ext cx="8459254" cy="4496181"/>
            <a:chOff x="595883" y="1335024"/>
            <a:chExt cx="8459254" cy="4496181"/>
          </a:xfrm>
        </p:grpSpPr>
        <p:sp>
          <p:nvSpPr>
            <p:cNvPr id="6" name="object 6"/>
            <p:cNvSpPr/>
            <p:nvPr/>
          </p:nvSpPr>
          <p:spPr>
            <a:xfrm>
              <a:off x="1728216" y="2438404"/>
              <a:ext cx="660400" cy="962656"/>
            </a:xfrm>
            <a:custGeom>
              <a:avLst/>
              <a:gdLst/>
              <a:ahLst/>
              <a:cxnLst/>
              <a:rect l="l" t="t" r="r" b="b"/>
              <a:pathLst>
                <a:path w="660400" h="928370">
                  <a:moveTo>
                    <a:pt x="0" y="928115"/>
                  </a:moveTo>
                  <a:lnTo>
                    <a:pt x="659892" y="928115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928115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1713291" y="2950416"/>
              <a:ext cx="723964" cy="1939717"/>
            </a:xfrm>
            <a:custGeom>
              <a:avLst/>
              <a:gdLst/>
              <a:ahLst/>
              <a:cxnLst/>
              <a:rect l="l" t="t" r="r" b="b"/>
              <a:pathLst>
                <a:path w="660400" h="1469389">
                  <a:moveTo>
                    <a:pt x="0" y="1469136"/>
                  </a:moveTo>
                  <a:lnTo>
                    <a:pt x="659892" y="1469136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469136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2679191" y="2518028"/>
              <a:ext cx="660400" cy="907591"/>
            </a:xfrm>
            <a:custGeom>
              <a:avLst/>
              <a:gdLst/>
              <a:ahLst/>
              <a:cxnLst/>
              <a:rect l="l" t="t" r="r" b="b"/>
              <a:pathLst>
                <a:path w="660400" h="856614">
                  <a:moveTo>
                    <a:pt x="0" y="856488"/>
                  </a:moveTo>
                  <a:lnTo>
                    <a:pt x="659892" y="856488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856488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2680168" y="3012690"/>
              <a:ext cx="770003" cy="1858024"/>
            </a:xfrm>
            <a:custGeom>
              <a:avLst/>
              <a:gdLst/>
              <a:ahLst/>
              <a:cxnLst/>
              <a:rect l="l" t="t" r="r" b="b"/>
              <a:pathLst>
                <a:path w="660400" h="1443354">
                  <a:moveTo>
                    <a:pt x="0" y="1443227"/>
                  </a:moveTo>
                  <a:lnTo>
                    <a:pt x="659892" y="1443227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443227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1143" y="1838182"/>
              <a:ext cx="661670" cy="1265454"/>
            </a:xfrm>
            <a:custGeom>
              <a:avLst/>
              <a:gdLst/>
              <a:ahLst/>
              <a:cxnLst/>
              <a:rect l="l" t="t" r="r" b="b"/>
              <a:pathLst>
                <a:path w="661670" h="1065529">
                  <a:moveTo>
                    <a:pt x="0" y="1065276"/>
                  </a:moveTo>
                  <a:lnTo>
                    <a:pt x="661415" y="1065276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1065276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4562858" y="2645309"/>
              <a:ext cx="773017" cy="2282924"/>
            </a:xfrm>
            <a:custGeom>
              <a:avLst/>
              <a:gdLst/>
              <a:ahLst/>
              <a:cxnLst/>
              <a:rect l="l" t="t" r="r" b="b"/>
              <a:pathLst>
                <a:path w="661670" h="1888489">
                  <a:moveTo>
                    <a:pt x="0" y="1888236"/>
                  </a:moveTo>
                  <a:lnTo>
                    <a:pt x="661415" y="1888236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1888236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5532119" y="2286000"/>
              <a:ext cx="661670" cy="1029653"/>
            </a:xfrm>
            <a:custGeom>
              <a:avLst/>
              <a:gdLst/>
              <a:ahLst/>
              <a:cxnLst/>
              <a:rect l="l" t="t" r="r" b="b"/>
              <a:pathLst>
                <a:path w="661670" h="937260">
                  <a:moveTo>
                    <a:pt x="0" y="937260"/>
                  </a:moveTo>
                  <a:lnTo>
                    <a:pt x="661415" y="937260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93726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5532119" y="3062818"/>
              <a:ext cx="751717" cy="1944444"/>
            </a:xfrm>
            <a:custGeom>
              <a:avLst/>
              <a:gdLst/>
              <a:ahLst/>
              <a:cxnLst/>
              <a:rect l="l" t="t" r="r" b="b"/>
              <a:pathLst>
                <a:path w="661670" h="1600200">
                  <a:moveTo>
                    <a:pt x="0" y="1600200"/>
                  </a:moveTo>
                  <a:lnTo>
                    <a:pt x="661415" y="1600200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160020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7434072" y="1687699"/>
              <a:ext cx="661670" cy="1192127"/>
            </a:xfrm>
            <a:custGeom>
              <a:avLst/>
              <a:gdLst/>
              <a:ahLst/>
              <a:cxnLst/>
              <a:rect l="l" t="t" r="r" b="b"/>
              <a:pathLst>
                <a:path w="661670" h="2190115">
                  <a:moveTo>
                    <a:pt x="0" y="2189988"/>
                  </a:moveTo>
                  <a:lnTo>
                    <a:pt x="661416" y="2189988"/>
                  </a:lnTo>
                  <a:lnTo>
                    <a:pt x="661416" y="0"/>
                  </a:lnTo>
                  <a:lnTo>
                    <a:pt x="0" y="0"/>
                  </a:lnTo>
                  <a:lnTo>
                    <a:pt x="0" y="2189988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7426926" y="2395516"/>
              <a:ext cx="661670" cy="2632768"/>
            </a:xfrm>
            <a:custGeom>
              <a:avLst/>
              <a:gdLst/>
              <a:ahLst/>
              <a:cxnLst/>
              <a:rect l="l" t="t" r="r" b="b"/>
              <a:pathLst>
                <a:path w="661670" h="2044064">
                  <a:moveTo>
                    <a:pt x="0" y="2043684"/>
                  </a:moveTo>
                  <a:lnTo>
                    <a:pt x="661416" y="2043684"/>
                  </a:lnTo>
                  <a:lnTo>
                    <a:pt x="661416" y="0"/>
                  </a:lnTo>
                  <a:lnTo>
                    <a:pt x="0" y="0"/>
                  </a:lnTo>
                  <a:lnTo>
                    <a:pt x="0" y="2043684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8386572" y="1592618"/>
              <a:ext cx="660400" cy="1575204"/>
            </a:xfrm>
            <a:custGeom>
              <a:avLst/>
              <a:gdLst/>
              <a:ahLst/>
              <a:cxnLst/>
              <a:rect l="l" t="t" r="r" b="b"/>
              <a:pathLst>
                <a:path w="660400" h="1641475">
                  <a:moveTo>
                    <a:pt x="0" y="1641347"/>
                  </a:moveTo>
                  <a:lnTo>
                    <a:pt x="659892" y="1641347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641347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8376221" y="2516067"/>
              <a:ext cx="678916" cy="2587385"/>
            </a:xfrm>
            <a:custGeom>
              <a:avLst/>
              <a:gdLst/>
              <a:ahLst/>
              <a:cxnLst/>
              <a:rect l="l" t="t" r="r" b="b"/>
              <a:pathLst>
                <a:path w="660400" h="2011679">
                  <a:moveTo>
                    <a:pt x="0" y="2011680"/>
                  </a:moveTo>
                  <a:lnTo>
                    <a:pt x="659892" y="2011680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201168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595883" y="1335024"/>
              <a:ext cx="71755" cy="3831590"/>
            </a:xfrm>
            <a:custGeom>
              <a:avLst/>
              <a:gdLst/>
              <a:ahLst/>
              <a:cxnLst/>
              <a:rect l="l" t="t" r="r" b="b"/>
              <a:pathLst>
                <a:path w="71754" h="3831590">
                  <a:moveTo>
                    <a:pt x="36575" y="3831336"/>
                  </a:moveTo>
                  <a:lnTo>
                    <a:pt x="36575" y="0"/>
                  </a:lnTo>
                </a:path>
                <a:path w="71754" h="3831590">
                  <a:moveTo>
                    <a:pt x="0" y="3831336"/>
                  </a:moveTo>
                  <a:lnTo>
                    <a:pt x="71628" y="3831336"/>
                  </a:lnTo>
                </a:path>
                <a:path w="71754" h="3831590">
                  <a:moveTo>
                    <a:pt x="0" y="3192780"/>
                  </a:moveTo>
                  <a:lnTo>
                    <a:pt x="71628" y="3192780"/>
                  </a:lnTo>
                </a:path>
                <a:path w="71754" h="3831590">
                  <a:moveTo>
                    <a:pt x="0" y="2554224"/>
                  </a:moveTo>
                  <a:lnTo>
                    <a:pt x="71628" y="2554224"/>
                  </a:lnTo>
                </a:path>
                <a:path w="71754" h="3831590">
                  <a:moveTo>
                    <a:pt x="0" y="1915667"/>
                  </a:moveTo>
                  <a:lnTo>
                    <a:pt x="71628" y="1915667"/>
                  </a:lnTo>
                </a:path>
                <a:path w="71754" h="3831590">
                  <a:moveTo>
                    <a:pt x="0" y="1277112"/>
                  </a:moveTo>
                  <a:lnTo>
                    <a:pt x="71628" y="1277112"/>
                  </a:lnTo>
                </a:path>
                <a:path w="71754" h="3831590">
                  <a:moveTo>
                    <a:pt x="0" y="638555"/>
                  </a:moveTo>
                  <a:lnTo>
                    <a:pt x="71628" y="638555"/>
                  </a:lnTo>
                </a:path>
                <a:path w="71754" h="3831590">
                  <a:moveTo>
                    <a:pt x="0" y="0"/>
                  </a:moveTo>
                  <a:lnTo>
                    <a:pt x="71628" y="0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32459" y="5166360"/>
              <a:ext cx="7607934" cy="664845"/>
            </a:xfrm>
            <a:custGeom>
              <a:avLst/>
              <a:gdLst/>
              <a:ahLst/>
              <a:cxnLst/>
              <a:rect l="l" t="t" r="r" b="b"/>
              <a:pathLst>
                <a:path w="7607934" h="664845">
                  <a:moveTo>
                    <a:pt x="0" y="0"/>
                  </a:moveTo>
                  <a:lnTo>
                    <a:pt x="0" y="220979"/>
                  </a:lnTo>
                </a:path>
                <a:path w="7607934" h="664845">
                  <a:moveTo>
                    <a:pt x="950976" y="0"/>
                  </a:moveTo>
                  <a:lnTo>
                    <a:pt x="950976" y="220979"/>
                  </a:lnTo>
                </a:path>
                <a:path w="7607934" h="664845">
                  <a:moveTo>
                    <a:pt x="1901952" y="0"/>
                  </a:moveTo>
                  <a:lnTo>
                    <a:pt x="1901952" y="220979"/>
                  </a:lnTo>
                </a:path>
                <a:path w="7607934" h="664845">
                  <a:moveTo>
                    <a:pt x="2852928" y="0"/>
                  </a:moveTo>
                  <a:lnTo>
                    <a:pt x="2852928" y="220979"/>
                  </a:lnTo>
                </a:path>
                <a:path w="7607934" h="664845">
                  <a:moveTo>
                    <a:pt x="3803904" y="0"/>
                  </a:moveTo>
                  <a:lnTo>
                    <a:pt x="3803904" y="220979"/>
                  </a:lnTo>
                </a:path>
                <a:path w="7607934" h="664845">
                  <a:moveTo>
                    <a:pt x="4754880" y="0"/>
                  </a:moveTo>
                  <a:lnTo>
                    <a:pt x="4754880" y="220979"/>
                  </a:lnTo>
                </a:path>
                <a:path w="7607934" h="664845">
                  <a:moveTo>
                    <a:pt x="5705856" y="0"/>
                  </a:moveTo>
                  <a:lnTo>
                    <a:pt x="5705856" y="220979"/>
                  </a:lnTo>
                </a:path>
                <a:path w="7607934" h="664845">
                  <a:moveTo>
                    <a:pt x="6656832" y="0"/>
                  </a:moveTo>
                  <a:lnTo>
                    <a:pt x="6656832" y="220979"/>
                  </a:lnTo>
                </a:path>
                <a:path w="7607934" h="664845">
                  <a:moveTo>
                    <a:pt x="7607808" y="0"/>
                  </a:moveTo>
                  <a:lnTo>
                    <a:pt x="7607808" y="220979"/>
                  </a:lnTo>
                </a:path>
                <a:path w="7607934" h="664845">
                  <a:moveTo>
                    <a:pt x="0" y="220979"/>
                  </a:moveTo>
                  <a:lnTo>
                    <a:pt x="0" y="443483"/>
                  </a:lnTo>
                </a:path>
                <a:path w="7607934" h="664845">
                  <a:moveTo>
                    <a:pt x="950976" y="220979"/>
                  </a:moveTo>
                  <a:lnTo>
                    <a:pt x="950976" y="443483"/>
                  </a:lnTo>
                </a:path>
                <a:path w="7607934" h="664845">
                  <a:moveTo>
                    <a:pt x="1901952" y="220979"/>
                  </a:moveTo>
                  <a:lnTo>
                    <a:pt x="1901952" y="443483"/>
                  </a:lnTo>
                </a:path>
                <a:path w="7607934" h="664845">
                  <a:moveTo>
                    <a:pt x="2852928" y="220979"/>
                  </a:moveTo>
                  <a:lnTo>
                    <a:pt x="2852928" y="443483"/>
                  </a:lnTo>
                </a:path>
                <a:path w="7607934" h="664845">
                  <a:moveTo>
                    <a:pt x="3803904" y="220979"/>
                  </a:moveTo>
                  <a:lnTo>
                    <a:pt x="3803904" y="443483"/>
                  </a:lnTo>
                </a:path>
                <a:path w="7607934" h="664845">
                  <a:moveTo>
                    <a:pt x="4754880" y="220979"/>
                  </a:moveTo>
                  <a:lnTo>
                    <a:pt x="4754880" y="443483"/>
                  </a:lnTo>
                </a:path>
                <a:path w="7607934" h="664845">
                  <a:moveTo>
                    <a:pt x="5705856" y="220979"/>
                  </a:moveTo>
                  <a:lnTo>
                    <a:pt x="5705856" y="443483"/>
                  </a:lnTo>
                </a:path>
                <a:path w="7607934" h="664845">
                  <a:moveTo>
                    <a:pt x="6656832" y="220979"/>
                  </a:moveTo>
                  <a:lnTo>
                    <a:pt x="6656832" y="443483"/>
                  </a:lnTo>
                </a:path>
                <a:path w="7607934" h="664845">
                  <a:moveTo>
                    <a:pt x="7607808" y="220979"/>
                  </a:moveTo>
                  <a:lnTo>
                    <a:pt x="7607808" y="443483"/>
                  </a:lnTo>
                </a:path>
                <a:path w="7607934" h="664845">
                  <a:moveTo>
                    <a:pt x="0" y="443483"/>
                  </a:moveTo>
                  <a:lnTo>
                    <a:pt x="0" y="664463"/>
                  </a:lnTo>
                </a:path>
                <a:path w="7607934" h="664845">
                  <a:moveTo>
                    <a:pt x="2852928" y="443483"/>
                  </a:moveTo>
                  <a:lnTo>
                    <a:pt x="2852928" y="664463"/>
                  </a:lnTo>
                </a:path>
                <a:path w="7607934" h="664845">
                  <a:moveTo>
                    <a:pt x="5705856" y="443483"/>
                  </a:moveTo>
                  <a:lnTo>
                    <a:pt x="5705856" y="664463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1892336" y="233467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36 855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1" name="object 71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Källa: Arbetsgivarverket. </a:t>
            </a:r>
            <a:r>
              <a:rPr dirty="0"/>
              <a:t>Lönestatistik </a:t>
            </a:r>
            <a:r>
              <a:rPr spc="-5" dirty="0"/>
              <a:t>redovisas </a:t>
            </a:r>
            <a:r>
              <a:rPr dirty="0"/>
              <a:t>inte </a:t>
            </a:r>
            <a:r>
              <a:rPr spc="-5" dirty="0"/>
              <a:t>vid färre än </a:t>
            </a:r>
            <a:r>
              <a:rPr dirty="0"/>
              <a:t>fem </a:t>
            </a:r>
            <a:r>
              <a:rPr spc="-5" dirty="0"/>
              <a:t>observationer. </a:t>
            </a:r>
            <a:r>
              <a:rPr dirty="0"/>
              <a:t>Vid </a:t>
            </a:r>
            <a:r>
              <a:rPr spc="-5" dirty="0"/>
              <a:t>upp </a:t>
            </a:r>
            <a:r>
              <a:rPr dirty="0"/>
              <a:t>till</a:t>
            </a:r>
            <a:r>
              <a:rPr spc="160" dirty="0"/>
              <a:t> </a:t>
            </a:r>
            <a:r>
              <a:rPr spc="-5" dirty="0"/>
              <a:t>21 observationer </a:t>
            </a:r>
            <a:r>
              <a:rPr dirty="0"/>
              <a:t>redovisas </a:t>
            </a:r>
            <a:r>
              <a:rPr spc="-5" dirty="0"/>
              <a:t>endast </a:t>
            </a:r>
            <a:r>
              <a:rPr dirty="0"/>
              <a:t>medianen.</a:t>
            </a:r>
          </a:p>
        </p:txBody>
      </p:sp>
      <p:sp>
        <p:nvSpPr>
          <p:cNvPr id="72" name="object 72"/>
          <p:cNvSpPr txBox="1">
            <a:spLocks noGrp="1"/>
          </p:cNvSpPr>
          <p:nvPr>
            <p:ph type="ftr" sz="quarter" idx="5"/>
          </p:nvPr>
        </p:nvSpPr>
        <p:spPr>
          <a:xfrm>
            <a:off x="7626857" y="6518169"/>
            <a:ext cx="920497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sv-SE" spc="-5" dirty="0"/>
              <a:t>Mars 2025</a:t>
            </a:r>
            <a:endParaRPr spc="-5" dirty="0"/>
          </a:p>
        </p:txBody>
      </p:sp>
      <p:sp>
        <p:nvSpPr>
          <p:cNvPr id="73" name="object 7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31</a:t>
            </a:fld>
            <a:endParaRPr dirty="0"/>
          </a:p>
        </p:txBody>
      </p:sp>
      <p:sp>
        <p:nvSpPr>
          <p:cNvPr id="28" name="object 28"/>
          <p:cNvSpPr txBox="1"/>
          <p:nvPr/>
        </p:nvSpPr>
        <p:spPr>
          <a:xfrm>
            <a:off x="2858897" y="239663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36 100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741480" y="172536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41 300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701127" y="216904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38 300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587263" y="158317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43 140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554440" y="154276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43 840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774819" y="265076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34 250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8561496" y="241459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36 500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8554440" y="307120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30 700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31191" y="5072633"/>
            <a:ext cx="507365" cy="67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070">
              <a:lnSpc>
                <a:spcPts val="1065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15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 marL="12700">
              <a:lnSpc>
                <a:spcPts val="1005"/>
              </a:lnSpc>
            </a:pPr>
            <a:r>
              <a:rPr sz="850" spc="-5" dirty="0">
                <a:latin typeface="Carlito"/>
                <a:cs typeface="Carlito"/>
              </a:rPr>
              <a:t>Antal</a:t>
            </a:r>
            <a:endParaRPr sz="850">
              <a:latin typeface="Carlito"/>
              <a:cs typeface="Carlito"/>
            </a:endParaRPr>
          </a:p>
          <a:p>
            <a:pPr marL="12700" marR="10795">
              <a:lnSpc>
                <a:spcPts val="1540"/>
              </a:lnSpc>
              <a:spcBef>
                <a:spcPts val="120"/>
              </a:spcBef>
            </a:pPr>
            <a:r>
              <a:rPr sz="850" dirty="0">
                <a:latin typeface="Carlito"/>
                <a:cs typeface="Carlito"/>
              </a:rPr>
              <a:t>P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spc="-5" dirty="0">
                <a:latin typeface="Carlito"/>
                <a:cs typeface="Carlito"/>
              </a:rPr>
              <a:t>pul</a:t>
            </a:r>
            <a:r>
              <a:rPr sz="850" dirty="0">
                <a:latin typeface="Carlito"/>
                <a:cs typeface="Carlito"/>
              </a:rPr>
              <a:t>ati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n  BEST</a:t>
            </a:r>
            <a:r>
              <a:rPr sz="850" spc="-5" dirty="0">
                <a:latin typeface="Carlito"/>
                <a:cs typeface="Carlito"/>
              </a:rPr>
              <a:t>A</a:t>
            </a:r>
            <a:r>
              <a:rPr sz="850" dirty="0">
                <a:latin typeface="Carlito"/>
                <a:cs typeface="Carlito"/>
              </a:rPr>
              <a:t>-</a:t>
            </a:r>
            <a:r>
              <a:rPr sz="850" spc="-5" dirty="0">
                <a:latin typeface="Carlito"/>
                <a:cs typeface="Carlito"/>
              </a:rPr>
              <a:t>k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d</a:t>
            </a:r>
            <a:endParaRPr sz="850">
              <a:latin typeface="Carlito"/>
              <a:cs typeface="Carlito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97612" y="4434078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20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97612" y="3794836"/>
            <a:ext cx="34163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25</a:t>
            </a:r>
            <a:r>
              <a:rPr sz="900" spc="-6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97612" y="3156584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97612" y="2518028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97612" y="1879472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064031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latin typeface="Carlito"/>
                <a:cs typeface="Carlito"/>
              </a:rPr>
              <a:t>6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959101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310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2881376" y="5220665"/>
            <a:ext cx="420749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1 337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3919472" y="5220665"/>
            <a:ext cx="157097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latin typeface="Carlito"/>
                <a:cs typeface="Carlito"/>
              </a:rPr>
              <a:t>12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4812919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289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5735192" y="5220665"/>
            <a:ext cx="30162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1 331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7695438" y="5220666"/>
            <a:ext cx="324103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324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8617711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637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050747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806067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2733294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3904234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4659629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5587110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6758178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7513446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8440673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1930145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5412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4783963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5422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7637526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5432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197612" y="807277"/>
            <a:ext cx="4221988" cy="58477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470534">
              <a:lnSpc>
                <a:spcPct val="100000"/>
              </a:lnSpc>
              <a:spcBef>
                <a:spcPts val="620"/>
              </a:spcBef>
            </a:pPr>
            <a:r>
              <a:rPr sz="1200" b="1" dirty="0">
                <a:latin typeface="Carlito"/>
                <a:cs typeface="Carlito"/>
              </a:rPr>
              <a:t>54 -</a:t>
            </a:r>
            <a:r>
              <a:rPr sz="1200" b="1" spc="-15" dirty="0">
                <a:latin typeface="Carlito"/>
                <a:cs typeface="Carlito"/>
              </a:rPr>
              <a:t> </a:t>
            </a:r>
            <a:r>
              <a:rPr sz="1200" b="1" spc="-5" dirty="0">
                <a:latin typeface="Carlito"/>
                <a:cs typeface="Carlito"/>
              </a:rPr>
              <a:t>Kontorsservicearbete</a:t>
            </a:r>
            <a:endParaRPr sz="1200" dirty="0">
              <a:latin typeface="Carlito"/>
              <a:cs typeface="Carlito"/>
            </a:endParaRPr>
          </a:p>
          <a:p>
            <a:pPr marL="744855">
              <a:lnSpc>
                <a:spcPts val="1115"/>
              </a:lnSpc>
              <a:spcBef>
                <a:spcPts val="425"/>
              </a:spcBef>
            </a:pPr>
            <a:r>
              <a:rPr sz="1000" b="1" spc="-5" dirty="0">
                <a:latin typeface="Carlito"/>
                <a:cs typeface="Carlito"/>
              </a:rPr>
              <a:t>lönestatistik, mars 20</a:t>
            </a:r>
            <a:r>
              <a:rPr lang="sv-SE" sz="1000" b="1" spc="-5" dirty="0">
                <a:latin typeface="Carlito"/>
                <a:cs typeface="Carlito"/>
              </a:rPr>
              <a:t>25</a:t>
            </a:r>
            <a:r>
              <a:rPr sz="1000" b="1" spc="-5" dirty="0">
                <a:latin typeface="Carlito"/>
                <a:cs typeface="Carlito"/>
              </a:rPr>
              <a:t> (10:e</a:t>
            </a:r>
            <a:r>
              <a:rPr lang="sv-SE" sz="1000" b="1" spc="-5" dirty="0">
                <a:latin typeface="Carlito"/>
                <a:cs typeface="Carlito"/>
              </a:rPr>
              <a:t> percentil</a:t>
            </a:r>
            <a:r>
              <a:rPr sz="1000" b="1" spc="-5" dirty="0">
                <a:latin typeface="Carlito"/>
                <a:cs typeface="Carlito"/>
              </a:rPr>
              <a:t>, median, 90:e</a:t>
            </a:r>
            <a:r>
              <a:rPr sz="1000" b="1" spc="105" dirty="0">
                <a:latin typeface="Carlito"/>
                <a:cs typeface="Carlito"/>
              </a:rPr>
              <a:t> </a:t>
            </a:r>
            <a:r>
              <a:rPr sz="1000" b="1" spc="-5" dirty="0">
                <a:latin typeface="Carlito"/>
                <a:cs typeface="Carlito"/>
              </a:rPr>
              <a:t>percentil)</a:t>
            </a:r>
            <a:endParaRPr sz="1000" dirty="0">
              <a:latin typeface="Carlito"/>
              <a:cs typeface="Carlito"/>
            </a:endParaRPr>
          </a:p>
          <a:p>
            <a:pPr marL="12700">
              <a:lnSpc>
                <a:spcPts val="994"/>
              </a:lnSpc>
            </a:pPr>
            <a:r>
              <a:rPr sz="900" dirty="0">
                <a:latin typeface="Carlito"/>
                <a:cs typeface="Carlito"/>
              </a:rPr>
              <a:t>45</a:t>
            </a:r>
            <a:r>
              <a:rPr sz="900" spc="-1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4" name="object 27">
            <a:extLst>
              <a:ext uri="{FF2B5EF4-FFF2-40B4-BE49-F238E27FC236}">
                <a16:creationId xmlns:a16="http://schemas.microsoft.com/office/drawing/2014/main" id="{D56F0127-B9D4-E84C-0AED-CDF1BE18F09B}"/>
              </a:ext>
            </a:extLst>
          </p:cNvPr>
          <p:cNvSpPr txBox="1"/>
          <p:nvPr/>
        </p:nvSpPr>
        <p:spPr>
          <a:xfrm>
            <a:off x="1895802" y="287982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32 300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5" name="object 27">
            <a:extLst>
              <a:ext uri="{FF2B5EF4-FFF2-40B4-BE49-F238E27FC236}">
                <a16:creationId xmlns:a16="http://schemas.microsoft.com/office/drawing/2014/main" id="{7DD19CF3-92B5-E1B4-9E01-4F8EBD2CB48A}"/>
              </a:ext>
            </a:extLst>
          </p:cNvPr>
          <p:cNvSpPr txBox="1"/>
          <p:nvPr/>
        </p:nvSpPr>
        <p:spPr>
          <a:xfrm>
            <a:off x="1892336" y="327911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28 940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6" name="object 28">
            <a:extLst>
              <a:ext uri="{FF2B5EF4-FFF2-40B4-BE49-F238E27FC236}">
                <a16:creationId xmlns:a16="http://schemas.microsoft.com/office/drawing/2014/main" id="{ED9506C7-481F-2D85-3DDD-BC74D2C035B6}"/>
              </a:ext>
            </a:extLst>
          </p:cNvPr>
          <p:cNvSpPr txBox="1"/>
          <p:nvPr/>
        </p:nvSpPr>
        <p:spPr>
          <a:xfrm>
            <a:off x="2848737" y="291364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32 200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7" name="object 28">
            <a:extLst>
              <a:ext uri="{FF2B5EF4-FFF2-40B4-BE49-F238E27FC236}">
                <a16:creationId xmlns:a16="http://schemas.microsoft.com/office/drawing/2014/main" id="{A331CA36-B153-EF3A-6A07-58F45817ACF6}"/>
              </a:ext>
            </a:extLst>
          </p:cNvPr>
          <p:cNvSpPr txBox="1"/>
          <p:nvPr/>
        </p:nvSpPr>
        <p:spPr>
          <a:xfrm>
            <a:off x="2846427" y="335322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28 800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8" name="object 29">
            <a:extLst>
              <a:ext uri="{FF2B5EF4-FFF2-40B4-BE49-F238E27FC236}">
                <a16:creationId xmlns:a16="http://schemas.microsoft.com/office/drawing/2014/main" id="{71A1BB7E-1536-54BE-1E22-12062BC2EB92}"/>
              </a:ext>
            </a:extLst>
          </p:cNvPr>
          <p:cNvSpPr txBox="1"/>
          <p:nvPr/>
        </p:nvSpPr>
        <p:spPr>
          <a:xfrm>
            <a:off x="4741480" y="259260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35 000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9" name="object 29">
            <a:extLst>
              <a:ext uri="{FF2B5EF4-FFF2-40B4-BE49-F238E27FC236}">
                <a16:creationId xmlns:a16="http://schemas.microsoft.com/office/drawing/2014/main" id="{C3F6545F-6972-1C96-A549-35C81DC6FD21}"/>
              </a:ext>
            </a:extLst>
          </p:cNvPr>
          <p:cNvSpPr txBox="1"/>
          <p:nvPr/>
        </p:nvSpPr>
        <p:spPr>
          <a:xfrm>
            <a:off x="4734894" y="296704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31 090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0" name="object 30">
            <a:extLst>
              <a:ext uri="{FF2B5EF4-FFF2-40B4-BE49-F238E27FC236}">
                <a16:creationId xmlns:a16="http://schemas.microsoft.com/office/drawing/2014/main" id="{6CC61C42-848C-63F8-E3D0-1227B1F75083}"/>
              </a:ext>
            </a:extLst>
          </p:cNvPr>
          <p:cNvSpPr txBox="1"/>
          <p:nvPr/>
        </p:nvSpPr>
        <p:spPr>
          <a:xfrm>
            <a:off x="5685870" y="291419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32 500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1" name="object 30">
            <a:extLst>
              <a:ext uri="{FF2B5EF4-FFF2-40B4-BE49-F238E27FC236}">
                <a16:creationId xmlns:a16="http://schemas.microsoft.com/office/drawing/2014/main" id="{6C100C1B-CD73-6B3C-E2EF-80C9D4DCFA15}"/>
              </a:ext>
            </a:extLst>
          </p:cNvPr>
          <p:cNvSpPr txBox="1"/>
          <p:nvPr/>
        </p:nvSpPr>
        <p:spPr>
          <a:xfrm>
            <a:off x="5681894" y="321863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29 400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2" name="object 31">
            <a:extLst>
              <a:ext uri="{FF2B5EF4-FFF2-40B4-BE49-F238E27FC236}">
                <a16:creationId xmlns:a16="http://schemas.microsoft.com/office/drawing/2014/main" id="{F08A8F60-A94F-7688-D255-7AFAB08085E1}"/>
              </a:ext>
            </a:extLst>
          </p:cNvPr>
          <p:cNvSpPr txBox="1"/>
          <p:nvPr/>
        </p:nvSpPr>
        <p:spPr>
          <a:xfrm>
            <a:off x="7600470" y="224419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37 000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3" name="object 31">
            <a:extLst>
              <a:ext uri="{FF2B5EF4-FFF2-40B4-BE49-F238E27FC236}">
                <a16:creationId xmlns:a16="http://schemas.microsoft.com/office/drawing/2014/main" id="{ED1400E3-E51D-D99E-AED1-DE93965FA0B8}"/>
              </a:ext>
            </a:extLst>
          </p:cNvPr>
          <p:cNvSpPr txBox="1"/>
          <p:nvPr/>
        </p:nvSpPr>
        <p:spPr>
          <a:xfrm>
            <a:off x="7600470" y="274307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33 800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1" name="object 49">
            <a:extLst>
              <a:ext uri="{FF2B5EF4-FFF2-40B4-BE49-F238E27FC236}">
                <a16:creationId xmlns:a16="http://schemas.microsoft.com/office/drawing/2014/main" id="{0CD7D6C2-AD13-FC6A-C86A-A48FB59F46DC}"/>
              </a:ext>
            </a:extLst>
          </p:cNvPr>
          <p:cNvSpPr txBox="1"/>
          <p:nvPr/>
        </p:nvSpPr>
        <p:spPr>
          <a:xfrm>
            <a:off x="6751976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latin typeface="Carlito"/>
                <a:cs typeface="Carlito"/>
              </a:rPr>
              <a:t>3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2" name="object 33">
            <a:extLst>
              <a:ext uri="{FF2B5EF4-FFF2-40B4-BE49-F238E27FC236}">
                <a16:creationId xmlns:a16="http://schemas.microsoft.com/office/drawing/2014/main" id="{1A515C67-5B9F-8CB9-F654-7584DA79CCAC}"/>
              </a:ext>
            </a:extLst>
          </p:cNvPr>
          <p:cNvSpPr txBox="1"/>
          <p:nvPr/>
        </p:nvSpPr>
        <p:spPr>
          <a:xfrm>
            <a:off x="996939" y="291987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32 150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3" name="object 33">
            <a:extLst>
              <a:ext uri="{FF2B5EF4-FFF2-40B4-BE49-F238E27FC236}">
                <a16:creationId xmlns:a16="http://schemas.microsoft.com/office/drawing/2014/main" id="{0C71F202-0201-E11C-8F17-BEB8793C30CE}"/>
              </a:ext>
            </a:extLst>
          </p:cNvPr>
          <p:cNvSpPr txBox="1"/>
          <p:nvPr/>
        </p:nvSpPr>
        <p:spPr>
          <a:xfrm>
            <a:off x="996921" y="243840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35 600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5" name="object 7">
            <a:extLst>
              <a:ext uri="{FF2B5EF4-FFF2-40B4-BE49-F238E27FC236}">
                <a16:creationId xmlns:a16="http://schemas.microsoft.com/office/drawing/2014/main" id="{E9CE28E8-4B66-D377-8873-07DD934453F3}"/>
              </a:ext>
            </a:extLst>
          </p:cNvPr>
          <p:cNvSpPr/>
          <p:nvPr/>
        </p:nvSpPr>
        <p:spPr>
          <a:xfrm>
            <a:off x="779429" y="2898378"/>
            <a:ext cx="840800" cy="1563999"/>
          </a:xfrm>
          <a:custGeom>
            <a:avLst/>
            <a:gdLst/>
            <a:ahLst/>
            <a:cxnLst/>
            <a:rect l="l" t="t" r="r" b="b"/>
            <a:pathLst>
              <a:path w="660400" h="1469389">
                <a:moveTo>
                  <a:pt x="0" y="1469136"/>
                </a:moveTo>
                <a:lnTo>
                  <a:pt x="659892" y="1469136"/>
                </a:lnTo>
                <a:lnTo>
                  <a:pt x="659892" y="0"/>
                </a:lnTo>
                <a:lnTo>
                  <a:pt x="0" y="0"/>
                </a:lnTo>
                <a:lnTo>
                  <a:pt x="0" y="1469136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3" name="object 33"/>
          <p:cNvSpPr txBox="1"/>
          <p:nvPr/>
        </p:nvSpPr>
        <p:spPr>
          <a:xfrm>
            <a:off x="998944" y="280059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33 200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5" name="object 34">
            <a:extLst>
              <a:ext uri="{FF2B5EF4-FFF2-40B4-BE49-F238E27FC236}">
                <a16:creationId xmlns:a16="http://schemas.microsoft.com/office/drawing/2014/main" id="{641AB90A-4CE2-1C9D-15A1-EE7309B766D0}"/>
              </a:ext>
            </a:extLst>
          </p:cNvPr>
          <p:cNvSpPr txBox="1"/>
          <p:nvPr/>
        </p:nvSpPr>
        <p:spPr>
          <a:xfrm>
            <a:off x="3771584" y="159261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42 880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8" name="object 11">
            <a:extLst>
              <a:ext uri="{FF2B5EF4-FFF2-40B4-BE49-F238E27FC236}">
                <a16:creationId xmlns:a16="http://schemas.microsoft.com/office/drawing/2014/main" id="{6269C8E9-F23E-C4C7-3978-7DD1C1914B62}"/>
              </a:ext>
            </a:extLst>
          </p:cNvPr>
          <p:cNvSpPr/>
          <p:nvPr/>
        </p:nvSpPr>
        <p:spPr>
          <a:xfrm>
            <a:off x="3530887" y="2547956"/>
            <a:ext cx="773017" cy="2075584"/>
          </a:xfrm>
          <a:custGeom>
            <a:avLst/>
            <a:gdLst/>
            <a:ahLst/>
            <a:cxnLst/>
            <a:rect l="l" t="t" r="r" b="b"/>
            <a:pathLst>
              <a:path w="661670" h="1888489">
                <a:moveTo>
                  <a:pt x="0" y="1888236"/>
                </a:moveTo>
                <a:lnTo>
                  <a:pt x="661415" y="1888236"/>
                </a:lnTo>
                <a:lnTo>
                  <a:pt x="661415" y="0"/>
                </a:lnTo>
                <a:lnTo>
                  <a:pt x="0" y="0"/>
                </a:lnTo>
                <a:lnTo>
                  <a:pt x="0" y="1888236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6" name="object 34">
            <a:extLst>
              <a:ext uri="{FF2B5EF4-FFF2-40B4-BE49-F238E27FC236}">
                <a16:creationId xmlns:a16="http://schemas.microsoft.com/office/drawing/2014/main" id="{F5063BD4-90DD-46E6-A949-AB45D29A71D7}"/>
              </a:ext>
            </a:extLst>
          </p:cNvPr>
          <p:cNvSpPr txBox="1"/>
          <p:nvPr/>
        </p:nvSpPr>
        <p:spPr>
          <a:xfrm>
            <a:off x="3774819" y="248225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35 950</a:t>
            </a:r>
            <a:endParaRPr sz="900" dirty="0">
              <a:latin typeface="Carlito"/>
              <a:cs typeface="Carlito"/>
            </a:endParaRPr>
          </a:p>
        </p:txBody>
      </p:sp>
      <p:cxnSp>
        <p:nvCxnSpPr>
          <p:cNvPr id="40" name="Rak koppling 39">
            <a:extLst>
              <a:ext uri="{FF2B5EF4-FFF2-40B4-BE49-F238E27FC236}">
                <a16:creationId xmlns:a16="http://schemas.microsoft.com/office/drawing/2014/main" id="{0E2DFBE3-F06D-5DB2-A665-85289D0A3DD9}"/>
              </a:ext>
            </a:extLst>
          </p:cNvPr>
          <p:cNvCxnSpPr/>
          <p:nvPr/>
        </p:nvCxnSpPr>
        <p:spPr>
          <a:xfrm>
            <a:off x="632459" y="5166360"/>
            <a:ext cx="836193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50391" y="5166359"/>
            <a:ext cx="990600" cy="9525"/>
            <a:chOff x="850391" y="5166359"/>
            <a:chExt cx="990600" cy="9525"/>
          </a:xfrm>
        </p:grpSpPr>
        <p:sp>
          <p:nvSpPr>
            <p:cNvPr id="3" name="object 3"/>
            <p:cNvSpPr/>
            <p:nvPr/>
          </p:nvSpPr>
          <p:spPr>
            <a:xfrm>
              <a:off x="850392" y="5166359"/>
              <a:ext cx="990600" cy="9525"/>
            </a:xfrm>
            <a:custGeom>
              <a:avLst/>
              <a:gdLst/>
              <a:ahLst/>
              <a:cxnLst/>
              <a:rect l="l" t="t" r="r" b="b"/>
              <a:pathLst>
                <a:path w="990600" h="9525">
                  <a:moveTo>
                    <a:pt x="990587" y="0"/>
                  </a:moveTo>
                  <a:lnTo>
                    <a:pt x="0" y="0"/>
                  </a:lnTo>
                  <a:lnTo>
                    <a:pt x="0" y="9144"/>
                  </a:lnTo>
                  <a:lnTo>
                    <a:pt x="990587" y="9144"/>
                  </a:lnTo>
                  <a:lnTo>
                    <a:pt x="990587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50391" y="5166359"/>
              <a:ext cx="990600" cy="9525"/>
            </a:xfrm>
            <a:custGeom>
              <a:avLst/>
              <a:gdLst/>
              <a:ahLst/>
              <a:cxnLst/>
              <a:rect l="l" t="t" r="r" b="b"/>
              <a:pathLst>
                <a:path w="990600" h="9525">
                  <a:moveTo>
                    <a:pt x="990600" y="0"/>
                  </a:moveTo>
                  <a:lnTo>
                    <a:pt x="0" y="0"/>
                  </a:lnTo>
                  <a:lnTo>
                    <a:pt x="0" y="9143"/>
                  </a:lnTo>
                  <a:lnTo>
                    <a:pt x="990600" y="9143"/>
                  </a:lnTo>
                  <a:lnTo>
                    <a:pt x="9906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595883" y="1019528"/>
            <a:ext cx="8406584" cy="4811677"/>
            <a:chOff x="595883" y="1019528"/>
            <a:chExt cx="8406584" cy="4811677"/>
          </a:xfrm>
        </p:grpSpPr>
        <p:sp>
          <p:nvSpPr>
            <p:cNvPr id="6" name="object 6"/>
            <p:cNvSpPr/>
            <p:nvPr/>
          </p:nvSpPr>
          <p:spPr>
            <a:xfrm>
              <a:off x="2276855" y="2160678"/>
              <a:ext cx="990600" cy="1092156"/>
            </a:xfrm>
            <a:custGeom>
              <a:avLst/>
              <a:gdLst/>
              <a:ahLst/>
              <a:cxnLst/>
              <a:rect l="l" t="t" r="r" b="b"/>
              <a:pathLst>
                <a:path w="990600" h="853439">
                  <a:moveTo>
                    <a:pt x="0" y="853439"/>
                  </a:moveTo>
                  <a:lnTo>
                    <a:pt x="990599" y="853439"/>
                  </a:lnTo>
                  <a:lnTo>
                    <a:pt x="990599" y="0"/>
                  </a:lnTo>
                  <a:lnTo>
                    <a:pt x="0" y="0"/>
                  </a:lnTo>
                  <a:lnTo>
                    <a:pt x="0" y="853439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2276855" y="2911346"/>
              <a:ext cx="990600" cy="2255016"/>
            </a:xfrm>
            <a:custGeom>
              <a:avLst/>
              <a:gdLst/>
              <a:ahLst/>
              <a:cxnLst/>
              <a:rect l="l" t="t" r="r" b="b"/>
              <a:pathLst>
                <a:path w="990600" h="1584960">
                  <a:moveTo>
                    <a:pt x="0" y="1584960"/>
                  </a:moveTo>
                  <a:lnTo>
                    <a:pt x="990599" y="1584960"/>
                  </a:lnTo>
                  <a:lnTo>
                    <a:pt x="990599" y="0"/>
                  </a:lnTo>
                  <a:lnTo>
                    <a:pt x="0" y="0"/>
                  </a:lnTo>
                  <a:lnTo>
                    <a:pt x="0" y="158496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3703319" y="2498369"/>
              <a:ext cx="990600" cy="868905"/>
            </a:xfrm>
            <a:custGeom>
              <a:avLst/>
              <a:gdLst/>
              <a:ahLst/>
              <a:cxnLst/>
              <a:rect l="l" t="t" r="r" b="b"/>
              <a:pathLst>
                <a:path w="990600" h="805179">
                  <a:moveTo>
                    <a:pt x="0" y="804672"/>
                  </a:moveTo>
                  <a:lnTo>
                    <a:pt x="990600" y="804672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804672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3703317" y="3117072"/>
              <a:ext cx="1059984" cy="1789019"/>
            </a:xfrm>
            <a:custGeom>
              <a:avLst/>
              <a:gdLst/>
              <a:ahLst/>
              <a:cxnLst/>
              <a:rect l="l" t="t" r="r" b="b"/>
              <a:pathLst>
                <a:path w="990600" h="1522729">
                  <a:moveTo>
                    <a:pt x="0" y="1522476"/>
                  </a:moveTo>
                  <a:lnTo>
                    <a:pt x="990600" y="1522476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1522476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6556248" y="1019528"/>
              <a:ext cx="990600" cy="1531436"/>
            </a:xfrm>
            <a:custGeom>
              <a:avLst/>
              <a:gdLst/>
              <a:ahLst/>
              <a:cxnLst/>
              <a:rect l="l" t="t" r="r" b="b"/>
              <a:pathLst>
                <a:path w="990600" h="1737360">
                  <a:moveTo>
                    <a:pt x="0" y="1737360"/>
                  </a:moveTo>
                  <a:lnTo>
                    <a:pt x="990600" y="1737360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173736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6556248" y="1679331"/>
              <a:ext cx="1109765" cy="3069868"/>
            </a:xfrm>
            <a:custGeom>
              <a:avLst/>
              <a:gdLst/>
              <a:ahLst/>
              <a:cxnLst/>
              <a:rect l="l" t="t" r="r" b="b"/>
              <a:pathLst>
                <a:path w="990600" h="2452370">
                  <a:moveTo>
                    <a:pt x="0" y="2452116"/>
                  </a:moveTo>
                  <a:lnTo>
                    <a:pt x="990600" y="2452116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2452116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982712" y="1188404"/>
              <a:ext cx="990600" cy="1489391"/>
            </a:xfrm>
            <a:custGeom>
              <a:avLst/>
              <a:gdLst/>
              <a:ahLst/>
              <a:cxnLst/>
              <a:rect l="l" t="t" r="r" b="b"/>
              <a:pathLst>
                <a:path w="990600" h="1432560">
                  <a:moveTo>
                    <a:pt x="0" y="1432560"/>
                  </a:moveTo>
                  <a:lnTo>
                    <a:pt x="990600" y="1432560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143256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7669906" y="2042328"/>
              <a:ext cx="1332561" cy="2759739"/>
            </a:xfrm>
            <a:custGeom>
              <a:avLst/>
              <a:gdLst/>
              <a:ahLst/>
              <a:cxnLst/>
              <a:rect l="l" t="t" r="r" b="b"/>
              <a:pathLst>
                <a:path w="990600" h="2251075">
                  <a:moveTo>
                    <a:pt x="0" y="2250948"/>
                  </a:moveTo>
                  <a:lnTo>
                    <a:pt x="990600" y="2250948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2250948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595883" y="1335024"/>
              <a:ext cx="71755" cy="3831590"/>
            </a:xfrm>
            <a:custGeom>
              <a:avLst/>
              <a:gdLst/>
              <a:ahLst/>
              <a:cxnLst/>
              <a:rect l="l" t="t" r="r" b="b"/>
              <a:pathLst>
                <a:path w="71754" h="3831590">
                  <a:moveTo>
                    <a:pt x="36575" y="3831336"/>
                  </a:moveTo>
                  <a:lnTo>
                    <a:pt x="36575" y="0"/>
                  </a:lnTo>
                </a:path>
                <a:path w="71754" h="3831590">
                  <a:moveTo>
                    <a:pt x="0" y="3831336"/>
                  </a:moveTo>
                  <a:lnTo>
                    <a:pt x="71628" y="3831336"/>
                  </a:lnTo>
                </a:path>
                <a:path w="71754" h="3831590">
                  <a:moveTo>
                    <a:pt x="0" y="3352800"/>
                  </a:moveTo>
                  <a:lnTo>
                    <a:pt x="71628" y="3352800"/>
                  </a:lnTo>
                </a:path>
                <a:path w="71754" h="3831590">
                  <a:moveTo>
                    <a:pt x="0" y="2872740"/>
                  </a:moveTo>
                  <a:lnTo>
                    <a:pt x="71628" y="2872740"/>
                  </a:lnTo>
                </a:path>
                <a:path w="71754" h="3831590">
                  <a:moveTo>
                    <a:pt x="0" y="2394204"/>
                  </a:moveTo>
                  <a:lnTo>
                    <a:pt x="71628" y="2394204"/>
                  </a:lnTo>
                </a:path>
                <a:path w="71754" h="3831590">
                  <a:moveTo>
                    <a:pt x="0" y="1915667"/>
                  </a:moveTo>
                  <a:lnTo>
                    <a:pt x="71628" y="1915667"/>
                  </a:lnTo>
                </a:path>
                <a:path w="71754" h="3831590">
                  <a:moveTo>
                    <a:pt x="0" y="1437131"/>
                  </a:moveTo>
                  <a:lnTo>
                    <a:pt x="71628" y="1437131"/>
                  </a:lnTo>
                </a:path>
                <a:path w="71754" h="3831590">
                  <a:moveTo>
                    <a:pt x="0" y="958596"/>
                  </a:moveTo>
                  <a:lnTo>
                    <a:pt x="71628" y="958596"/>
                  </a:lnTo>
                </a:path>
                <a:path w="71754" h="3831590">
                  <a:moveTo>
                    <a:pt x="0" y="478536"/>
                  </a:moveTo>
                  <a:lnTo>
                    <a:pt x="71628" y="478536"/>
                  </a:lnTo>
                </a:path>
                <a:path w="71754" h="3831590">
                  <a:moveTo>
                    <a:pt x="0" y="0"/>
                  </a:moveTo>
                  <a:lnTo>
                    <a:pt x="71628" y="0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32459" y="5166360"/>
              <a:ext cx="7132320" cy="664845"/>
            </a:xfrm>
            <a:custGeom>
              <a:avLst/>
              <a:gdLst/>
              <a:ahLst/>
              <a:cxnLst/>
              <a:rect l="l" t="t" r="r" b="b"/>
              <a:pathLst>
                <a:path w="7132320" h="664845">
                  <a:moveTo>
                    <a:pt x="0" y="0"/>
                  </a:moveTo>
                  <a:lnTo>
                    <a:pt x="0" y="220979"/>
                  </a:lnTo>
                </a:path>
                <a:path w="7132320" h="664845">
                  <a:moveTo>
                    <a:pt x="1426464" y="0"/>
                  </a:moveTo>
                  <a:lnTo>
                    <a:pt x="1426464" y="220979"/>
                  </a:lnTo>
                </a:path>
                <a:path w="7132320" h="664845">
                  <a:moveTo>
                    <a:pt x="2852928" y="0"/>
                  </a:moveTo>
                  <a:lnTo>
                    <a:pt x="2852928" y="220979"/>
                  </a:lnTo>
                </a:path>
                <a:path w="7132320" h="664845">
                  <a:moveTo>
                    <a:pt x="4279392" y="0"/>
                  </a:moveTo>
                  <a:lnTo>
                    <a:pt x="4279392" y="220979"/>
                  </a:lnTo>
                </a:path>
                <a:path w="7132320" h="664845">
                  <a:moveTo>
                    <a:pt x="5705856" y="0"/>
                  </a:moveTo>
                  <a:lnTo>
                    <a:pt x="5705856" y="220979"/>
                  </a:lnTo>
                </a:path>
                <a:path w="7132320" h="664845">
                  <a:moveTo>
                    <a:pt x="7132320" y="0"/>
                  </a:moveTo>
                  <a:lnTo>
                    <a:pt x="7132320" y="220979"/>
                  </a:lnTo>
                </a:path>
                <a:path w="7132320" h="664845">
                  <a:moveTo>
                    <a:pt x="0" y="220979"/>
                  </a:moveTo>
                  <a:lnTo>
                    <a:pt x="0" y="443483"/>
                  </a:lnTo>
                </a:path>
                <a:path w="7132320" h="664845">
                  <a:moveTo>
                    <a:pt x="1426464" y="220979"/>
                  </a:moveTo>
                  <a:lnTo>
                    <a:pt x="1426464" y="443483"/>
                  </a:lnTo>
                </a:path>
                <a:path w="7132320" h="664845">
                  <a:moveTo>
                    <a:pt x="2852928" y="220979"/>
                  </a:moveTo>
                  <a:lnTo>
                    <a:pt x="2852928" y="443483"/>
                  </a:lnTo>
                </a:path>
                <a:path w="7132320" h="664845">
                  <a:moveTo>
                    <a:pt x="4279392" y="220979"/>
                  </a:moveTo>
                  <a:lnTo>
                    <a:pt x="4279392" y="443483"/>
                  </a:lnTo>
                </a:path>
                <a:path w="7132320" h="664845">
                  <a:moveTo>
                    <a:pt x="5705856" y="220979"/>
                  </a:moveTo>
                  <a:lnTo>
                    <a:pt x="5705856" y="443483"/>
                  </a:lnTo>
                </a:path>
                <a:path w="7132320" h="664845">
                  <a:moveTo>
                    <a:pt x="7132320" y="220979"/>
                  </a:moveTo>
                  <a:lnTo>
                    <a:pt x="7132320" y="443483"/>
                  </a:lnTo>
                </a:path>
                <a:path w="7132320" h="664845">
                  <a:moveTo>
                    <a:pt x="0" y="443483"/>
                  </a:moveTo>
                  <a:lnTo>
                    <a:pt x="0" y="664463"/>
                  </a:lnTo>
                </a:path>
                <a:path w="7132320" h="664845">
                  <a:moveTo>
                    <a:pt x="4279392" y="443483"/>
                  </a:moveTo>
                  <a:lnTo>
                    <a:pt x="4279392" y="664463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2601657" y="209100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46 400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0" name="object 50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Källa: Arbetsgivarverket. </a:t>
            </a:r>
            <a:r>
              <a:rPr dirty="0"/>
              <a:t>Lönestatistik </a:t>
            </a:r>
            <a:r>
              <a:rPr spc="-5" dirty="0"/>
              <a:t>redovisas </a:t>
            </a:r>
            <a:r>
              <a:rPr dirty="0"/>
              <a:t>inte </a:t>
            </a:r>
            <a:r>
              <a:rPr spc="-5" dirty="0"/>
              <a:t>vid färre än </a:t>
            </a:r>
            <a:r>
              <a:rPr dirty="0"/>
              <a:t>fem </a:t>
            </a:r>
            <a:r>
              <a:rPr spc="-5" dirty="0"/>
              <a:t>observationer. </a:t>
            </a:r>
            <a:r>
              <a:rPr dirty="0"/>
              <a:t>Vid </a:t>
            </a:r>
            <a:r>
              <a:rPr spc="-5" dirty="0"/>
              <a:t>upp </a:t>
            </a:r>
            <a:r>
              <a:rPr dirty="0"/>
              <a:t>till</a:t>
            </a:r>
            <a:r>
              <a:rPr spc="160" dirty="0"/>
              <a:t> </a:t>
            </a:r>
            <a:r>
              <a:rPr spc="-5" dirty="0"/>
              <a:t>21 observationer </a:t>
            </a:r>
            <a:r>
              <a:rPr dirty="0"/>
              <a:t>redovisas </a:t>
            </a:r>
            <a:r>
              <a:rPr spc="-5" dirty="0"/>
              <a:t>endast </a:t>
            </a:r>
            <a:r>
              <a:rPr dirty="0"/>
              <a:t>medianen.</a:t>
            </a:r>
          </a:p>
        </p:txBody>
      </p:sp>
      <p:sp>
        <p:nvSpPr>
          <p:cNvPr id="51" name="object 51"/>
          <p:cNvSpPr txBox="1">
            <a:spLocks noGrp="1"/>
          </p:cNvSpPr>
          <p:nvPr>
            <p:ph type="ftr" sz="quarter" idx="5"/>
          </p:nvPr>
        </p:nvSpPr>
        <p:spPr>
          <a:xfrm>
            <a:off x="7626857" y="6518169"/>
            <a:ext cx="907543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sv-SE" spc="-5" dirty="0"/>
              <a:t>Mars 2026</a:t>
            </a:r>
            <a:endParaRPr spc="-5" dirty="0"/>
          </a:p>
        </p:txBody>
      </p:sp>
      <p:sp>
        <p:nvSpPr>
          <p:cNvPr id="52" name="object 5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32</a:t>
            </a:fld>
            <a:endParaRPr dirty="0"/>
          </a:p>
        </p:txBody>
      </p:sp>
      <p:sp>
        <p:nvSpPr>
          <p:cNvPr id="21" name="object 21"/>
          <p:cNvSpPr txBox="1"/>
          <p:nvPr/>
        </p:nvSpPr>
        <p:spPr>
          <a:xfrm>
            <a:off x="4039706" y="239964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43 500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881050" y="86820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62 000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304647" y="103708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57 500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1191" y="5072633"/>
            <a:ext cx="507365" cy="67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070">
              <a:lnSpc>
                <a:spcPts val="1065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15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 marL="12700">
              <a:lnSpc>
                <a:spcPts val="1005"/>
              </a:lnSpc>
            </a:pPr>
            <a:r>
              <a:rPr sz="850" spc="-5" dirty="0">
                <a:latin typeface="Carlito"/>
                <a:cs typeface="Carlito"/>
              </a:rPr>
              <a:t>Antal</a:t>
            </a:r>
            <a:endParaRPr sz="850">
              <a:latin typeface="Carlito"/>
              <a:cs typeface="Carlito"/>
            </a:endParaRPr>
          </a:p>
          <a:p>
            <a:pPr marL="12700" marR="10795">
              <a:lnSpc>
                <a:spcPts val="1540"/>
              </a:lnSpc>
              <a:spcBef>
                <a:spcPts val="120"/>
              </a:spcBef>
            </a:pPr>
            <a:r>
              <a:rPr sz="850" dirty="0">
                <a:latin typeface="Carlito"/>
                <a:cs typeface="Carlito"/>
              </a:rPr>
              <a:t>P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spc="-5" dirty="0">
                <a:latin typeface="Carlito"/>
                <a:cs typeface="Carlito"/>
              </a:rPr>
              <a:t>pul</a:t>
            </a:r>
            <a:r>
              <a:rPr sz="850" dirty="0">
                <a:latin typeface="Carlito"/>
                <a:cs typeface="Carlito"/>
              </a:rPr>
              <a:t>ati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n  BEST</a:t>
            </a:r>
            <a:r>
              <a:rPr sz="850" spc="-5" dirty="0">
                <a:latin typeface="Carlito"/>
                <a:cs typeface="Carlito"/>
              </a:rPr>
              <a:t>A</a:t>
            </a:r>
            <a:r>
              <a:rPr sz="850" dirty="0">
                <a:latin typeface="Carlito"/>
                <a:cs typeface="Carlito"/>
              </a:rPr>
              <a:t>-</a:t>
            </a:r>
            <a:r>
              <a:rPr sz="850" spc="-5" dirty="0">
                <a:latin typeface="Carlito"/>
                <a:cs typeface="Carlito"/>
              </a:rPr>
              <a:t>k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d</a:t>
            </a:r>
            <a:endParaRPr sz="850">
              <a:latin typeface="Carlito"/>
              <a:cs typeface="Carlito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97612" y="4114545"/>
            <a:ext cx="340995" cy="641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25</a:t>
            </a:r>
            <a:r>
              <a:rPr sz="900" spc="-10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>
              <a:lnSpc>
                <a:spcPct val="100000"/>
              </a:lnSpc>
            </a:pPr>
            <a:endParaRPr sz="9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30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latin typeface="Carlito"/>
                <a:cs typeface="Carlito"/>
              </a:rPr>
              <a:t>20</a:t>
            </a:r>
            <a:r>
              <a:rPr sz="900" spc="-10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97612" y="3635755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97612" y="3156584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97612" y="2677795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97612" y="2198878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97612" y="1719834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50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672588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547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070350" y="5220665"/>
            <a:ext cx="279708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3 065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953250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333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8351011" y="5220665"/>
            <a:ext cx="321819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1 166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288541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519298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3922267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569077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6799833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8202930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2643632" y="5792277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5532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924293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5542</a:t>
            </a:r>
            <a:endParaRPr sz="900" b="1">
              <a:latin typeface="Carlito"/>
              <a:cs typeface="Carlito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97611" y="807277"/>
            <a:ext cx="4278375" cy="58477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470534">
              <a:lnSpc>
                <a:spcPct val="100000"/>
              </a:lnSpc>
              <a:spcBef>
                <a:spcPts val="620"/>
              </a:spcBef>
            </a:pPr>
            <a:r>
              <a:rPr sz="1200" b="1" dirty="0">
                <a:latin typeface="Carlito"/>
                <a:cs typeface="Carlito"/>
              </a:rPr>
              <a:t>55 - </a:t>
            </a:r>
            <a:r>
              <a:rPr sz="1200" b="1" spc="-5" dirty="0">
                <a:latin typeface="Carlito"/>
                <a:cs typeface="Carlito"/>
              </a:rPr>
              <a:t>Revisions- </a:t>
            </a:r>
            <a:r>
              <a:rPr sz="1200" b="1" dirty="0">
                <a:latin typeface="Carlito"/>
                <a:cs typeface="Carlito"/>
              </a:rPr>
              <a:t>och</a:t>
            </a:r>
            <a:r>
              <a:rPr sz="1200" b="1" spc="-35" dirty="0">
                <a:latin typeface="Carlito"/>
                <a:cs typeface="Carlito"/>
              </a:rPr>
              <a:t> </a:t>
            </a:r>
            <a:r>
              <a:rPr sz="1200" b="1" spc="-5" dirty="0">
                <a:latin typeface="Carlito"/>
                <a:cs typeface="Carlito"/>
              </a:rPr>
              <a:t>granskningsarbete</a:t>
            </a:r>
            <a:endParaRPr sz="1200" dirty="0">
              <a:latin typeface="Carlito"/>
              <a:cs typeface="Carlito"/>
            </a:endParaRPr>
          </a:p>
          <a:p>
            <a:pPr marL="744855">
              <a:lnSpc>
                <a:spcPts val="1115"/>
              </a:lnSpc>
              <a:spcBef>
                <a:spcPts val="425"/>
              </a:spcBef>
            </a:pPr>
            <a:r>
              <a:rPr sz="1000" b="1" spc="-5" dirty="0">
                <a:latin typeface="Carlito"/>
                <a:cs typeface="Carlito"/>
              </a:rPr>
              <a:t>lönestatistik, mars 20</a:t>
            </a:r>
            <a:r>
              <a:rPr lang="sv-SE" sz="1000" b="1" spc="-5" dirty="0">
                <a:latin typeface="Carlito"/>
                <a:cs typeface="Carlito"/>
              </a:rPr>
              <a:t>26</a:t>
            </a:r>
            <a:r>
              <a:rPr sz="1000" b="1" spc="-5" dirty="0">
                <a:latin typeface="Carlito"/>
                <a:cs typeface="Carlito"/>
              </a:rPr>
              <a:t> (10:e</a:t>
            </a:r>
            <a:r>
              <a:rPr lang="sv-SE" sz="1000" b="1" spc="-5" dirty="0">
                <a:latin typeface="Carlito"/>
                <a:cs typeface="Carlito"/>
              </a:rPr>
              <a:t> percentil</a:t>
            </a:r>
            <a:r>
              <a:rPr sz="1000" b="1" spc="-5" dirty="0">
                <a:latin typeface="Carlito"/>
                <a:cs typeface="Carlito"/>
              </a:rPr>
              <a:t>, median, 90:e</a:t>
            </a:r>
            <a:r>
              <a:rPr sz="1000" b="1" spc="105" dirty="0">
                <a:latin typeface="Carlito"/>
                <a:cs typeface="Carlito"/>
              </a:rPr>
              <a:t> </a:t>
            </a:r>
            <a:r>
              <a:rPr sz="1000" b="1" spc="-5" dirty="0">
                <a:latin typeface="Carlito"/>
                <a:cs typeface="Carlito"/>
              </a:rPr>
              <a:t>percentil)</a:t>
            </a:r>
            <a:endParaRPr sz="1000" dirty="0">
              <a:latin typeface="Carlito"/>
              <a:cs typeface="Carlito"/>
            </a:endParaRPr>
          </a:p>
          <a:p>
            <a:pPr marL="12700">
              <a:lnSpc>
                <a:spcPts val="994"/>
              </a:lnSpc>
            </a:pPr>
            <a:r>
              <a:rPr sz="900" dirty="0">
                <a:latin typeface="Carlito"/>
                <a:cs typeface="Carlito"/>
              </a:rPr>
              <a:t>55</a:t>
            </a:r>
            <a:r>
              <a:rPr sz="900" spc="-1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3" name="object 20">
            <a:extLst>
              <a:ext uri="{FF2B5EF4-FFF2-40B4-BE49-F238E27FC236}">
                <a16:creationId xmlns:a16="http://schemas.microsoft.com/office/drawing/2014/main" id="{31AF118D-2DCF-006D-960B-93EBEC9307E9}"/>
              </a:ext>
            </a:extLst>
          </p:cNvPr>
          <p:cNvSpPr txBox="1"/>
          <p:nvPr/>
        </p:nvSpPr>
        <p:spPr>
          <a:xfrm>
            <a:off x="2603214" y="281442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38 800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4" name="object 20">
            <a:extLst>
              <a:ext uri="{FF2B5EF4-FFF2-40B4-BE49-F238E27FC236}">
                <a16:creationId xmlns:a16="http://schemas.microsoft.com/office/drawing/2014/main" id="{4F3E6CD4-694F-0616-0102-A0E753284ECE}"/>
              </a:ext>
            </a:extLst>
          </p:cNvPr>
          <p:cNvSpPr txBox="1"/>
          <p:nvPr/>
        </p:nvSpPr>
        <p:spPr>
          <a:xfrm>
            <a:off x="2601657" y="315041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35 000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5" name="object 21">
            <a:extLst>
              <a:ext uri="{FF2B5EF4-FFF2-40B4-BE49-F238E27FC236}">
                <a16:creationId xmlns:a16="http://schemas.microsoft.com/office/drawing/2014/main" id="{75B8D035-C29D-44E6-5A57-16E67FCFBB50}"/>
              </a:ext>
            </a:extLst>
          </p:cNvPr>
          <p:cNvSpPr txBox="1"/>
          <p:nvPr/>
        </p:nvSpPr>
        <p:spPr>
          <a:xfrm>
            <a:off x="4028121" y="2965749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37 900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6" name="object 21">
            <a:extLst>
              <a:ext uri="{FF2B5EF4-FFF2-40B4-BE49-F238E27FC236}">
                <a16:creationId xmlns:a16="http://schemas.microsoft.com/office/drawing/2014/main" id="{1811ED17-3FD5-627B-DA46-1DC6E76A7B06}"/>
              </a:ext>
            </a:extLst>
          </p:cNvPr>
          <p:cNvSpPr txBox="1"/>
          <p:nvPr/>
        </p:nvSpPr>
        <p:spPr>
          <a:xfrm>
            <a:off x="4028121" y="327966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34 500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7" name="object 22">
            <a:extLst>
              <a:ext uri="{FF2B5EF4-FFF2-40B4-BE49-F238E27FC236}">
                <a16:creationId xmlns:a16="http://schemas.microsoft.com/office/drawing/2014/main" id="{9A85011E-BD5D-B56D-ABF4-1AF8E363FA76}"/>
              </a:ext>
            </a:extLst>
          </p:cNvPr>
          <p:cNvSpPr txBox="1"/>
          <p:nvPr/>
        </p:nvSpPr>
        <p:spPr>
          <a:xfrm>
            <a:off x="6888066" y="154924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51 100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8" name="object 22">
            <a:extLst>
              <a:ext uri="{FF2B5EF4-FFF2-40B4-BE49-F238E27FC236}">
                <a16:creationId xmlns:a16="http://schemas.microsoft.com/office/drawing/2014/main" id="{FA809F6A-8544-EC0C-1DDC-EED981166ABA}"/>
              </a:ext>
            </a:extLst>
          </p:cNvPr>
          <p:cNvSpPr txBox="1"/>
          <p:nvPr/>
        </p:nvSpPr>
        <p:spPr>
          <a:xfrm>
            <a:off x="6888066" y="251079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43 000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9" name="object 23">
            <a:extLst>
              <a:ext uri="{FF2B5EF4-FFF2-40B4-BE49-F238E27FC236}">
                <a16:creationId xmlns:a16="http://schemas.microsoft.com/office/drawing/2014/main" id="{161AABB0-8E24-0187-4329-3F50216CCC66}"/>
              </a:ext>
            </a:extLst>
          </p:cNvPr>
          <p:cNvSpPr txBox="1"/>
          <p:nvPr/>
        </p:nvSpPr>
        <p:spPr>
          <a:xfrm>
            <a:off x="8304647" y="190461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47 000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60" name="object 23">
            <a:extLst>
              <a:ext uri="{FF2B5EF4-FFF2-40B4-BE49-F238E27FC236}">
                <a16:creationId xmlns:a16="http://schemas.microsoft.com/office/drawing/2014/main" id="{84894E46-6230-2149-16AD-D11D4BF09CD2}"/>
              </a:ext>
            </a:extLst>
          </p:cNvPr>
          <p:cNvSpPr txBox="1"/>
          <p:nvPr/>
        </p:nvSpPr>
        <p:spPr>
          <a:xfrm>
            <a:off x="8304647" y="260213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41 500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8" name="object 36">
            <a:extLst>
              <a:ext uri="{FF2B5EF4-FFF2-40B4-BE49-F238E27FC236}">
                <a16:creationId xmlns:a16="http://schemas.microsoft.com/office/drawing/2014/main" id="{E41458C9-AB0B-25E9-5140-DEFCC1B8576A}"/>
              </a:ext>
            </a:extLst>
          </p:cNvPr>
          <p:cNvSpPr txBox="1"/>
          <p:nvPr/>
        </p:nvSpPr>
        <p:spPr>
          <a:xfrm>
            <a:off x="5583682" y="5218662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latin typeface="Carlito"/>
                <a:cs typeface="Carlito"/>
              </a:rPr>
              <a:t>3</a:t>
            </a:r>
            <a:endParaRPr sz="900" dirty="0">
              <a:latin typeface="Carlito"/>
              <a:cs typeface="Carlito"/>
            </a:endParaRPr>
          </a:p>
        </p:txBody>
      </p:sp>
      <p:cxnSp>
        <p:nvCxnSpPr>
          <p:cNvPr id="24" name="Rak koppling 23">
            <a:extLst>
              <a:ext uri="{FF2B5EF4-FFF2-40B4-BE49-F238E27FC236}">
                <a16:creationId xmlns:a16="http://schemas.microsoft.com/office/drawing/2014/main" id="{27181303-5783-90CC-7961-6E27AFE83316}"/>
              </a:ext>
            </a:extLst>
          </p:cNvPr>
          <p:cNvCxnSpPr/>
          <p:nvPr/>
        </p:nvCxnSpPr>
        <p:spPr>
          <a:xfrm flipV="1">
            <a:off x="632459" y="5166359"/>
            <a:ext cx="8230236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6">
            <a:extLst>
              <a:ext uri="{FF2B5EF4-FFF2-40B4-BE49-F238E27FC236}">
                <a16:creationId xmlns:a16="http://schemas.microsoft.com/office/drawing/2014/main" id="{8DD12D6F-DC6B-9587-66D0-2CC6971B1FE4}"/>
              </a:ext>
            </a:extLst>
          </p:cNvPr>
          <p:cNvSpPr/>
          <p:nvPr/>
        </p:nvSpPr>
        <p:spPr>
          <a:xfrm>
            <a:off x="829507" y="1666746"/>
            <a:ext cx="990600" cy="1259403"/>
          </a:xfrm>
          <a:custGeom>
            <a:avLst/>
            <a:gdLst/>
            <a:ahLst/>
            <a:cxnLst/>
            <a:rect l="l" t="t" r="r" b="b"/>
            <a:pathLst>
              <a:path w="990600" h="1638300">
                <a:moveTo>
                  <a:pt x="0" y="1638300"/>
                </a:moveTo>
                <a:lnTo>
                  <a:pt x="990599" y="1638300"/>
                </a:lnTo>
                <a:lnTo>
                  <a:pt x="990599" y="0"/>
                </a:lnTo>
                <a:lnTo>
                  <a:pt x="0" y="0"/>
                </a:lnTo>
                <a:lnTo>
                  <a:pt x="0" y="1638300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2" name="object 2"/>
          <p:cNvGrpSpPr/>
          <p:nvPr/>
        </p:nvGrpSpPr>
        <p:grpSpPr>
          <a:xfrm>
            <a:off x="850391" y="5166359"/>
            <a:ext cx="990600" cy="9525"/>
            <a:chOff x="850391" y="5166359"/>
            <a:chExt cx="990600" cy="9525"/>
          </a:xfrm>
        </p:grpSpPr>
        <p:sp>
          <p:nvSpPr>
            <p:cNvPr id="3" name="object 3"/>
            <p:cNvSpPr/>
            <p:nvPr/>
          </p:nvSpPr>
          <p:spPr>
            <a:xfrm>
              <a:off x="850391" y="5166359"/>
              <a:ext cx="990600" cy="9525"/>
            </a:xfrm>
            <a:custGeom>
              <a:avLst/>
              <a:gdLst/>
              <a:ahLst/>
              <a:cxnLst/>
              <a:rect l="l" t="t" r="r" b="b"/>
              <a:pathLst>
                <a:path w="990600" h="9525">
                  <a:moveTo>
                    <a:pt x="990599" y="0"/>
                  </a:moveTo>
                  <a:lnTo>
                    <a:pt x="0" y="0"/>
                  </a:lnTo>
                  <a:lnTo>
                    <a:pt x="0" y="9143"/>
                  </a:lnTo>
                  <a:lnTo>
                    <a:pt x="990599" y="9143"/>
                  </a:lnTo>
                  <a:lnTo>
                    <a:pt x="990599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50391" y="5166359"/>
              <a:ext cx="990600" cy="9525"/>
            </a:xfrm>
            <a:custGeom>
              <a:avLst/>
              <a:gdLst/>
              <a:ahLst/>
              <a:cxnLst/>
              <a:rect l="l" t="t" r="r" b="b"/>
              <a:pathLst>
                <a:path w="990600" h="9525">
                  <a:moveTo>
                    <a:pt x="990600" y="0"/>
                  </a:moveTo>
                  <a:lnTo>
                    <a:pt x="0" y="0"/>
                  </a:lnTo>
                  <a:lnTo>
                    <a:pt x="0" y="9143"/>
                  </a:lnTo>
                  <a:lnTo>
                    <a:pt x="990600" y="9143"/>
                  </a:lnTo>
                  <a:lnTo>
                    <a:pt x="9906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595883" y="1217520"/>
            <a:ext cx="8377429" cy="4613685"/>
            <a:chOff x="595883" y="1217520"/>
            <a:chExt cx="8377429" cy="4613685"/>
          </a:xfrm>
        </p:grpSpPr>
        <p:sp>
          <p:nvSpPr>
            <p:cNvPr id="6" name="object 6"/>
            <p:cNvSpPr/>
            <p:nvPr/>
          </p:nvSpPr>
          <p:spPr>
            <a:xfrm>
              <a:off x="2276855" y="1963243"/>
              <a:ext cx="990600" cy="1241126"/>
            </a:xfrm>
            <a:custGeom>
              <a:avLst/>
              <a:gdLst/>
              <a:ahLst/>
              <a:cxnLst/>
              <a:rect l="l" t="t" r="r" b="b"/>
              <a:pathLst>
                <a:path w="990600" h="1638300">
                  <a:moveTo>
                    <a:pt x="0" y="1638300"/>
                  </a:moveTo>
                  <a:lnTo>
                    <a:pt x="990599" y="1638300"/>
                  </a:lnTo>
                  <a:lnTo>
                    <a:pt x="990599" y="0"/>
                  </a:lnTo>
                  <a:lnTo>
                    <a:pt x="0" y="0"/>
                  </a:lnTo>
                  <a:lnTo>
                    <a:pt x="0" y="163830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2276855" y="2671436"/>
              <a:ext cx="990600" cy="2345134"/>
            </a:xfrm>
            <a:custGeom>
              <a:avLst/>
              <a:gdLst/>
              <a:ahLst/>
              <a:cxnLst/>
              <a:rect l="l" t="t" r="r" b="b"/>
              <a:pathLst>
                <a:path w="990600" h="2044064">
                  <a:moveTo>
                    <a:pt x="0" y="2043684"/>
                  </a:moveTo>
                  <a:lnTo>
                    <a:pt x="990599" y="2043684"/>
                  </a:lnTo>
                  <a:lnTo>
                    <a:pt x="990599" y="0"/>
                  </a:lnTo>
                  <a:lnTo>
                    <a:pt x="0" y="0"/>
                  </a:lnTo>
                  <a:lnTo>
                    <a:pt x="0" y="2043684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3703319" y="2015231"/>
              <a:ext cx="990600" cy="1189138"/>
            </a:xfrm>
            <a:custGeom>
              <a:avLst/>
              <a:gdLst/>
              <a:ahLst/>
              <a:cxnLst/>
              <a:rect l="l" t="t" r="r" b="b"/>
              <a:pathLst>
                <a:path w="990600" h="1554479">
                  <a:moveTo>
                    <a:pt x="0" y="1554480"/>
                  </a:moveTo>
                  <a:lnTo>
                    <a:pt x="990600" y="1554480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155448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3702611" y="2648244"/>
              <a:ext cx="1084503" cy="2326145"/>
            </a:xfrm>
            <a:custGeom>
              <a:avLst/>
              <a:gdLst/>
              <a:ahLst/>
              <a:cxnLst/>
              <a:rect l="l" t="t" r="r" b="b"/>
              <a:pathLst>
                <a:path w="990600" h="2196465">
                  <a:moveTo>
                    <a:pt x="0" y="2196084"/>
                  </a:moveTo>
                  <a:lnTo>
                    <a:pt x="990600" y="2196084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2196084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6556248" y="1217520"/>
              <a:ext cx="990600" cy="1194907"/>
            </a:xfrm>
            <a:custGeom>
              <a:avLst/>
              <a:gdLst/>
              <a:ahLst/>
              <a:cxnLst/>
              <a:rect l="l" t="t" r="r" b="b"/>
              <a:pathLst>
                <a:path w="990600" h="1312545">
                  <a:moveTo>
                    <a:pt x="0" y="1312164"/>
                  </a:moveTo>
                  <a:lnTo>
                    <a:pt x="990600" y="1312164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1312164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6556248" y="1844864"/>
              <a:ext cx="990600" cy="3180345"/>
            </a:xfrm>
            <a:custGeom>
              <a:avLst/>
              <a:gdLst/>
              <a:ahLst/>
              <a:cxnLst/>
              <a:rect l="l" t="t" r="r" b="b"/>
              <a:pathLst>
                <a:path w="990600" h="2661285">
                  <a:moveTo>
                    <a:pt x="0" y="2660904"/>
                  </a:moveTo>
                  <a:lnTo>
                    <a:pt x="990600" y="2660904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2660904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7982712" y="1281967"/>
              <a:ext cx="990600" cy="1216076"/>
            </a:xfrm>
            <a:custGeom>
              <a:avLst/>
              <a:gdLst/>
              <a:ahLst/>
              <a:cxnLst/>
              <a:rect l="l" t="t" r="r" b="b"/>
              <a:pathLst>
                <a:path w="990600" h="1262379">
                  <a:moveTo>
                    <a:pt x="0" y="1261871"/>
                  </a:moveTo>
                  <a:lnTo>
                    <a:pt x="990600" y="1261871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1261871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7982712" y="2091893"/>
              <a:ext cx="990600" cy="2554273"/>
            </a:xfrm>
            <a:custGeom>
              <a:avLst/>
              <a:gdLst/>
              <a:ahLst/>
              <a:cxnLst/>
              <a:rect l="l" t="t" r="r" b="b"/>
              <a:pathLst>
                <a:path w="990600" h="2447925">
                  <a:moveTo>
                    <a:pt x="0" y="2447543"/>
                  </a:moveTo>
                  <a:lnTo>
                    <a:pt x="990600" y="2447543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2447543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595883" y="1335024"/>
              <a:ext cx="71755" cy="3831590"/>
            </a:xfrm>
            <a:custGeom>
              <a:avLst/>
              <a:gdLst/>
              <a:ahLst/>
              <a:cxnLst/>
              <a:rect l="l" t="t" r="r" b="b"/>
              <a:pathLst>
                <a:path w="71754" h="3831590">
                  <a:moveTo>
                    <a:pt x="36575" y="3831336"/>
                  </a:moveTo>
                  <a:lnTo>
                    <a:pt x="36575" y="0"/>
                  </a:lnTo>
                </a:path>
                <a:path w="71754" h="3831590">
                  <a:moveTo>
                    <a:pt x="0" y="3831336"/>
                  </a:moveTo>
                  <a:lnTo>
                    <a:pt x="71628" y="3831336"/>
                  </a:lnTo>
                </a:path>
                <a:path w="71754" h="3831590">
                  <a:moveTo>
                    <a:pt x="0" y="3406140"/>
                  </a:moveTo>
                  <a:lnTo>
                    <a:pt x="71628" y="3406140"/>
                  </a:lnTo>
                </a:path>
                <a:path w="71754" h="3831590">
                  <a:moveTo>
                    <a:pt x="0" y="2979420"/>
                  </a:moveTo>
                  <a:lnTo>
                    <a:pt x="71628" y="2979420"/>
                  </a:lnTo>
                </a:path>
                <a:path w="71754" h="3831590">
                  <a:moveTo>
                    <a:pt x="0" y="2554224"/>
                  </a:moveTo>
                  <a:lnTo>
                    <a:pt x="71628" y="2554224"/>
                  </a:lnTo>
                </a:path>
                <a:path w="71754" h="3831590">
                  <a:moveTo>
                    <a:pt x="0" y="2129028"/>
                  </a:moveTo>
                  <a:lnTo>
                    <a:pt x="71628" y="2129028"/>
                  </a:lnTo>
                </a:path>
                <a:path w="71754" h="3831590">
                  <a:moveTo>
                    <a:pt x="0" y="1702308"/>
                  </a:moveTo>
                  <a:lnTo>
                    <a:pt x="71628" y="1702308"/>
                  </a:lnTo>
                </a:path>
                <a:path w="71754" h="3831590">
                  <a:moveTo>
                    <a:pt x="0" y="1277112"/>
                  </a:moveTo>
                  <a:lnTo>
                    <a:pt x="71628" y="1277112"/>
                  </a:lnTo>
                </a:path>
                <a:path w="71754" h="3831590">
                  <a:moveTo>
                    <a:pt x="0" y="851915"/>
                  </a:moveTo>
                  <a:lnTo>
                    <a:pt x="71628" y="851915"/>
                  </a:lnTo>
                </a:path>
                <a:path w="71754" h="3831590">
                  <a:moveTo>
                    <a:pt x="0" y="426720"/>
                  </a:moveTo>
                  <a:lnTo>
                    <a:pt x="71628" y="426720"/>
                  </a:lnTo>
                </a:path>
                <a:path w="71754" h="3831590">
                  <a:moveTo>
                    <a:pt x="0" y="0"/>
                  </a:moveTo>
                  <a:lnTo>
                    <a:pt x="71628" y="0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32459" y="5166360"/>
              <a:ext cx="7132320" cy="664845"/>
            </a:xfrm>
            <a:custGeom>
              <a:avLst/>
              <a:gdLst/>
              <a:ahLst/>
              <a:cxnLst/>
              <a:rect l="l" t="t" r="r" b="b"/>
              <a:pathLst>
                <a:path w="7132320" h="664845">
                  <a:moveTo>
                    <a:pt x="0" y="0"/>
                  </a:moveTo>
                  <a:lnTo>
                    <a:pt x="0" y="220979"/>
                  </a:lnTo>
                </a:path>
                <a:path w="7132320" h="664845">
                  <a:moveTo>
                    <a:pt x="1426464" y="0"/>
                  </a:moveTo>
                  <a:lnTo>
                    <a:pt x="1426464" y="220979"/>
                  </a:lnTo>
                </a:path>
                <a:path w="7132320" h="664845">
                  <a:moveTo>
                    <a:pt x="2852928" y="0"/>
                  </a:moveTo>
                  <a:lnTo>
                    <a:pt x="2852928" y="220979"/>
                  </a:lnTo>
                </a:path>
                <a:path w="7132320" h="664845">
                  <a:moveTo>
                    <a:pt x="4279392" y="0"/>
                  </a:moveTo>
                  <a:lnTo>
                    <a:pt x="4279392" y="220979"/>
                  </a:lnTo>
                </a:path>
                <a:path w="7132320" h="664845">
                  <a:moveTo>
                    <a:pt x="5705856" y="0"/>
                  </a:moveTo>
                  <a:lnTo>
                    <a:pt x="5705856" y="220979"/>
                  </a:lnTo>
                </a:path>
                <a:path w="7132320" h="664845">
                  <a:moveTo>
                    <a:pt x="7132320" y="0"/>
                  </a:moveTo>
                  <a:lnTo>
                    <a:pt x="7132320" y="220979"/>
                  </a:lnTo>
                </a:path>
                <a:path w="7132320" h="664845">
                  <a:moveTo>
                    <a:pt x="0" y="220979"/>
                  </a:moveTo>
                  <a:lnTo>
                    <a:pt x="0" y="443483"/>
                  </a:lnTo>
                </a:path>
                <a:path w="7132320" h="664845">
                  <a:moveTo>
                    <a:pt x="1426464" y="220979"/>
                  </a:moveTo>
                  <a:lnTo>
                    <a:pt x="1426464" y="443483"/>
                  </a:lnTo>
                </a:path>
                <a:path w="7132320" h="664845">
                  <a:moveTo>
                    <a:pt x="2852928" y="220979"/>
                  </a:moveTo>
                  <a:lnTo>
                    <a:pt x="2852928" y="443483"/>
                  </a:lnTo>
                </a:path>
                <a:path w="7132320" h="664845">
                  <a:moveTo>
                    <a:pt x="4279392" y="220979"/>
                  </a:moveTo>
                  <a:lnTo>
                    <a:pt x="4279392" y="443483"/>
                  </a:lnTo>
                </a:path>
                <a:path w="7132320" h="664845">
                  <a:moveTo>
                    <a:pt x="5705856" y="220979"/>
                  </a:moveTo>
                  <a:lnTo>
                    <a:pt x="5705856" y="443483"/>
                  </a:lnTo>
                </a:path>
                <a:path w="7132320" h="664845">
                  <a:moveTo>
                    <a:pt x="7132320" y="220979"/>
                  </a:moveTo>
                  <a:lnTo>
                    <a:pt x="7132320" y="443483"/>
                  </a:lnTo>
                </a:path>
                <a:path w="7132320" h="664845">
                  <a:moveTo>
                    <a:pt x="0" y="443483"/>
                  </a:moveTo>
                  <a:lnTo>
                    <a:pt x="0" y="664463"/>
                  </a:lnTo>
                </a:path>
                <a:path w="7132320" h="664845">
                  <a:moveTo>
                    <a:pt x="4279392" y="443483"/>
                  </a:moveTo>
                  <a:lnTo>
                    <a:pt x="4279392" y="664463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2633975" y="182747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54 200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1" name="object 51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Källa: Arbetsgivarverket. </a:t>
            </a:r>
            <a:r>
              <a:rPr dirty="0"/>
              <a:t>Lönestatistik </a:t>
            </a:r>
            <a:r>
              <a:rPr spc="-5" dirty="0"/>
              <a:t>redovisas </a:t>
            </a:r>
            <a:r>
              <a:rPr dirty="0"/>
              <a:t>inte </a:t>
            </a:r>
            <a:r>
              <a:rPr spc="-5" dirty="0"/>
              <a:t>vid färre än </a:t>
            </a:r>
            <a:r>
              <a:rPr dirty="0"/>
              <a:t>fem </a:t>
            </a:r>
            <a:r>
              <a:rPr spc="-5" dirty="0"/>
              <a:t>observationer. </a:t>
            </a:r>
            <a:r>
              <a:rPr dirty="0"/>
              <a:t>Vid </a:t>
            </a:r>
            <a:r>
              <a:rPr spc="-5" dirty="0"/>
              <a:t>upp </a:t>
            </a:r>
            <a:r>
              <a:rPr dirty="0"/>
              <a:t>till</a:t>
            </a:r>
            <a:r>
              <a:rPr spc="160" dirty="0"/>
              <a:t> </a:t>
            </a:r>
            <a:r>
              <a:rPr spc="-5" dirty="0"/>
              <a:t>21 observationer </a:t>
            </a:r>
            <a:r>
              <a:rPr dirty="0"/>
              <a:t>redovisas </a:t>
            </a:r>
            <a:r>
              <a:rPr spc="-5" dirty="0"/>
              <a:t>endast </a:t>
            </a:r>
            <a:r>
              <a:rPr dirty="0"/>
              <a:t>medianen.</a:t>
            </a:r>
          </a:p>
        </p:txBody>
      </p:sp>
      <p:sp>
        <p:nvSpPr>
          <p:cNvPr id="52" name="object 52"/>
          <p:cNvSpPr txBox="1">
            <a:spLocks noGrp="1"/>
          </p:cNvSpPr>
          <p:nvPr>
            <p:ph type="ftr" sz="quarter" idx="5"/>
          </p:nvPr>
        </p:nvSpPr>
        <p:spPr>
          <a:xfrm>
            <a:off x="7626857" y="6518169"/>
            <a:ext cx="952501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sv-SE" spc="-5" dirty="0"/>
              <a:t>Mars 2026</a:t>
            </a:r>
            <a:endParaRPr spc="-5" dirty="0"/>
          </a:p>
        </p:txBody>
      </p:sp>
      <p:sp>
        <p:nvSpPr>
          <p:cNvPr id="53" name="object 5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33</a:t>
            </a:fld>
            <a:endParaRPr dirty="0"/>
          </a:p>
        </p:txBody>
      </p:sp>
      <p:sp>
        <p:nvSpPr>
          <p:cNvPr id="21" name="object 21"/>
          <p:cNvSpPr txBox="1"/>
          <p:nvPr/>
        </p:nvSpPr>
        <p:spPr>
          <a:xfrm>
            <a:off x="4028120" y="188758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54 030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890747" y="106619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63 000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330295" y="116645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61 000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172718" y="155957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57 580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1191" y="5072633"/>
            <a:ext cx="507365" cy="67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070">
              <a:lnSpc>
                <a:spcPts val="1065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15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 marL="12700">
              <a:lnSpc>
                <a:spcPts val="1005"/>
              </a:lnSpc>
            </a:pPr>
            <a:r>
              <a:rPr sz="850" spc="-5" dirty="0">
                <a:latin typeface="Carlito"/>
                <a:cs typeface="Carlito"/>
              </a:rPr>
              <a:t>Antal</a:t>
            </a:r>
            <a:endParaRPr sz="850">
              <a:latin typeface="Carlito"/>
              <a:cs typeface="Carlito"/>
            </a:endParaRPr>
          </a:p>
          <a:p>
            <a:pPr marL="12700" marR="10795">
              <a:lnSpc>
                <a:spcPts val="1540"/>
              </a:lnSpc>
              <a:spcBef>
                <a:spcPts val="120"/>
              </a:spcBef>
            </a:pPr>
            <a:r>
              <a:rPr sz="850" dirty="0">
                <a:latin typeface="Carlito"/>
                <a:cs typeface="Carlito"/>
              </a:rPr>
              <a:t>P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spc="-5" dirty="0">
                <a:latin typeface="Carlito"/>
                <a:cs typeface="Carlito"/>
              </a:rPr>
              <a:t>pul</a:t>
            </a:r>
            <a:r>
              <a:rPr sz="850" dirty="0">
                <a:latin typeface="Carlito"/>
                <a:cs typeface="Carlito"/>
              </a:rPr>
              <a:t>ati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n  BEST</a:t>
            </a:r>
            <a:r>
              <a:rPr sz="850" spc="-5" dirty="0">
                <a:latin typeface="Carlito"/>
                <a:cs typeface="Carlito"/>
              </a:rPr>
              <a:t>A</a:t>
            </a:r>
            <a:r>
              <a:rPr sz="850" dirty="0">
                <a:latin typeface="Carlito"/>
                <a:cs typeface="Carlito"/>
              </a:rPr>
              <a:t>-</a:t>
            </a:r>
            <a:r>
              <a:rPr sz="850" spc="-5" dirty="0">
                <a:latin typeface="Carlito"/>
                <a:cs typeface="Carlito"/>
              </a:rPr>
              <a:t>k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d</a:t>
            </a:r>
            <a:endParaRPr sz="850">
              <a:latin typeface="Carlito"/>
              <a:cs typeface="Carlito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97612" y="3794836"/>
            <a:ext cx="341630" cy="1014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30</a:t>
            </a:r>
            <a:r>
              <a:rPr sz="900" spc="-9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>
              <a:lnSpc>
                <a:spcPct val="100000"/>
              </a:lnSpc>
            </a:pPr>
            <a:endParaRPr sz="9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95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latin typeface="Carlito"/>
                <a:cs typeface="Carlito"/>
              </a:rPr>
              <a:t>25</a:t>
            </a:r>
            <a:r>
              <a:rPr sz="900" spc="-10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>
              <a:lnSpc>
                <a:spcPct val="100000"/>
              </a:lnSpc>
            </a:pPr>
            <a:endParaRPr sz="9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95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latin typeface="Carlito"/>
                <a:cs typeface="Carlito"/>
              </a:rPr>
              <a:t>20</a:t>
            </a:r>
            <a:r>
              <a:rPr sz="900" spc="-10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97612" y="3369690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97612" y="2943859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97612" y="2518028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97612" y="2091893"/>
            <a:ext cx="34163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50</a:t>
            </a:r>
            <a:r>
              <a:rPr sz="900" spc="-6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97612" y="1666747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55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274825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15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667000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350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099305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548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953250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434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8379968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912 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288541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519298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922267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569077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799833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8202930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2643632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5632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924293" y="58572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5642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97612" y="807277"/>
            <a:ext cx="4374388" cy="58477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620"/>
              </a:spcBef>
            </a:pPr>
            <a:r>
              <a:rPr sz="1200" b="1" dirty="0">
                <a:latin typeface="Carlito"/>
                <a:cs typeface="Carlito"/>
              </a:rPr>
              <a:t>56 - </a:t>
            </a:r>
            <a:r>
              <a:rPr sz="1200" b="1" spc="-5" dirty="0">
                <a:latin typeface="Carlito"/>
                <a:cs typeface="Carlito"/>
              </a:rPr>
              <a:t>Inköps- </a:t>
            </a:r>
            <a:r>
              <a:rPr sz="1200" b="1" dirty="0">
                <a:latin typeface="Carlito"/>
                <a:cs typeface="Carlito"/>
              </a:rPr>
              <a:t>och</a:t>
            </a:r>
            <a:r>
              <a:rPr sz="1200" b="1" spc="-35" dirty="0">
                <a:latin typeface="Carlito"/>
                <a:cs typeface="Carlito"/>
              </a:rPr>
              <a:t> </a:t>
            </a:r>
            <a:r>
              <a:rPr sz="1200" b="1" spc="-5" dirty="0">
                <a:latin typeface="Carlito"/>
                <a:cs typeface="Carlito"/>
              </a:rPr>
              <a:t>upphandlingsarbete</a:t>
            </a:r>
            <a:endParaRPr sz="1200" dirty="0">
              <a:latin typeface="Carlito"/>
              <a:cs typeface="Carlito"/>
            </a:endParaRPr>
          </a:p>
          <a:p>
            <a:pPr marL="744855">
              <a:lnSpc>
                <a:spcPts val="1115"/>
              </a:lnSpc>
              <a:spcBef>
                <a:spcPts val="425"/>
              </a:spcBef>
            </a:pPr>
            <a:r>
              <a:rPr sz="1000" b="1" spc="-5" dirty="0">
                <a:latin typeface="Carlito"/>
                <a:cs typeface="Carlito"/>
              </a:rPr>
              <a:t>lönestatistik, mars 20</a:t>
            </a:r>
            <a:r>
              <a:rPr lang="sv-SE" sz="1000" b="1" spc="-5" dirty="0">
                <a:latin typeface="Carlito"/>
                <a:cs typeface="Carlito"/>
              </a:rPr>
              <a:t>26</a:t>
            </a:r>
            <a:r>
              <a:rPr sz="1000" b="1" spc="-5" dirty="0">
                <a:latin typeface="Carlito"/>
                <a:cs typeface="Carlito"/>
              </a:rPr>
              <a:t> (10:e</a:t>
            </a:r>
            <a:r>
              <a:rPr lang="sv-SE" sz="1000" b="1" spc="-5" dirty="0">
                <a:latin typeface="Carlito"/>
                <a:cs typeface="Carlito"/>
              </a:rPr>
              <a:t> percentil</a:t>
            </a:r>
            <a:r>
              <a:rPr sz="1000" b="1" spc="-5" dirty="0">
                <a:latin typeface="Carlito"/>
                <a:cs typeface="Carlito"/>
              </a:rPr>
              <a:t>, median, 90:e</a:t>
            </a:r>
            <a:r>
              <a:rPr sz="1000" b="1" spc="105" dirty="0">
                <a:latin typeface="Carlito"/>
                <a:cs typeface="Carlito"/>
              </a:rPr>
              <a:t> </a:t>
            </a:r>
            <a:r>
              <a:rPr sz="1000" b="1" spc="-5" dirty="0">
                <a:latin typeface="Carlito"/>
                <a:cs typeface="Carlito"/>
              </a:rPr>
              <a:t>percentil)</a:t>
            </a:r>
            <a:endParaRPr sz="1000" dirty="0">
              <a:latin typeface="Carlito"/>
              <a:cs typeface="Carlito"/>
            </a:endParaRPr>
          </a:p>
          <a:p>
            <a:pPr marL="12700">
              <a:lnSpc>
                <a:spcPts val="994"/>
              </a:lnSpc>
            </a:pPr>
            <a:r>
              <a:rPr sz="900" dirty="0">
                <a:latin typeface="Carlito"/>
                <a:cs typeface="Carlito"/>
              </a:rPr>
              <a:t>60</a:t>
            </a:r>
            <a:r>
              <a:rPr sz="900" spc="-1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4" name="object 20">
            <a:extLst>
              <a:ext uri="{FF2B5EF4-FFF2-40B4-BE49-F238E27FC236}">
                <a16:creationId xmlns:a16="http://schemas.microsoft.com/office/drawing/2014/main" id="{A1EA2438-4650-16CC-8ED4-F3A126688ED8}"/>
              </a:ext>
            </a:extLst>
          </p:cNvPr>
          <p:cNvSpPr txBox="1"/>
          <p:nvPr/>
        </p:nvSpPr>
        <p:spPr>
          <a:xfrm>
            <a:off x="2633975" y="263103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44 775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5" name="object 20">
            <a:extLst>
              <a:ext uri="{FF2B5EF4-FFF2-40B4-BE49-F238E27FC236}">
                <a16:creationId xmlns:a16="http://schemas.microsoft.com/office/drawing/2014/main" id="{E705280D-3873-08C7-D336-83B8E3EA0056}"/>
              </a:ext>
            </a:extLst>
          </p:cNvPr>
          <p:cNvSpPr txBox="1"/>
          <p:nvPr/>
        </p:nvSpPr>
        <p:spPr>
          <a:xfrm>
            <a:off x="2633974" y="311707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38 000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6" name="object 21">
            <a:extLst>
              <a:ext uri="{FF2B5EF4-FFF2-40B4-BE49-F238E27FC236}">
                <a16:creationId xmlns:a16="http://schemas.microsoft.com/office/drawing/2014/main" id="{AF40FBB8-1AAA-3251-1CBB-C80E80C20EF1}"/>
              </a:ext>
            </a:extLst>
          </p:cNvPr>
          <p:cNvSpPr txBox="1"/>
          <p:nvPr/>
        </p:nvSpPr>
        <p:spPr>
          <a:xfrm>
            <a:off x="4046525" y="257959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45 000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7" name="object 21">
            <a:extLst>
              <a:ext uri="{FF2B5EF4-FFF2-40B4-BE49-F238E27FC236}">
                <a16:creationId xmlns:a16="http://schemas.microsoft.com/office/drawing/2014/main" id="{6CFA5902-FA5D-D2F1-25EC-C0691257307C}"/>
              </a:ext>
            </a:extLst>
          </p:cNvPr>
          <p:cNvSpPr txBox="1"/>
          <p:nvPr/>
        </p:nvSpPr>
        <p:spPr>
          <a:xfrm>
            <a:off x="4028120" y="311092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38 570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8" name="object 22">
            <a:extLst>
              <a:ext uri="{FF2B5EF4-FFF2-40B4-BE49-F238E27FC236}">
                <a16:creationId xmlns:a16="http://schemas.microsoft.com/office/drawing/2014/main" id="{5B41DFC8-226E-A7CE-1435-B21FCEAEF969}"/>
              </a:ext>
            </a:extLst>
          </p:cNvPr>
          <p:cNvSpPr txBox="1"/>
          <p:nvPr/>
        </p:nvSpPr>
        <p:spPr>
          <a:xfrm>
            <a:off x="6890747" y="169354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55 900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9" name="object 22">
            <a:extLst>
              <a:ext uri="{FF2B5EF4-FFF2-40B4-BE49-F238E27FC236}">
                <a16:creationId xmlns:a16="http://schemas.microsoft.com/office/drawing/2014/main" id="{A9F1A485-EAFC-9B54-5F83-7352BD2D303D}"/>
              </a:ext>
            </a:extLst>
          </p:cNvPr>
          <p:cNvSpPr txBox="1"/>
          <p:nvPr/>
        </p:nvSpPr>
        <p:spPr>
          <a:xfrm>
            <a:off x="6903116" y="229692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47 919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60" name="object 23">
            <a:extLst>
              <a:ext uri="{FF2B5EF4-FFF2-40B4-BE49-F238E27FC236}">
                <a16:creationId xmlns:a16="http://schemas.microsoft.com/office/drawing/2014/main" id="{CDEE2A8D-21A8-8603-0B91-3F0A40654A62}"/>
              </a:ext>
            </a:extLst>
          </p:cNvPr>
          <p:cNvSpPr txBox="1"/>
          <p:nvPr/>
        </p:nvSpPr>
        <p:spPr>
          <a:xfrm>
            <a:off x="8330295" y="196661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53 600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61" name="object 23">
            <a:extLst>
              <a:ext uri="{FF2B5EF4-FFF2-40B4-BE49-F238E27FC236}">
                <a16:creationId xmlns:a16="http://schemas.microsoft.com/office/drawing/2014/main" id="{22005E3B-0E6C-4EF1-A4C4-71833065198E}"/>
              </a:ext>
            </a:extLst>
          </p:cNvPr>
          <p:cNvSpPr txBox="1"/>
          <p:nvPr/>
        </p:nvSpPr>
        <p:spPr>
          <a:xfrm>
            <a:off x="8314493" y="244236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46 300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9" name="object 24">
            <a:extLst>
              <a:ext uri="{FF2B5EF4-FFF2-40B4-BE49-F238E27FC236}">
                <a16:creationId xmlns:a16="http://schemas.microsoft.com/office/drawing/2014/main" id="{4F4BDD25-824B-114E-A342-A9B869FD9D3D}"/>
              </a:ext>
            </a:extLst>
          </p:cNvPr>
          <p:cNvSpPr txBox="1"/>
          <p:nvPr/>
        </p:nvSpPr>
        <p:spPr>
          <a:xfrm>
            <a:off x="1174484" y="278928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41 400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5" name="object 7">
            <a:extLst>
              <a:ext uri="{FF2B5EF4-FFF2-40B4-BE49-F238E27FC236}">
                <a16:creationId xmlns:a16="http://schemas.microsoft.com/office/drawing/2014/main" id="{9BCFC906-BE1F-99A1-1B50-AEBB7702684F}"/>
              </a:ext>
            </a:extLst>
          </p:cNvPr>
          <p:cNvSpPr/>
          <p:nvPr/>
        </p:nvSpPr>
        <p:spPr>
          <a:xfrm>
            <a:off x="829156" y="2498043"/>
            <a:ext cx="1147369" cy="2250910"/>
          </a:xfrm>
          <a:custGeom>
            <a:avLst/>
            <a:gdLst/>
            <a:ahLst/>
            <a:cxnLst/>
            <a:rect l="l" t="t" r="r" b="b"/>
            <a:pathLst>
              <a:path w="990600" h="2044064">
                <a:moveTo>
                  <a:pt x="0" y="2043684"/>
                </a:moveTo>
                <a:lnTo>
                  <a:pt x="990599" y="2043684"/>
                </a:lnTo>
                <a:lnTo>
                  <a:pt x="990599" y="0"/>
                </a:lnTo>
                <a:lnTo>
                  <a:pt x="0" y="0"/>
                </a:lnTo>
                <a:lnTo>
                  <a:pt x="0" y="2043684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24">
            <a:extLst>
              <a:ext uri="{FF2B5EF4-FFF2-40B4-BE49-F238E27FC236}">
                <a16:creationId xmlns:a16="http://schemas.microsoft.com/office/drawing/2014/main" id="{F5DEEDB1-A993-D13B-4410-133C3A589523}"/>
              </a:ext>
            </a:extLst>
          </p:cNvPr>
          <p:cNvSpPr txBox="1"/>
          <p:nvPr/>
        </p:nvSpPr>
        <p:spPr>
          <a:xfrm>
            <a:off x="1172718" y="240385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45 500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6" name="object 40">
            <a:extLst>
              <a:ext uri="{FF2B5EF4-FFF2-40B4-BE49-F238E27FC236}">
                <a16:creationId xmlns:a16="http://schemas.microsoft.com/office/drawing/2014/main" id="{8A5292E5-D748-5DFA-3677-F13BF63127FA}"/>
              </a:ext>
            </a:extLst>
          </p:cNvPr>
          <p:cNvSpPr txBox="1"/>
          <p:nvPr/>
        </p:nvSpPr>
        <p:spPr>
          <a:xfrm>
            <a:off x="5569077" y="5221704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</a:t>
            </a:r>
            <a:endParaRPr sz="900" dirty="0">
              <a:latin typeface="Carlito"/>
              <a:cs typeface="Carlito"/>
            </a:endParaRPr>
          </a:p>
        </p:txBody>
      </p:sp>
      <p:cxnSp>
        <p:nvCxnSpPr>
          <p:cNvPr id="28" name="Rak koppling 27">
            <a:extLst>
              <a:ext uri="{FF2B5EF4-FFF2-40B4-BE49-F238E27FC236}">
                <a16:creationId xmlns:a16="http://schemas.microsoft.com/office/drawing/2014/main" id="{8BBF1089-17A0-B48A-D1C4-60A5E1096843}"/>
              </a:ext>
            </a:extLst>
          </p:cNvPr>
          <p:cNvCxnSpPr/>
          <p:nvPr/>
        </p:nvCxnSpPr>
        <p:spPr>
          <a:xfrm flipV="1">
            <a:off x="632459" y="5166359"/>
            <a:ext cx="8340853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bject 6">
            <a:extLst>
              <a:ext uri="{FF2B5EF4-FFF2-40B4-BE49-F238E27FC236}">
                <a16:creationId xmlns:a16="http://schemas.microsoft.com/office/drawing/2014/main" id="{FFF5AD61-32AC-4588-75DC-7CE496AF9D55}"/>
              </a:ext>
            </a:extLst>
          </p:cNvPr>
          <p:cNvSpPr/>
          <p:nvPr/>
        </p:nvSpPr>
        <p:spPr>
          <a:xfrm>
            <a:off x="1159158" y="1757778"/>
            <a:ext cx="1981200" cy="753040"/>
          </a:xfrm>
          <a:custGeom>
            <a:avLst/>
            <a:gdLst/>
            <a:ahLst/>
            <a:cxnLst/>
            <a:rect l="l" t="t" r="r" b="b"/>
            <a:pathLst>
              <a:path w="1981200" h="2024379">
                <a:moveTo>
                  <a:pt x="0" y="2023872"/>
                </a:moveTo>
                <a:lnTo>
                  <a:pt x="1981200" y="2023872"/>
                </a:lnTo>
                <a:lnTo>
                  <a:pt x="1981200" y="0"/>
                </a:lnTo>
                <a:lnTo>
                  <a:pt x="0" y="0"/>
                </a:lnTo>
                <a:lnTo>
                  <a:pt x="0" y="2023872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2" name="object 2"/>
          <p:cNvGrpSpPr/>
          <p:nvPr/>
        </p:nvGrpSpPr>
        <p:grpSpPr>
          <a:xfrm>
            <a:off x="1068324" y="5166359"/>
            <a:ext cx="1981200" cy="9525"/>
            <a:chOff x="1068324" y="5166359"/>
            <a:chExt cx="1981200" cy="9525"/>
          </a:xfrm>
        </p:grpSpPr>
        <p:sp>
          <p:nvSpPr>
            <p:cNvPr id="3" name="object 3"/>
            <p:cNvSpPr/>
            <p:nvPr/>
          </p:nvSpPr>
          <p:spPr>
            <a:xfrm>
              <a:off x="1068324" y="5166359"/>
              <a:ext cx="1981200" cy="9525"/>
            </a:xfrm>
            <a:custGeom>
              <a:avLst/>
              <a:gdLst/>
              <a:ahLst/>
              <a:cxnLst/>
              <a:rect l="l" t="t" r="r" b="b"/>
              <a:pathLst>
                <a:path w="1981200" h="9525">
                  <a:moveTo>
                    <a:pt x="1981200" y="0"/>
                  </a:moveTo>
                  <a:lnTo>
                    <a:pt x="0" y="0"/>
                  </a:lnTo>
                  <a:lnTo>
                    <a:pt x="0" y="9143"/>
                  </a:lnTo>
                  <a:lnTo>
                    <a:pt x="1981200" y="9143"/>
                  </a:lnTo>
                  <a:lnTo>
                    <a:pt x="1981200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68324" y="5166359"/>
              <a:ext cx="1981200" cy="9525"/>
            </a:xfrm>
            <a:custGeom>
              <a:avLst/>
              <a:gdLst/>
              <a:ahLst/>
              <a:cxnLst/>
              <a:rect l="l" t="t" r="r" b="b"/>
              <a:pathLst>
                <a:path w="1981200" h="9525">
                  <a:moveTo>
                    <a:pt x="1981200" y="0"/>
                  </a:moveTo>
                  <a:lnTo>
                    <a:pt x="0" y="0"/>
                  </a:lnTo>
                  <a:lnTo>
                    <a:pt x="0" y="9143"/>
                  </a:lnTo>
                  <a:lnTo>
                    <a:pt x="1981200" y="9143"/>
                  </a:lnTo>
                  <a:lnTo>
                    <a:pt x="1981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595883" y="1335024"/>
            <a:ext cx="8159497" cy="4496181"/>
            <a:chOff x="595883" y="1335024"/>
            <a:chExt cx="8159497" cy="4496181"/>
          </a:xfrm>
        </p:grpSpPr>
        <p:sp>
          <p:nvSpPr>
            <p:cNvPr id="6" name="object 6"/>
            <p:cNvSpPr/>
            <p:nvPr/>
          </p:nvSpPr>
          <p:spPr>
            <a:xfrm>
              <a:off x="3921251" y="1858378"/>
              <a:ext cx="1981200" cy="1032716"/>
            </a:xfrm>
            <a:custGeom>
              <a:avLst/>
              <a:gdLst/>
              <a:ahLst/>
              <a:cxnLst/>
              <a:rect l="l" t="t" r="r" b="b"/>
              <a:pathLst>
                <a:path w="1981200" h="2024379">
                  <a:moveTo>
                    <a:pt x="0" y="2023872"/>
                  </a:moveTo>
                  <a:lnTo>
                    <a:pt x="1981200" y="2023872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2023872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3799332" y="2636528"/>
              <a:ext cx="2103119" cy="2529960"/>
            </a:xfrm>
            <a:custGeom>
              <a:avLst/>
              <a:gdLst/>
              <a:ahLst/>
              <a:cxnLst/>
              <a:rect l="l" t="t" r="r" b="b"/>
              <a:pathLst>
                <a:path w="1981200" h="2068195">
                  <a:moveTo>
                    <a:pt x="0" y="2068067"/>
                  </a:moveTo>
                  <a:lnTo>
                    <a:pt x="1981200" y="2068067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2068067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6774180" y="1858377"/>
              <a:ext cx="1981200" cy="1032717"/>
            </a:xfrm>
            <a:custGeom>
              <a:avLst/>
              <a:gdLst/>
              <a:ahLst/>
              <a:cxnLst/>
              <a:rect l="l" t="t" r="r" b="b"/>
              <a:pathLst>
                <a:path w="1981200" h="1845945">
                  <a:moveTo>
                    <a:pt x="0" y="1845564"/>
                  </a:moveTo>
                  <a:lnTo>
                    <a:pt x="1981200" y="1845564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1845564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6652259" y="2677525"/>
              <a:ext cx="2103121" cy="2371414"/>
            </a:xfrm>
            <a:custGeom>
              <a:avLst/>
              <a:gdLst/>
              <a:ahLst/>
              <a:cxnLst/>
              <a:rect l="l" t="t" r="r" b="b"/>
              <a:pathLst>
                <a:path w="1981200" h="2068195">
                  <a:moveTo>
                    <a:pt x="0" y="2068067"/>
                  </a:moveTo>
                  <a:lnTo>
                    <a:pt x="1981200" y="2068067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2068067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595883" y="1335024"/>
              <a:ext cx="71755" cy="3831590"/>
            </a:xfrm>
            <a:custGeom>
              <a:avLst/>
              <a:gdLst/>
              <a:ahLst/>
              <a:cxnLst/>
              <a:rect l="l" t="t" r="r" b="b"/>
              <a:pathLst>
                <a:path w="71754" h="3831590">
                  <a:moveTo>
                    <a:pt x="36575" y="3831336"/>
                  </a:moveTo>
                  <a:lnTo>
                    <a:pt x="36575" y="0"/>
                  </a:lnTo>
                </a:path>
                <a:path w="71754" h="3831590">
                  <a:moveTo>
                    <a:pt x="0" y="3831336"/>
                  </a:moveTo>
                  <a:lnTo>
                    <a:pt x="71628" y="3831336"/>
                  </a:lnTo>
                </a:path>
                <a:path w="71754" h="3831590">
                  <a:moveTo>
                    <a:pt x="0" y="3192780"/>
                  </a:moveTo>
                  <a:lnTo>
                    <a:pt x="71628" y="3192780"/>
                  </a:lnTo>
                </a:path>
                <a:path w="71754" h="3831590">
                  <a:moveTo>
                    <a:pt x="0" y="2554224"/>
                  </a:moveTo>
                  <a:lnTo>
                    <a:pt x="71628" y="2554224"/>
                  </a:lnTo>
                </a:path>
                <a:path w="71754" h="3831590">
                  <a:moveTo>
                    <a:pt x="0" y="1915667"/>
                  </a:moveTo>
                  <a:lnTo>
                    <a:pt x="71628" y="1915667"/>
                  </a:lnTo>
                </a:path>
                <a:path w="71754" h="3831590">
                  <a:moveTo>
                    <a:pt x="0" y="1277112"/>
                  </a:moveTo>
                  <a:lnTo>
                    <a:pt x="71628" y="1277112"/>
                  </a:lnTo>
                </a:path>
                <a:path w="71754" h="3831590">
                  <a:moveTo>
                    <a:pt x="0" y="638555"/>
                  </a:moveTo>
                  <a:lnTo>
                    <a:pt x="71628" y="638555"/>
                  </a:lnTo>
                </a:path>
                <a:path w="71754" h="3831590">
                  <a:moveTo>
                    <a:pt x="0" y="0"/>
                  </a:moveTo>
                  <a:lnTo>
                    <a:pt x="71628" y="0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632459" y="5166360"/>
              <a:ext cx="5706110" cy="664845"/>
            </a:xfrm>
            <a:custGeom>
              <a:avLst/>
              <a:gdLst/>
              <a:ahLst/>
              <a:cxnLst/>
              <a:rect l="l" t="t" r="r" b="b"/>
              <a:pathLst>
                <a:path w="5706110" h="664845">
                  <a:moveTo>
                    <a:pt x="0" y="0"/>
                  </a:moveTo>
                  <a:lnTo>
                    <a:pt x="0" y="220979"/>
                  </a:lnTo>
                </a:path>
                <a:path w="5706110" h="664845">
                  <a:moveTo>
                    <a:pt x="2852928" y="0"/>
                  </a:moveTo>
                  <a:lnTo>
                    <a:pt x="2852928" y="220979"/>
                  </a:lnTo>
                </a:path>
                <a:path w="5706110" h="664845">
                  <a:moveTo>
                    <a:pt x="5705856" y="0"/>
                  </a:moveTo>
                  <a:lnTo>
                    <a:pt x="5705856" y="220979"/>
                  </a:lnTo>
                </a:path>
                <a:path w="5706110" h="664845">
                  <a:moveTo>
                    <a:pt x="0" y="220979"/>
                  </a:moveTo>
                  <a:lnTo>
                    <a:pt x="0" y="443483"/>
                  </a:lnTo>
                </a:path>
                <a:path w="5706110" h="664845">
                  <a:moveTo>
                    <a:pt x="2852928" y="220979"/>
                  </a:moveTo>
                  <a:lnTo>
                    <a:pt x="2852928" y="443483"/>
                  </a:lnTo>
                </a:path>
                <a:path w="5706110" h="664845">
                  <a:moveTo>
                    <a:pt x="5705856" y="220979"/>
                  </a:moveTo>
                  <a:lnTo>
                    <a:pt x="5705856" y="443483"/>
                  </a:lnTo>
                </a:path>
                <a:path w="5706110" h="664845">
                  <a:moveTo>
                    <a:pt x="0" y="443483"/>
                  </a:moveTo>
                  <a:lnTo>
                    <a:pt x="0" y="664463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740780" y="170705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42 140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2" name="object 32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Källa: Arbetsgivarverket. </a:t>
            </a:r>
            <a:r>
              <a:rPr dirty="0"/>
              <a:t>Lönestatistik </a:t>
            </a:r>
            <a:r>
              <a:rPr spc="-5" dirty="0"/>
              <a:t>redovisas </a:t>
            </a:r>
            <a:r>
              <a:rPr dirty="0"/>
              <a:t>inte </a:t>
            </a:r>
            <a:r>
              <a:rPr spc="-5" dirty="0"/>
              <a:t>vid färre än </a:t>
            </a:r>
            <a:r>
              <a:rPr dirty="0"/>
              <a:t>fem </a:t>
            </a:r>
            <a:r>
              <a:rPr spc="-5" dirty="0"/>
              <a:t>observationer. </a:t>
            </a:r>
            <a:r>
              <a:rPr dirty="0"/>
              <a:t>Vid </a:t>
            </a:r>
            <a:r>
              <a:rPr spc="-5" dirty="0"/>
              <a:t>upp </a:t>
            </a:r>
            <a:r>
              <a:rPr dirty="0"/>
              <a:t>till</a:t>
            </a:r>
            <a:r>
              <a:rPr spc="160" dirty="0"/>
              <a:t> </a:t>
            </a:r>
            <a:r>
              <a:rPr spc="-5" dirty="0"/>
              <a:t>21 observationer </a:t>
            </a:r>
            <a:r>
              <a:rPr dirty="0"/>
              <a:t>redovisas </a:t>
            </a:r>
            <a:r>
              <a:rPr spc="-5" dirty="0"/>
              <a:t>endast </a:t>
            </a:r>
            <a:r>
              <a:rPr dirty="0"/>
              <a:t>medianen.</a:t>
            </a:r>
          </a:p>
        </p:txBody>
      </p:sp>
      <p:sp>
        <p:nvSpPr>
          <p:cNvPr id="33" name="object 33"/>
          <p:cNvSpPr txBox="1">
            <a:spLocks noGrp="1"/>
          </p:cNvSpPr>
          <p:nvPr>
            <p:ph type="ftr" sz="quarter" idx="5"/>
          </p:nvPr>
        </p:nvSpPr>
        <p:spPr>
          <a:xfrm>
            <a:off x="7626857" y="6518168"/>
            <a:ext cx="981203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sv-SE" spc="-5" dirty="0"/>
              <a:t>Mars 2026</a:t>
            </a:r>
            <a:endParaRPr spc="-5" dirty="0"/>
          </a:p>
        </p:txBody>
      </p:sp>
      <p:sp>
        <p:nvSpPr>
          <p:cNvPr id="34" name="object 3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34</a:t>
            </a:fld>
            <a:endParaRPr dirty="0"/>
          </a:p>
        </p:txBody>
      </p:sp>
      <p:sp>
        <p:nvSpPr>
          <p:cNvPr id="14" name="object 14"/>
          <p:cNvSpPr txBox="1"/>
          <p:nvPr/>
        </p:nvSpPr>
        <p:spPr>
          <a:xfrm>
            <a:off x="7604385" y="171538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42 280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926565" y="243047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36 070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1191" y="5072633"/>
            <a:ext cx="507365" cy="67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070">
              <a:lnSpc>
                <a:spcPts val="1065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15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 marL="12700">
              <a:lnSpc>
                <a:spcPts val="1005"/>
              </a:lnSpc>
            </a:pPr>
            <a:r>
              <a:rPr sz="850" spc="-5" dirty="0">
                <a:latin typeface="Carlito"/>
                <a:cs typeface="Carlito"/>
              </a:rPr>
              <a:t>Antal</a:t>
            </a:r>
            <a:endParaRPr sz="850">
              <a:latin typeface="Carlito"/>
              <a:cs typeface="Carlito"/>
            </a:endParaRPr>
          </a:p>
          <a:p>
            <a:pPr marL="12700" marR="10795">
              <a:lnSpc>
                <a:spcPts val="1540"/>
              </a:lnSpc>
              <a:spcBef>
                <a:spcPts val="120"/>
              </a:spcBef>
            </a:pPr>
            <a:r>
              <a:rPr sz="850" dirty="0">
                <a:latin typeface="Carlito"/>
                <a:cs typeface="Carlito"/>
              </a:rPr>
              <a:t>P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spc="-5" dirty="0">
                <a:latin typeface="Carlito"/>
                <a:cs typeface="Carlito"/>
              </a:rPr>
              <a:t>pul</a:t>
            </a:r>
            <a:r>
              <a:rPr sz="850" dirty="0">
                <a:latin typeface="Carlito"/>
                <a:cs typeface="Carlito"/>
              </a:rPr>
              <a:t>ati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n  BEST</a:t>
            </a:r>
            <a:r>
              <a:rPr sz="850" spc="-5" dirty="0">
                <a:latin typeface="Carlito"/>
                <a:cs typeface="Carlito"/>
              </a:rPr>
              <a:t>A</a:t>
            </a:r>
            <a:r>
              <a:rPr sz="850" dirty="0">
                <a:latin typeface="Carlito"/>
                <a:cs typeface="Carlito"/>
              </a:rPr>
              <a:t>-</a:t>
            </a:r>
            <a:r>
              <a:rPr sz="850" spc="-5" dirty="0">
                <a:latin typeface="Carlito"/>
                <a:cs typeface="Carlito"/>
              </a:rPr>
              <a:t>k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d</a:t>
            </a:r>
            <a:endParaRPr sz="850">
              <a:latin typeface="Carlito"/>
              <a:cs typeface="Carlito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97612" y="4434078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20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97612" y="3794836"/>
            <a:ext cx="34163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25</a:t>
            </a:r>
            <a:r>
              <a:rPr sz="900" spc="-6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97612" y="3156584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97612" y="2518028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97612" y="1879472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988057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latin typeface="Carlito"/>
                <a:cs typeface="Carlito"/>
              </a:rPr>
              <a:t>8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812918" y="5220665"/>
            <a:ext cx="3528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1 187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637526" y="5220665"/>
            <a:ext cx="405511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1 375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002027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659629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489317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783963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6022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97611" y="807277"/>
            <a:ext cx="4221989" cy="58477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472440">
              <a:lnSpc>
                <a:spcPct val="100000"/>
              </a:lnSpc>
              <a:spcBef>
                <a:spcPts val="620"/>
              </a:spcBef>
            </a:pPr>
            <a:r>
              <a:rPr sz="1200" b="1" dirty="0">
                <a:latin typeface="Carlito"/>
                <a:cs typeface="Carlito"/>
              </a:rPr>
              <a:t>60 - </a:t>
            </a:r>
            <a:r>
              <a:rPr sz="1200" b="1" spc="-5" dirty="0">
                <a:latin typeface="Carlito"/>
                <a:cs typeface="Carlito"/>
              </a:rPr>
              <a:t>Tillverkning, </a:t>
            </a:r>
            <a:r>
              <a:rPr sz="1200" b="1" spc="-10" dirty="0">
                <a:latin typeface="Carlito"/>
                <a:cs typeface="Carlito"/>
              </a:rPr>
              <a:t>reparation </a:t>
            </a:r>
            <a:r>
              <a:rPr sz="1200" b="1" dirty="0">
                <a:latin typeface="Carlito"/>
                <a:cs typeface="Carlito"/>
              </a:rPr>
              <a:t>och </a:t>
            </a:r>
            <a:r>
              <a:rPr sz="1200" b="1" spc="-5" dirty="0">
                <a:latin typeface="Carlito"/>
                <a:cs typeface="Carlito"/>
              </a:rPr>
              <a:t>teknisk</a:t>
            </a:r>
            <a:r>
              <a:rPr sz="1200" b="1" spc="-50" dirty="0">
                <a:latin typeface="Carlito"/>
                <a:cs typeface="Carlito"/>
              </a:rPr>
              <a:t> </a:t>
            </a:r>
            <a:r>
              <a:rPr sz="1200" b="1" dirty="0">
                <a:latin typeface="Carlito"/>
                <a:cs typeface="Carlito"/>
              </a:rPr>
              <a:t>service</a:t>
            </a:r>
            <a:endParaRPr sz="1200" dirty="0">
              <a:latin typeface="Carlito"/>
              <a:cs typeface="Carlito"/>
            </a:endParaRPr>
          </a:p>
          <a:p>
            <a:pPr marL="744855">
              <a:lnSpc>
                <a:spcPts val="1115"/>
              </a:lnSpc>
              <a:spcBef>
                <a:spcPts val="425"/>
              </a:spcBef>
            </a:pPr>
            <a:r>
              <a:rPr sz="1000" b="1" spc="-5" dirty="0">
                <a:latin typeface="Carlito"/>
                <a:cs typeface="Carlito"/>
              </a:rPr>
              <a:t>lönestatistik, mars 20</a:t>
            </a:r>
            <a:r>
              <a:rPr lang="sv-SE" sz="1000" b="1" spc="-5" dirty="0">
                <a:latin typeface="Carlito"/>
                <a:cs typeface="Carlito"/>
              </a:rPr>
              <a:t>26</a:t>
            </a:r>
            <a:r>
              <a:rPr sz="1000" b="1" spc="-5" dirty="0">
                <a:latin typeface="Carlito"/>
                <a:cs typeface="Carlito"/>
              </a:rPr>
              <a:t> (10:e</a:t>
            </a:r>
            <a:r>
              <a:rPr lang="sv-SE" sz="1000" b="1" spc="-5" dirty="0">
                <a:latin typeface="Carlito"/>
                <a:cs typeface="Carlito"/>
              </a:rPr>
              <a:t> percentil</a:t>
            </a:r>
            <a:r>
              <a:rPr sz="1000" b="1" spc="-5" dirty="0">
                <a:latin typeface="Carlito"/>
                <a:cs typeface="Carlito"/>
              </a:rPr>
              <a:t>, median, 90:e</a:t>
            </a:r>
            <a:r>
              <a:rPr sz="1000" b="1" spc="105" dirty="0">
                <a:latin typeface="Carlito"/>
                <a:cs typeface="Carlito"/>
              </a:rPr>
              <a:t> </a:t>
            </a:r>
            <a:r>
              <a:rPr sz="1000" b="1" spc="-5" dirty="0">
                <a:latin typeface="Carlito"/>
                <a:cs typeface="Carlito"/>
              </a:rPr>
              <a:t>percentil)</a:t>
            </a:r>
            <a:endParaRPr sz="1000" dirty="0">
              <a:latin typeface="Carlito"/>
              <a:cs typeface="Carlito"/>
            </a:endParaRPr>
          </a:p>
          <a:p>
            <a:pPr marL="12700">
              <a:lnSpc>
                <a:spcPts val="994"/>
              </a:lnSpc>
            </a:pPr>
            <a:r>
              <a:rPr sz="900" dirty="0">
                <a:latin typeface="Carlito"/>
                <a:cs typeface="Carlito"/>
              </a:rPr>
              <a:t>45</a:t>
            </a:r>
            <a:r>
              <a:rPr sz="900" spc="-1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5" name="object 13">
            <a:extLst>
              <a:ext uri="{FF2B5EF4-FFF2-40B4-BE49-F238E27FC236}">
                <a16:creationId xmlns:a16="http://schemas.microsoft.com/office/drawing/2014/main" id="{ECF075C2-46A8-45F5-15C4-C5DFF4F47C4B}"/>
              </a:ext>
            </a:extLst>
          </p:cNvPr>
          <p:cNvSpPr txBox="1"/>
          <p:nvPr/>
        </p:nvSpPr>
        <p:spPr>
          <a:xfrm>
            <a:off x="4736928" y="252853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35 610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6" name="object 13">
            <a:extLst>
              <a:ext uri="{FF2B5EF4-FFF2-40B4-BE49-F238E27FC236}">
                <a16:creationId xmlns:a16="http://schemas.microsoft.com/office/drawing/2014/main" id="{62485342-CDA6-75D7-B89A-747D82D0111A}"/>
              </a:ext>
            </a:extLst>
          </p:cNvPr>
          <p:cNvSpPr txBox="1"/>
          <p:nvPr/>
        </p:nvSpPr>
        <p:spPr>
          <a:xfrm>
            <a:off x="4736928" y="2810749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32 997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7" name="object 14">
            <a:extLst>
              <a:ext uri="{FF2B5EF4-FFF2-40B4-BE49-F238E27FC236}">
                <a16:creationId xmlns:a16="http://schemas.microsoft.com/office/drawing/2014/main" id="{5A37F2C7-6F3E-7879-B37F-00CC27005B8C}"/>
              </a:ext>
            </a:extLst>
          </p:cNvPr>
          <p:cNvSpPr txBox="1"/>
          <p:nvPr/>
        </p:nvSpPr>
        <p:spPr>
          <a:xfrm>
            <a:off x="7603665" y="258179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35 844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8" name="object 14">
            <a:extLst>
              <a:ext uri="{FF2B5EF4-FFF2-40B4-BE49-F238E27FC236}">
                <a16:creationId xmlns:a16="http://schemas.microsoft.com/office/drawing/2014/main" id="{DA8C709C-ADEE-259D-81BD-3478006A260C}"/>
              </a:ext>
            </a:extLst>
          </p:cNvPr>
          <p:cNvSpPr txBox="1"/>
          <p:nvPr/>
        </p:nvSpPr>
        <p:spPr>
          <a:xfrm>
            <a:off x="7603665" y="281391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33 000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6" name="object 15">
            <a:extLst>
              <a:ext uri="{FF2B5EF4-FFF2-40B4-BE49-F238E27FC236}">
                <a16:creationId xmlns:a16="http://schemas.microsoft.com/office/drawing/2014/main" id="{E3B486C4-6D42-6B6E-F457-4E05E30AC97E}"/>
              </a:ext>
            </a:extLst>
          </p:cNvPr>
          <p:cNvSpPr txBox="1"/>
          <p:nvPr/>
        </p:nvSpPr>
        <p:spPr>
          <a:xfrm>
            <a:off x="1926566" y="212299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38 600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7" name="object 15">
            <a:extLst>
              <a:ext uri="{FF2B5EF4-FFF2-40B4-BE49-F238E27FC236}">
                <a16:creationId xmlns:a16="http://schemas.microsoft.com/office/drawing/2014/main" id="{0FAC9EB6-C9A8-B79F-1FEB-19A47A041B67}"/>
              </a:ext>
            </a:extLst>
          </p:cNvPr>
          <p:cNvSpPr txBox="1"/>
          <p:nvPr/>
        </p:nvSpPr>
        <p:spPr>
          <a:xfrm>
            <a:off x="1917059" y="160645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42 520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0" name="object 7">
            <a:extLst>
              <a:ext uri="{FF2B5EF4-FFF2-40B4-BE49-F238E27FC236}">
                <a16:creationId xmlns:a16="http://schemas.microsoft.com/office/drawing/2014/main" id="{91297198-6F40-7946-C2CB-03DC574AC80E}"/>
              </a:ext>
            </a:extLst>
          </p:cNvPr>
          <p:cNvSpPr/>
          <p:nvPr/>
        </p:nvSpPr>
        <p:spPr>
          <a:xfrm>
            <a:off x="789432" y="2274317"/>
            <a:ext cx="2633062" cy="2419679"/>
          </a:xfrm>
          <a:custGeom>
            <a:avLst/>
            <a:gdLst/>
            <a:ahLst/>
            <a:cxnLst/>
            <a:rect l="l" t="t" r="r" b="b"/>
            <a:pathLst>
              <a:path w="1981200" h="2068195">
                <a:moveTo>
                  <a:pt x="0" y="2068067"/>
                </a:moveTo>
                <a:lnTo>
                  <a:pt x="1981200" y="2068067"/>
                </a:lnTo>
                <a:lnTo>
                  <a:pt x="1981200" y="0"/>
                </a:lnTo>
                <a:lnTo>
                  <a:pt x="0" y="0"/>
                </a:lnTo>
                <a:lnTo>
                  <a:pt x="0" y="2068067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cxnSp>
        <p:nvCxnSpPr>
          <p:cNvPr id="42" name="Rak koppling 41">
            <a:extLst>
              <a:ext uri="{FF2B5EF4-FFF2-40B4-BE49-F238E27FC236}">
                <a16:creationId xmlns:a16="http://schemas.microsoft.com/office/drawing/2014/main" id="{4164D476-E284-481A-229D-ADE3EE99971C}"/>
              </a:ext>
            </a:extLst>
          </p:cNvPr>
          <p:cNvCxnSpPr/>
          <p:nvPr/>
        </p:nvCxnSpPr>
        <p:spPr>
          <a:xfrm flipV="1">
            <a:off x="632459" y="5166359"/>
            <a:ext cx="8282941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50391" y="5166359"/>
            <a:ext cx="990600" cy="9525"/>
            <a:chOff x="850391" y="5166359"/>
            <a:chExt cx="990600" cy="9525"/>
          </a:xfrm>
        </p:grpSpPr>
        <p:sp>
          <p:nvSpPr>
            <p:cNvPr id="3" name="object 3"/>
            <p:cNvSpPr/>
            <p:nvPr/>
          </p:nvSpPr>
          <p:spPr>
            <a:xfrm>
              <a:off x="850392" y="5166359"/>
              <a:ext cx="990600" cy="9525"/>
            </a:xfrm>
            <a:custGeom>
              <a:avLst/>
              <a:gdLst/>
              <a:ahLst/>
              <a:cxnLst/>
              <a:rect l="l" t="t" r="r" b="b"/>
              <a:pathLst>
                <a:path w="990600" h="9525">
                  <a:moveTo>
                    <a:pt x="990587" y="0"/>
                  </a:moveTo>
                  <a:lnTo>
                    <a:pt x="0" y="0"/>
                  </a:lnTo>
                  <a:lnTo>
                    <a:pt x="0" y="9144"/>
                  </a:lnTo>
                  <a:lnTo>
                    <a:pt x="990587" y="9144"/>
                  </a:lnTo>
                  <a:lnTo>
                    <a:pt x="990587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50391" y="5166359"/>
              <a:ext cx="990600" cy="9525"/>
            </a:xfrm>
            <a:custGeom>
              <a:avLst/>
              <a:gdLst/>
              <a:ahLst/>
              <a:cxnLst/>
              <a:rect l="l" t="t" r="r" b="b"/>
              <a:pathLst>
                <a:path w="990600" h="9525">
                  <a:moveTo>
                    <a:pt x="990600" y="0"/>
                  </a:moveTo>
                  <a:lnTo>
                    <a:pt x="0" y="0"/>
                  </a:lnTo>
                  <a:lnTo>
                    <a:pt x="0" y="9143"/>
                  </a:lnTo>
                  <a:lnTo>
                    <a:pt x="990600" y="9143"/>
                  </a:lnTo>
                  <a:lnTo>
                    <a:pt x="9906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595883" y="1335024"/>
            <a:ext cx="8377429" cy="4496181"/>
            <a:chOff x="595883" y="1335024"/>
            <a:chExt cx="8377429" cy="4496181"/>
          </a:xfrm>
        </p:grpSpPr>
        <p:sp>
          <p:nvSpPr>
            <p:cNvPr id="6" name="object 6"/>
            <p:cNvSpPr/>
            <p:nvPr/>
          </p:nvSpPr>
          <p:spPr>
            <a:xfrm>
              <a:off x="2308246" y="1335024"/>
              <a:ext cx="990600" cy="1697384"/>
            </a:xfrm>
            <a:custGeom>
              <a:avLst/>
              <a:gdLst/>
              <a:ahLst/>
              <a:cxnLst/>
              <a:rect l="l" t="t" r="r" b="b"/>
              <a:pathLst>
                <a:path w="990600" h="1603375">
                  <a:moveTo>
                    <a:pt x="0" y="1603248"/>
                  </a:moveTo>
                  <a:lnTo>
                    <a:pt x="990599" y="1603248"/>
                  </a:lnTo>
                  <a:lnTo>
                    <a:pt x="990599" y="0"/>
                  </a:lnTo>
                  <a:lnTo>
                    <a:pt x="0" y="0"/>
                  </a:lnTo>
                  <a:lnTo>
                    <a:pt x="0" y="1603248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2261987" y="2380880"/>
              <a:ext cx="1165860" cy="2518397"/>
            </a:xfrm>
            <a:custGeom>
              <a:avLst/>
              <a:gdLst/>
              <a:ahLst/>
              <a:cxnLst/>
              <a:rect l="l" t="t" r="r" b="b"/>
              <a:pathLst>
                <a:path w="990600" h="2235835">
                  <a:moveTo>
                    <a:pt x="0" y="2235708"/>
                  </a:moveTo>
                  <a:lnTo>
                    <a:pt x="990599" y="2235708"/>
                  </a:lnTo>
                  <a:lnTo>
                    <a:pt x="990599" y="0"/>
                  </a:lnTo>
                  <a:lnTo>
                    <a:pt x="0" y="0"/>
                  </a:lnTo>
                  <a:lnTo>
                    <a:pt x="0" y="2235708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3703319" y="2293717"/>
              <a:ext cx="990600" cy="914457"/>
            </a:xfrm>
            <a:custGeom>
              <a:avLst/>
              <a:gdLst/>
              <a:ahLst/>
              <a:cxnLst/>
              <a:rect l="l" t="t" r="r" b="b"/>
              <a:pathLst>
                <a:path w="990600" h="706120">
                  <a:moveTo>
                    <a:pt x="0" y="705611"/>
                  </a:moveTo>
                  <a:lnTo>
                    <a:pt x="990600" y="705611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705611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3703317" y="2760975"/>
              <a:ext cx="1029907" cy="2052316"/>
            </a:xfrm>
            <a:custGeom>
              <a:avLst/>
              <a:gdLst/>
              <a:ahLst/>
              <a:cxnLst/>
              <a:rect l="l" t="t" r="r" b="b"/>
              <a:pathLst>
                <a:path w="990600" h="1676400">
                  <a:moveTo>
                    <a:pt x="0" y="1676400"/>
                  </a:moveTo>
                  <a:lnTo>
                    <a:pt x="990600" y="1676400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167640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6556248" y="1391817"/>
              <a:ext cx="990600" cy="1259921"/>
            </a:xfrm>
            <a:custGeom>
              <a:avLst/>
              <a:gdLst/>
              <a:ahLst/>
              <a:cxnLst/>
              <a:rect l="l" t="t" r="r" b="b"/>
              <a:pathLst>
                <a:path w="990600" h="1120139">
                  <a:moveTo>
                    <a:pt x="0" y="1120139"/>
                  </a:moveTo>
                  <a:lnTo>
                    <a:pt x="990600" y="1120139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1120139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6536593" y="2039811"/>
              <a:ext cx="1029907" cy="2914135"/>
            </a:xfrm>
            <a:custGeom>
              <a:avLst/>
              <a:gdLst/>
              <a:ahLst/>
              <a:cxnLst/>
              <a:rect l="l" t="t" r="r" b="b"/>
              <a:pathLst>
                <a:path w="990600" h="2269490">
                  <a:moveTo>
                    <a:pt x="0" y="2269236"/>
                  </a:moveTo>
                  <a:lnTo>
                    <a:pt x="990600" y="2269236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2269236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7982712" y="1811055"/>
              <a:ext cx="990600" cy="1093225"/>
            </a:xfrm>
            <a:custGeom>
              <a:avLst/>
              <a:gdLst/>
              <a:ahLst/>
              <a:cxnLst/>
              <a:rect l="l" t="t" r="r" b="b"/>
              <a:pathLst>
                <a:path w="990600" h="977264">
                  <a:moveTo>
                    <a:pt x="0" y="976883"/>
                  </a:moveTo>
                  <a:lnTo>
                    <a:pt x="990600" y="976883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976883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7982712" y="2651738"/>
              <a:ext cx="990600" cy="2515129"/>
            </a:xfrm>
            <a:custGeom>
              <a:avLst/>
              <a:gdLst/>
              <a:ahLst/>
              <a:cxnLst/>
              <a:rect l="l" t="t" r="r" b="b"/>
              <a:pathLst>
                <a:path w="990600" h="1963420">
                  <a:moveTo>
                    <a:pt x="0" y="1962912"/>
                  </a:moveTo>
                  <a:lnTo>
                    <a:pt x="990600" y="1962912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1962912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595883" y="1335024"/>
              <a:ext cx="71755" cy="3831590"/>
            </a:xfrm>
            <a:custGeom>
              <a:avLst/>
              <a:gdLst/>
              <a:ahLst/>
              <a:cxnLst/>
              <a:rect l="l" t="t" r="r" b="b"/>
              <a:pathLst>
                <a:path w="71754" h="3831590">
                  <a:moveTo>
                    <a:pt x="36575" y="3831336"/>
                  </a:moveTo>
                  <a:lnTo>
                    <a:pt x="36575" y="0"/>
                  </a:lnTo>
                </a:path>
                <a:path w="71754" h="3831590">
                  <a:moveTo>
                    <a:pt x="0" y="3831336"/>
                  </a:moveTo>
                  <a:lnTo>
                    <a:pt x="71628" y="3831336"/>
                  </a:lnTo>
                </a:path>
                <a:path w="71754" h="3831590">
                  <a:moveTo>
                    <a:pt x="0" y="3352800"/>
                  </a:moveTo>
                  <a:lnTo>
                    <a:pt x="71628" y="3352800"/>
                  </a:lnTo>
                </a:path>
                <a:path w="71754" h="3831590">
                  <a:moveTo>
                    <a:pt x="0" y="2872740"/>
                  </a:moveTo>
                  <a:lnTo>
                    <a:pt x="71628" y="2872740"/>
                  </a:lnTo>
                </a:path>
                <a:path w="71754" h="3831590">
                  <a:moveTo>
                    <a:pt x="0" y="2394204"/>
                  </a:moveTo>
                  <a:lnTo>
                    <a:pt x="71628" y="2394204"/>
                  </a:lnTo>
                </a:path>
                <a:path w="71754" h="3831590">
                  <a:moveTo>
                    <a:pt x="0" y="1915667"/>
                  </a:moveTo>
                  <a:lnTo>
                    <a:pt x="71628" y="1915667"/>
                  </a:lnTo>
                </a:path>
                <a:path w="71754" h="3831590">
                  <a:moveTo>
                    <a:pt x="0" y="1437131"/>
                  </a:moveTo>
                  <a:lnTo>
                    <a:pt x="71628" y="1437131"/>
                  </a:lnTo>
                </a:path>
                <a:path w="71754" h="3831590">
                  <a:moveTo>
                    <a:pt x="0" y="958596"/>
                  </a:moveTo>
                  <a:lnTo>
                    <a:pt x="71628" y="958596"/>
                  </a:lnTo>
                </a:path>
                <a:path w="71754" h="3831590">
                  <a:moveTo>
                    <a:pt x="0" y="478536"/>
                  </a:moveTo>
                  <a:lnTo>
                    <a:pt x="71628" y="478536"/>
                  </a:lnTo>
                </a:path>
                <a:path w="71754" h="3831590">
                  <a:moveTo>
                    <a:pt x="0" y="0"/>
                  </a:moveTo>
                  <a:lnTo>
                    <a:pt x="71628" y="0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32459" y="5166360"/>
              <a:ext cx="7132320" cy="664845"/>
            </a:xfrm>
            <a:custGeom>
              <a:avLst/>
              <a:gdLst/>
              <a:ahLst/>
              <a:cxnLst/>
              <a:rect l="l" t="t" r="r" b="b"/>
              <a:pathLst>
                <a:path w="7132320" h="664845">
                  <a:moveTo>
                    <a:pt x="0" y="0"/>
                  </a:moveTo>
                  <a:lnTo>
                    <a:pt x="0" y="220979"/>
                  </a:lnTo>
                </a:path>
                <a:path w="7132320" h="664845">
                  <a:moveTo>
                    <a:pt x="1426464" y="0"/>
                  </a:moveTo>
                  <a:lnTo>
                    <a:pt x="1426464" y="220979"/>
                  </a:lnTo>
                </a:path>
                <a:path w="7132320" h="664845">
                  <a:moveTo>
                    <a:pt x="2852928" y="0"/>
                  </a:moveTo>
                  <a:lnTo>
                    <a:pt x="2852928" y="220979"/>
                  </a:lnTo>
                </a:path>
                <a:path w="7132320" h="664845">
                  <a:moveTo>
                    <a:pt x="4279392" y="0"/>
                  </a:moveTo>
                  <a:lnTo>
                    <a:pt x="4279392" y="220979"/>
                  </a:lnTo>
                </a:path>
                <a:path w="7132320" h="664845">
                  <a:moveTo>
                    <a:pt x="5705856" y="0"/>
                  </a:moveTo>
                  <a:lnTo>
                    <a:pt x="5705856" y="220979"/>
                  </a:lnTo>
                </a:path>
                <a:path w="7132320" h="664845">
                  <a:moveTo>
                    <a:pt x="7132320" y="0"/>
                  </a:moveTo>
                  <a:lnTo>
                    <a:pt x="7132320" y="220979"/>
                  </a:lnTo>
                </a:path>
                <a:path w="7132320" h="664845">
                  <a:moveTo>
                    <a:pt x="0" y="220979"/>
                  </a:moveTo>
                  <a:lnTo>
                    <a:pt x="0" y="443483"/>
                  </a:lnTo>
                </a:path>
                <a:path w="7132320" h="664845">
                  <a:moveTo>
                    <a:pt x="1426464" y="220979"/>
                  </a:moveTo>
                  <a:lnTo>
                    <a:pt x="1426464" y="443483"/>
                  </a:lnTo>
                </a:path>
                <a:path w="7132320" h="664845">
                  <a:moveTo>
                    <a:pt x="2852928" y="220979"/>
                  </a:moveTo>
                  <a:lnTo>
                    <a:pt x="2852928" y="443483"/>
                  </a:lnTo>
                </a:path>
                <a:path w="7132320" h="664845">
                  <a:moveTo>
                    <a:pt x="4279392" y="220979"/>
                  </a:moveTo>
                  <a:lnTo>
                    <a:pt x="4279392" y="443483"/>
                  </a:lnTo>
                </a:path>
                <a:path w="7132320" h="664845">
                  <a:moveTo>
                    <a:pt x="5705856" y="220979"/>
                  </a:moveTo>
                  <a:lnTo>
                    <a:pt x="5705856" y="443483"/>
                  </a:lnTo>
                </a:path>
                <a:path w="7132320" h="664845">
                  <a:moveTo>
                    <a:pt x="7132320" y="220979"/>
                  </a:moveTo>
                  <a:lnTo>
                    <a:pt x="7132320" y="443483"/>
                  </a:lnTo>
                </a:path>
                <a:path w="7132320" h="664845">
                  <a:moveTo>
                    <a:pt x="0" y="443483"/>
                  </a:moveTo>
                  <a:lnTo>
                    <a:pt x="0" y="664463"/>
                  </a:lnTo>
                </a:path>
                <a:path w="7132320" h="664845">
                  <a:moveTo>
                    <a:pt x="4279392" y="443483"/>
                  </a:moveTo>
                  <a:lnTo>
                    <a:pt x="4279392" y="664463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2614052" y="124049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55 226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1" name="object 51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Källa: Arbetsgivarverket. </a:t>
            </a:r>
            <a:r>
              <a:rPr dirty="0"/>
              <a:t>Lönestatistik </a:t>
            </a:r>
            <a:r>
              <a:rPr spc="-5" dirty="0"/>
              <a:t>redovisas </a:t>
            </a:r>
            <a:r>
              <a:rPr dirty="0"/>
              <a:t>inte </a:t>
            </a:r>
            <a:r>
              <a:rPr spc="-5" dirty="0"/>
              <a:t>vid färre än </a:t>
            </a:r>
            <a:r>
              <a:rPr dirty="0"/>
              <a:t>fem </a:t>
            </a:r>
            <a:r>
              <a:rPr spc="-5" dirty="0"/>
              <a:t>observationer. </a:t>
            </a:r>
            <a:r>
              <a:rPr dirty="0"/>
              <a:t>Vid </a:t>
            </a:r>
            <a:r>
              <a:rPr spc="-5" dirty="0"/>
              <a:t>upp </a:t>
            </a:r>
            <a:r>
              <a:rPr dirty="0"/>
              <a:t>till</a:t>
            </a:r>
            <a:r>
              <a:rPr spc="160" dirty="0"/>
              <a:t> </a:t>
            </a:r>
            <a:r>
              <a:rPr spc="-5" dirty="0"/>
              <a:t>21 observationer </a:t>
            </a:r>
            <a:r>
              <a:rPr dirty="0"/>
              <a:t>redovisas </a:t>
            </a:r>
            <a:r>
              <a:rPr spc="-5" dirty="0"/>
              <a:t>endast </a:t>
            </a:r>
            <a:r>
              <a:rPr dirty="0"/>
              <a:t>medianen.</a:t>
            </a:r>
          </a:p>
        </p:txBody>
      </p:sp>
      <p:sp>
        <p:nvSpPr>
          <p:cNvPr id="52" name="object 52"/>
          <p:cNvSpPr txBox="1">
            <a:spLocks noGrp="1"/>
          </p:cNvSpPr>
          <p:nvPr>
            <p:ph type="ftr" sz="quarter" idx="5"/>
          </p:nvPr>
        </p:nvSpPr>
        <p:spPr>
          <a:xfrm>
            <a:off x="7626857" y="6518169"/>
            <a:ext cx="1023747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sv-SE" spc="-5" dirty="0"/>
              <a:t>Mars 2026</a:t>
            </a:r>
            <a:endParaRPr spc="-5" dirty="0"/>
          </a:p>
        </p:txBody>
      </p:sp>
      <p:sp>
        <p:nvSpPr>
          <p:cNvPr id="53" name="object 5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35</a:t>
            </a:fld>
            <a:endParaRPr dirty="0"/>
          </a:p>
        </p:txBody>
      </p:sp>
      <p:sp>
        <p:nvSpPr>
          <p:cNvPr id="21" name="object 21"/>
          <p:cNvSpPr txBox="1"/>
          <p:nvPr/>
        </p:nvSpPr>
        <p:spPr>
          <a:xfrm>
            <a:off x="4059512" y="215996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46 500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850250" y="130268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55 444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307514" y="169034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50 200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1191" y="5072633"/>
            <a:ext cx="507365" cy="67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070">
              <a:lnSpc>
                <a:spcPts val="1065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15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 marL="12700">
              <a:lnSpc>
                <a:spcPts val="1005"/>
              </a:lnSpc>
            </a:pPr>
            <a:r>
              <a:rPr sz="850" spc="-5" dirty="0">
                <a:latin typeface="Carlito"/>
                <a:cs typeface="Carlito"/>
              </a:rPr>
              <a:t>Antal</a:t>
            </a:r>
            <a:endParaRPr sz="850">
              <a:latin typeface="Carlito"/>
              <a:cs typeface="Carlito"/>
            </a:endParaRPr>
          </a:p>
          <a:p>
            <a:pPr marL="12700" marR="10795">
              <a:lnSpc>
                <a:spcPts val="1540"/>
              </a:lnSpc>
              <a:spcBef>
                <a:spcPts val="120"/>
              </a:spcBef>
            </a:pPr>
            <a:r>
              <a:rPr sz="850" dirty="0">
                <a:latin typeface="Carlito"/>
                <a:cs typeface="Carlito"/>
              </a:rPr>
              <a:t>P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spc="-5" dirty="0">
                <a:latin typeface="Carlito"/>
                <a:cs typeface="Carlito"/>
              </a:rPr>
              <a:t>pul</a:t>
            </a:r>
            <a:r>
              <a:rPr sz="850" dirty="0">
                <a:latin typeface="Carlito"/>
                <a:cs typeface="Carlito"/>
              </a:rPr>
              <a:t>ati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n  BEST</a:t>
            </a:r>
            <a:r>
              <a:rPr sz="850" spc="-5" dirty="0">
                <a:latin typeface="Carlito"/>
                <a:cs typeface="Carlito"/>
              </a:rPr>
              <a:t>A</a:t>
            </a:r>
            <a:r>
              <a:rPr sz="850" dirty="0">
                <a:latin typeface="Carlito"/>
                <a:cs typeface="Carlito"/>
              </a:rPr>
              <a:t>-</a:t>
            </a:r>
            <a:r>
              <a:rPr sz="850" spc="-5" dirty="0">
                <a:latin typeface="Carlito"/>
                <a:cs typeface="Carlito"/>
              </a:rPr>
              <a:t>k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d</a:t>
            </a:r>
            <a:endParaRPr sz="850">
              <a:latin typeface="Carlito"/>
              <a:cs typeface="Carlito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97612" y="4114545"/>
            <a:ext cx="340995" cy="641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25</a:t>
            </a:r>
            <a:r>
              <a:rPr sz="900" spc="-10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>
              <a:lnSpc>
                <a:spcPct val="100000"/>
              </a:lnSpc>
            </a:pPr>
            <a:endParaRPr sz="9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30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latin typeface="Carlito"/>
                <a:cs typeface="Carlito"/>
              </a:rPr>
              <a:t>20</a:t>
            </a:r>
            <a:r>
              <a:rPr sz="900" spc="-10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97612" y="3635755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97612" y="3156584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97612" y="2677795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97612" y="2198878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97612" y="1719834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50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701544" y="5220665"/>
            <a:ext cx="24168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116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099305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446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918853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198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8351011" y="5220665"/>
            <a:ext cx="321819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2 567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288541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519298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922267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569077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799833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8202930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2643632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7132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924293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7142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97611" y="807277"/>
            <a:ext cx="4101083" cy="58477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471170">
              <a:lnSpc>
                <a:spcPct val="100000"/>
              </a:lnSpc>
              <a:spcBef>
                <a:spcPts val="620"/>
              </a:spcBef>
            </a:pPr>
            <a:r>
              <a:rPr sz="1200" b="1" dirty="0">
                <a:latin typeface="Carlito"/>
                <a:cs typeface="Carlito"/>
              </a:rPr>
              <a:t>71 - </a:t>
            </a:r>
            <a:r>
              <a:rPr sz="1200" b="1" spc="-10" dirty="0">
                <a:latin typeface="Carlito"/>
                <a:cs typeface="Carlito"/>
              </a:rPr>
              <a:t>Naturvetenskapligt</a:t>
            </a:r>
            <a:r>
              <a:rPr sz="1200" b="1" spc="-15" dirty="0">
                <a:latin typeface="Carlito"/>
                <a:cs typeface="Carlito"/>
              </a:rPr>
              <a:t> </a:t>
            </a:r>
            <a:r>
              <a:rPr sz="1200" b="1" spc="-10" dirty="0">
                <a:latin typeface="Carlito"/>
                <a:cs typeface="Carlito"/>
              </a:rPr>
              <a:t>arbete</a:t>
            </a:r>
            <a:endParaRPr sz="1200" dirty="0">
              <a:latin typeface="Carlito"/>
              <a:cs typeface="Carlito"/>
            </a:endParaRPr>
          </a:p>
          <a:p>
            <a:pPr marL="744855">
              <a:lnSpc>
                <a:spcPts val="1115"/>
              </a:lnSpc>
              <a:spcBef>
                <a:spcPts val="425"/>
              </a:spcBef>
            </a:pPr>
            <a:r>
              <a:rPr sz="1000" b="1" spc="-5" dirty="0">
                <a:latin typeface="Carlito"/>
                <a:cs typeface="Carlito"/>
              </a:rPr>
              <a:t>lönestatistik, mars 20</a:t>
            </a:r>
            <a:r>
              <a:rPr lang="sv-SE" sz="1000" b="1" spc="-5" dirty="0">
                <a:latin typeface="Carlito"/>
                <a:cs typeface="Carlito"/>
              </a:rPr>
              <a:t>26</a:t>
            </a:r>
            <a:r>
              <a:rPr sz="1000" b="1" spc="-5" dirty="0">
                <a:latin typeface="Carlito"/>
                <a:cs typeface="Carlito"/>
              </a:rPr>
              <a:t> (10:e</a:t>
            </a:r>
            <a:r>
              <a:rPr lang="sv-SE" sz="1000" b="1" spc="-5" dirty="0">
                <a:latin typeface="Carlito"/>
                <a:cs typeface="Carlito"/>
              </a:rPr>
              <a:t> percentil</a:t>
            </a:r>
            <a:r>
              <a:rPr sz="1000" b="1" spc="-5" dirty="0">
                <a:latin typeface="Carlito"/>
                <a:cs typeface="Carlito"/>
              </a:rPr>
              <a:t>, median, 90:e</a:t>
            </a:r>
            <a:r>
              <a:rPr sz="1000" b="1" spc="105" dirty="0">
                <a:latin typeface="Carlito"/>
                <a:cs typeface="Carlito"/>
              </a:rPr>
              <a:t> </a:t>
            </a:r>
            <a:r>
              <a:rPr sz="1000" b="1" spc="-5" dirty="0">
                <a:latin typeface="Carlito"/>
                <a:cs typeface="Carlito"/>
              </a:rPr>
              <a:t>percentil)</a:t>
            </a:r>
            <a:endParaRPr sz="1000" dirty="0">
              <a:latin typeface="Carlito"/>
              <a:cs typeface="Carlito"/>
            </a:endParaRPr>
          </a:p>
          <a:p>
            <a:pPr marL="12700">
              <a:lnSpc>
                <a:spcPts val="994"/>
              </a:lnSpc>
            </a:pPr>
            <a:r>
              <a:rPr sz="900" dirty="0">
                <a:latin typeface="Carlito"/>
                <a:cs typeface="Carlito"/>
              </a:rPr>
              <a:t>55</a:t>
            </a:r>
            <a:r>
              <a:rPr sz="900" spc="-1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4" name="object 20">
            <a:extLst>
              <a:ext uri="{FF2B5EF4-FFF2-40B4-BE49-F238E27FC236}">
                <a16:creationId xmlns:a16="http://schemas.microsoft.com/office/drawing/2014/main" id="{9F01DC23-E57A-971F-830D-740026EF1C9D}"/>
              </a:ext>
            </a:extLst>
          </p:cNvPr>
          <p:cNvSpPr txBox="1"/>
          <p:nvPr/>
        </p:nvSpPr>
        <p:spPr>
          <a:xfrm>
            <a:off x="2614052" y="229473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44 800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5" name="object 20">
            <a:extLst>
              <a:ext uri="{FF2B5EF4-FFF2-40B4-BE49-F238E27FC236}">
                <a16:creationId xmlns:a16="http://schemas.microsoft.com/office/drawing/2014/main" id="{CC4EE284-A083-F6D0-63A5-C047287ADA58}"/>
              </a:ext>
            </a:extLst>
          </p:cNvPr>
          <p:cNvSpPr txBox="1"/>
          <p:nvPr/>
        </p:nvSpPr>
        <p:spPr>
          <a:xfrm>
            <a:off x="2626683" y="296587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37 500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6" name="object 21">
            <a:extLst>
              <a:ext uri="{FF2B5EF4-FFF2-40B4-BE49-F238E27FC236}">
                <a16:creationId xmlns:a16="http://schemas.microsoft.com/office/drawing/2014/main" id="{29C51C63-CB26-E943-4B83-082FF0A6775B}"/>
              </a:ext>
            </a:extLst>
          </p:cNvPr>
          <p:cNvSpPr txBox="1"/>
          <p:nvPr/>
        </p:nvSpPr>
        <p:spPr>
          <a:xfrm>
            <a:off x="4059512" y="267934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40 200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7" name="object 21">
            <a:extLst>
              <a:ext uri="{FF2B5EF4-FFF2-40B4-BE49-F238E27FC236}">
                <a16:creationId xmlns:a16="http://schemas.microsoft.com/office/drawing/2014/main" id="{CB7A8EF4-07A1-723F-B03E-BABCBE888D4E}"/>
              </a:ext>
            </a:extLst>
          </p:cNvPr>
          <p:cNvSpPr txBox="1"/>
          <p:nvPr/>
        </p:nvSpPr>
        <p:spPr>
          <a:xfrm>
            <a:off x="4047772" y="312782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36 502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8" name="object 22">
            <a:extLst>
              <a:ext uri="{FF2B5EF4-FFF2-40B4-BE49-F238E27FC236}">
                <a16:creationId xmlns:a16="http://schemas.microsoft.com/office/drawing/2014/main" id="{FD0733A6-F786-BEE7-0BA1-7E2D0DB81C14}"/>
              </a:ext>
            </a:extLst>
          </p:cNvPr>
          <p:cNvSpPr txBox="1"/>
          <p:nvPr/>
        </p:nvSpPr>
        <p:spPr>
          <a:xfrm>
            <a:off x="6888873" y="196009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48 450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9" name="object 22">
            <a:extLst>
              <a:ext uri="{FF2B5EF4-FFF2-40B4-BE49-F238E27FC236}">
                <a16:creationId xmlns:a16="http://schemas.microsoft.com/office/drawing/2014/main" id="{99905C55-DF25-931F-3D33-CE8E20896A45}"/>
              </a:ext>
            </a:extLst>
          </p:cNvPr>
          <p:cNvSpPr txBox="1"/>
          <p:nvPr/>
        </p:nvSpPr>
        <p:spPr>
          <a:xfrm>
            <a:off x="6888873" y="254519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43 500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60" name="object 23">
            <a:extLst>
              <a:ext uri="{FF2B5EF4-FFF2-40B4-BE49-F238E27FC236}">
                <a16:creationId xmlns:a16="http://schemas.microsoft.com/office/drawing/2014/main" id="{55C37BBE-9B84-D0E9-37BD-CAC1FBB6317F}"/>
              </a:ext>
            </a:extLst>
          </p:cNvPr>
          <p:cNvSpPr txBox="1"/>
          <p:nvPr/>
        </p:nvSpPr>
        <p:spPr>
          <a:xfrm>
            <a:off x="8307514" y="257142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43 656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61" name="object 23">
            <a:extLst>
              <a:ext uri="{FF2B5EF4-FFF2-40B4-BE49-F238E27FC236}">
                <a16:creationId xmlns:a16="http://schemas.microsoft.com/office/drawing/2014/main" id="{AFFEB1D4-AA32-BCD2-2956-2E8E012100F9}"/>
              </a:ext>
            </a:extLst>
          </p:cNvPr>
          <p:cNvSpPr txBox="1"/>
          <p:nvPr/>
        </p:nvSpPr>
        <p:spPr>
          <a:xfrm>
            <a:off x="8307514" y="282523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39 000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7" name="object 37">
            <a:extLst>
              <a:ext uri="{FF2B5EF4-FFF2-40B4-BE49-F238E27FC236}">
                <a16:creationId xmlns:a16="http://schemas.microsoft.com/office/drawing/2014/main" id="{F2E14ED0-8DFE-C830-B0A7-A1ABF2C5972B}"/>
              </a:ext>
            </a:extLst>
          </p:cNvPr>
          <p:cNvSpPr txBox="1"/>
          <p:nvPr/>
        </p:nvSpPr>
        <p:spPr>
          <a:xfrm>
            <a:off x="1293921" y="5202544"/>
            <a:ext cx="24168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2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8" name="object 37">
            <a:extLst>
              <a:ext uri="{FF2B5EF4-FFF2-40B4-BE49-F238E27FC236}">
                <a16:creationId xmlns:a16="http://schemas.microsoft.com/office/drawing/2014/main" id="{2214A017-61A2-7081-CC99-2A6F056DDD28}"/>
              </a:ext>
            </a:extLst>
          </p:cNvPr>
          <p:cNvSpPr txBox="1"/>
          <p:nvPr/>
        </p:nvSpPr>
        <p:spPr>
          <a:xfrm>
            <a:off x="5563382" y="5220665"/>
            <a:ext cx="24168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latin typeface="Carlito"/>
                <a:cs typeface="Carlito"/>
              </a:rPr>
              <a:t>4</a:t>
            </a:r>
            <a:endParaRPr sz="900" dirty="0">
              <a:latin typeface="Carlito"/>
              <a:cs typeface="Carlito"/>
            </a:endParaRPr>
          </a:p>
        </p:txBody>
      </p:sp>
      <p:cxnSp>
        <p:nvCxnSpPr>
          <p:cNvPr id="24" name="Rak koppling 23">
            <a:extLst>
              <a:ext uri="{FF2B5EF4-FFF2-40B4-BE49-F238E27FC236}">
                <a16:creationId xmlns:a16="http://schemas.microsoft.com/office/drawing/2014/main" id="{C57DF7D1-AFD8-378A-F7F7-50E884A21D3C}"/>
              </a:ext>
            </a:extLst>
          </p:cNvPr>
          <p:cNvCxnSpPr/>
          <p:nvPr/>
        </p:nvCxnSpPr>
        <p:spPr>
          <a:xfrm flipV="1">
            <a:off x="632459" y="5166359"/>
            <a:ext cx="8230236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14">
            <a:extLst>
              <a:ext uri="{FF2B5EF4-FFF2-40B4-BE49-F238E27FC236}">
                <a16:creationId xmlns:a16="http://schemas.microsoft.com/office/drawing/2014/main" id="{4647289A-87B1-504D-6EA7-50A2F8381E32}"/>
              </a:ext>
            </a:extLst>
          </p:cNvPr>
          <p:cNvSpPr/>
          <p:nvPr/>
        </p:nvSpPr>
        <p:spPr>
          <a:xfrm>
            <a:off x="6488605" y="807277"/>
            <a:ext cx="661670" cy="1593799"/>
          </a:xfrm>
          <a:custGeom>
            <a:avLst/>
            <a:gdLst/>
            <a:ahLst/>
            <a:cxnLst/>
            <a:rect l="l" t="t" r="r" b="b"/>
            <a:pathLst>
              <a:path w="661670" h="1346200">
                <a:moveTo>
                  <a:pt x="0" y="1345691"/>
                </a:moveTo>
                <a:lnTo>
                  <a:pt x="661416" y="1345691"/>
                </a:lnTo>
                <a:lnTo>
                  <a:pt x="661416" y="0"/>
                </a:lnTo>
                <a:lnTo>
                  <a:pt x="0" y="0"/>
                </a:lnTo>
                <a:lnTo>
                  <a:pt x="0" y="1345691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object 10">
            <a:extLst>
              <a:ext uri="{FF2B5EF4-FFF2-40B4-BE49-F238E27FC236}">
                <a16:creationId xmlns:a16="http://schemas.microsoft.com/office/drawing/2014/main" id="{B688E1FF-3A9B-608A-BC2C-F218C8FF7A94}"/>
              </a:ext>
            </a:extLst>
          </p:cNvPr>
          <p:cNvSpPr/>
          <p:nvPr/>
        </p:nvSpPr>
        <p:spPr>
          <a:xfrm>
            <a:off x="3618672" y="2472648"/>
            <a:ext cx="661670" cy="1241126"/>
          </a:xfrm>
          <a:custGeom>
            <a:avLst/>
            <a:gdLst/>
            <a:ahLst/>
            <a:cxnLst/>
            <a:rect l="l" t="t" r="r" b="b"/>
            <a:pathLst>
              <a:path w="661670" h="817245">
                <a:moveTo>
                  <a:pt x="0" y="816863"/>
                </a:moveTo>
                <a:lnTo>
                  <a:pt x="661415" y="816863"/>
                </a:lnTo>
                <a:lnTo>
                  <a:pt x="661415" y="0"/>
                </a:lnTo>
                <a:lnTo>
                  <a:pt x="0" y="0"/>
                </a:lnTo>
                <a:lnTo>
                  <a:pt x="0" y="816863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2" name="object 2"/>
          <p:cNvGrpSpPr/>
          <p:nvPr/>
        </p:nvGrpSpPr>
        <p:grpSpPr>
          <a:xfrm>
            <a:off x="777240" y="5166359"/>
            <a:ext cx="660400" cy="9525"/>
            <a:chOff x="777240" y="5166359"/>
            <a:chExt cx="660400" cy="9525"/>
          </a:xfrm>
        </p:grpSpPr>
        <p:sp>
          <p:nvSpPr>
            <p:cNvPr id="3" name="object 3"/>
            <p:cNvSpPr/>
            <p:nvPr/>
          </p:nvSpPr>
          <p:spPr>
            <a:xfrm>
              <a:off x="777240" y="5166359"/>
              <a:ext cx="660400" cy="9525"/>
            </a:xfrm>
            <a:custGeom>
              <a:avLst/>
              <a:gdLst/>
              <a:ahLst/>
              <a:cxnLst/>
              <a:rect l="l" t="t" r="r" b="b"/>
              <a:pathLst>
                <a:path w="660400" h="9525">
                  <a:moveTo>
                    <a:pt x="659892" y="0"/>
                  </a:moveTo>
                  <a:lnTo>
                    <a:pt x="0" y="0"/>
                  </a:lnTo>
                  <a:lnTo>
                    <a:pt x="0" y="9144"/>
                  </a:lnTo>
                  <a:lnTo>
                    <a:pt x="659892" y="9144"/>
                  </a:lnTo>
                  <a:lnTo>
                    <a:pt x="659892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77240" y="5166359"/>
              <a:ext cx="660400" cy="9525"/>
            </a:xfrm>
            <a:custGeom>
              <a:avLst/>
              <a:gdLst/>
              <a:ahLst/>
              <a:cxnLst/>
              <a:rect l="l" t="t" r="r" b="b"/>
              <a:pathLst>
                <a:path w="660400" h="9525">
                  <a:moveTo>
                    <a:pt x="659891" y="0"/>
                  </a:moveTo>
                  <a:lnTo>
                    <a:pt x="0" y="0"/>
                  </a:lnTo>
                  <a:lnTo>
                    <a:pt x="0" y="9143"/>
                  </a:lnTo>
                  <a:lnTo>
                    <a:pt x="659891" y="9143"/>
                  </a:lnTo>
                  <a:lnTo>
                    <a:pt x="6598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595883" y="1175325"/>
            <a:ext cx="8495159" cy="4655880"/>
            <a:chOff x="595883" y="1175325"/>
            <a:chExt cx="8495159" cy="4655880"/>
          </a:xfrm>
        </p:grpSpPr>
        <p:sp>
          <p:nvSpPr>
            <p:cNvPr id="6" name="object 6"/>
            <p:cNvSpPr/>
            <p:nvPr/>
          </p:nvSpPr>
          <p:spPr>
            <a:xfrm>
              <a:off x="1728216" y="2198878"/>
              <a:ext cx="660400" cy="1275982"/>
            </a:xfrm>
            <a:custGeom>
              <a:avLst/>
              <a:gdLst/>
              <a:ahLst/>
              <a:cxnLst/>
              <a:rect l="l" t="t" r="r" b="b"/>
              <a:pathLst>
                <a:path w="660400" h="1135379">
                  <a:moveTo>
                    <a:pt x="0" y="1135379"/>
                  </a:moveTo>
                  <a:lnTo>
                    <a:pt x="659892" y="1135379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135379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1721258" y="2729181"/>
              <a:ext cx="660400" cy="2336020"/>
            </a:xfrm>
            <a:custGeom>
              <a:avLst/>
              <a:gdLst/>
              <a:ahLst/>
              <a:cxnLst/>
              <a:rect l="l" t="t" r="r" b="b"/>
              <a:pathLst>
                <a:path w="660400" h="1719579">
                  <a:moveTo>
                    <a:pt x="0" y="1719072"/>
                  </a:moveTo>
                  <a:lnTo>
                    <a:pt x="659892" y="1719072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719072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2679191" y="2521520"/>
              <a:ext cx="660400" cy="816339"/>
            </a:xfrm>
            <a:custGeom>
              <a:avLst/>
              <a:gdLst/>
              <a:ahLst/>
              <a:cxnLst/>
              <a:rect l="l" t="t" r="r" b="b"/>
              <a:pathLst>
                <a:path w="660400" h="1085214">
                  <a:moveTo>
                    <a:pt x="0" y="1085088"/>
                  </a:moveTo>
                  <a:lnTo>
                    <a:pt x="659892" y="1085088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085088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2666333" y="2935042"/>
              <a:ext cx="797699" cy="1924298"/>
            </a:xfrm>
            <a:custGeom>
              <a:avLst/>
              <a:gdLst/>
              <a:ahLst/>
              <a:cxnLst/>
              <a:rect l="l" t="t" r="r" b="b"/>
              <a:pathLst>
                <a:path w="660400" h="1460500">
                  <a:moveTo>
                    <a:pt x="0" y="1459991"/>
                  </a:moveTo>
                  <a:lnTo>
                    <a:pt x="659892" y="1459991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459991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1143" y="2356375"/>
              <a:ext cx="661670" cy="1115732"/>
            </a:xfrm>
            <a:custGeom>
              <a:avLst/>
              <a:gdLst/>
              <a:ahLst/>
              <a:cxnLst/>
              <a:rect l="l" t="t" r="r" b="b"/>
              <a:pathLst>
                <a:path w="661670" h="817245">
                  <a:moveTo>
                    <a:pt x="0" y="816863"/>
                  </a:moveTo>
                  <a:lnTo>
                    <a:pt x="661415" y="816863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816863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4581143" y="2884667"/>
              <a:ext cx="661670" cy="2080287"/>
            </a:xfrm>
            <a:custGeom>
              <a:avLst/>
              <a:gdLst/>
              <a:ahLst/>
              <a:cxnLst/>
              <a:rect l="l" t="t" r="r" b="b"/>
              <a:pathLst>
                <a:path w="661670" h="1656714">
                  <a:moveTo>
                    <a:pt x="0" y="1656588"/>
                  </a:moveTo>
                  <a:lnTo>
                    <a:pt x="661415" y="1656588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1656588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5532119" y="2277041"/>
              <a:ext cx="661670" cy="1023147"/>
            </a:xfrm>
            <a:custGeom>
              <a:avLst/>
              <a:gdLst/>
              <a:ahLst/>
              <a:cxnLst/>
              <a:rect l="l" t="t" r="r" b="b"/>
              <a:pathLst>
                <a:path w="661670" h="684529">
                  <a:moveTo>
                    <a:pt x="0" y="684275"/>
                  </a:moveTo>
                  <a:lnTo>
                    <a:pt x="661415" y="684275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684275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5532119" y="2656318"/>
              <a:ext cx="661670" cy="2335513"/>
            </a:xfrm>
            <a:custGeom>
              <a:avLst/>
              <a:gdLst/>
              <a:ahLst/>
              <a:cxnLst/>
              <a:rect l="l" t="t" r="r" b="b"/>
              <a:pathLst>
                <a:path w="661670" h="1760220">
                  <a:moveTo>
                    <a:pt x="0" y="1760219"/>
                  </a:moveTo>
                  <a:lnTo>
                    <a:pt x="661415" y="1760219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1760219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7434072" y="1175327"/>
              <a:ext cx="661670" cy="1443082"/>
            </a:xfrm>
            <a:custGeom>
              <a:avLst/>
              <a:gdLst/>
              <a:ahLst/>
              <a:cxnLst/>
              <a:rect l="l" t="t" r="r" b="b"/>
              <a:pathLst>
                <a:path w="661670" h="1346200">
                  <a:moveTo>
                    <a:pt x="0" y="1345691"/>
                  </a:moveTo>
                  <a:lnTo>
                    <a:pt x="661416" y="1345691"/>
                  </a:lnTo>
                  <a:lnTo>
                    <a:pt x="661416" y="0"/>
                  </a:lnTo>
                  <a:lnTo>
                    <a:pt x="0" y="0"/>
                  </a:lnTo>
                  <a:lnTo>
                    <a:pt x="0" y="1345691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7357343" y="1749110"/>
              <a:ext cx="848169" cy="2688202"/>
            </a:xfrm>
            <a:custGeom>
              <a:avLst/>
              <a:gdLst/>
              <a:ahLst/>
              <a:cxnLst/>
              <a:rect l="l" t="t" r="r" b="b"/>
              <a:pathLst>
                <a:path w="661670" h="2517775">
                  <a:moveTo>
                    <a:pt x="0" y="2517648"/>
                  </a:moveTo>
                  <a:lnTo>
                    <a:pt x="661416" y="2517648"/>
                  </a:lnTo>
                  <a:lnTo>
                    <a:pt x="661416" y="0"/>
                  </a:lnTo>
                  <a:lnTo>
                    <a:pt x="0" y="0"/>
                  </a:lnTo>
                  <a:lnTo>
                    <a:pt x="0" y="2517648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8386572" y="1175325"/>
              <a:ext cx="660400" cy="1393910"/>
            </a:xfrm>
            <a:custGeom>
              <a:avLst/>
              <a:gdLst/>
              <a:ahLst/>
              <a:cxnLst/>
              <a:rect l="l" t="t" r="r" b="b"/>
              <a:pathLst>
                <a:path w="660400" h="1449704">
                  <a:moveTo>
                    <a:pt x="0" y="1449323"/>
                  </a:moveTo>
                  <a:lnTo>
                    <a:pt x="659892" y="1449323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449323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8342502" y="1695606"/>
              <a:ext cx="748540" cy="3084516"/>
            </a:xfrm>
            <a:custGeom>
              <a:avLst/>
              <a:gdLst/>
              <a:ahLst/>
              <a:cxnLst/>
              <a:rect l="l" t="t" r="r" b="b"/>
              <a:pathLst>
                <a:path w="660400" h="2517775">
                  <a:moveTo>
                    <a:pt x="0" y="2517648"/>
                  </a:moveTo>
                  <a:lnTo>
                    <a:pt x="659892" y="2517648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2517648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595883" y="1335024"/>
              <a:ext cx="71755" cy="3831590"/>
            </a:xfrm>
            <a:custGeom>
              <a:avLst/>
              <a:gdLst/>
              <a:ahLst/>
              <a:cxnLst/>
              <a:rect l="l" t="t" r="r" b="b"/>
              <a:pathLst>
                <a:path w="71754" h="3831590">
                  <a:moveTo>
                    <a:pt x="36575" y="3831336"/>
                  </a:moveTo>
                  <a:lnTo>
                    <a:pt x="36575" y="0"/>
                  </a:lnTo>
                </a:path>
                <a:path w="71754" h="3831590">
                  <a:moveTo>
                    <a:pt x="0" y="3831336"/>
                  </a:moveTo>
                  <a:lnTo>
                    <a:pt x="71628" y="3831336"/>
                  </a:lnTo>
                </a:path>
                <a:path w="71754" h="3831590">
                  <a:moveTo>
                    <a:pt x="0" y="3352800"/>
                  </a:moveTo>
                  <a:lnTo>
                    <a:pt x="71628" y="3352800"/>
                  </a:lnTo>
                </a:path>
                <a:path w="71754" h="3831590">
                  <a:moveTo>
                    <a:pt x="0" y="2872740"/>
                  </a:moveTo>
                  <a:lnTo>
                    <a:pt x="71628" y="2872740"/>
                  </a:lnTo>
                </a:path>
                <a:path w="71754" h="3831590">
                  <a:moveTo>
                    <a:pt x="0" y="2394204"/>
                  </a:moveTo>
                  <a:lnTo>
                    <a:pt x="71628" y="2394204"/>
                  </a:lnTo>
                </a:path>
                <a:path w="71754" h="3831590">
                  <a:moveTo>
                    <a:pt x="0" y="1915667"/>
                  </a:moveTo>
                  <a:lnTo>
                    <a:pt x="71628" y="1915667"/>
                  </a:lnTo>
                </a:path>
                <a:path w="71754" h="3831590">
                  <a:moveTo>
                    <a:pt x="0" y="1437131"/>
                  </a:moveTo>
                  <a:lnTo>
                    <a:pt x="71628" y="1437131"/>
                  </a:lnTo>
                </a:path>
                <a:path w="71754" h="3831590">
                  <a:moveTo>
                    <a:pt x="0" y="958596"/>
                  </a:moveTo>
                  <a:lnTo>
                    <a:pt x="71628" y="958596"/>
                  </a:lnTo>
                </a:path>
                <a:path w="71754" h="3831590">
                  <a:moveTo>
                    <a:pt x="0" y="478536"/>
                  </a:moveTo>
                  <a:lnTo>
                    <a:pt x="71628" y="478536"/>
                  </a:lnTo>
                </a:path>
                <a:path w="71754" h="3831590">
                  <a:moveTo>
                    <a:pt x="0" y="0"/>
                  </a:moveTo>
                  <a:lnTo>
                    <a:pt x="71628" y="0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32459" y="5166360"/>
              <a:ext cx="7607934" cy="664845"/>
            </a:xfrm>
            <a:custGeom>
              <a:avLst/>
              <a:gdLst/>
              <a:ahLst/>
              <a:cxnLst/>
              <a:rect l="l" t="t" r="r" b="b"/>
              <a:pathLst>
                <a:path w="7607934" h="664845">
                  <a:moveTo>
                    <a:pt x="0" y="0"/>
                  </a:moveTo>
                  <a:lnTo>
                    <a:pt x="0" y="220979"/>
                  </a:lnTo>
                </a:path>
                <a:path w="7607934" h="664845">
                  <a:moveTo>
                    <a:pt x="950976" y="0"/>
                  </a:moveTo>
                  <a:lnTo>
                    <a:pt x="950976" y="220979"/>
                  </a:lnTo>
                </a:path>
                <a:path w="7607934" h="664845">
                  <a:moveTo>
                    <a:pt x="1901952" y="0"/>
                  </a:moveTo>
                  <a:lnTo>
                    <a:pt x="1901952" y="220979"/>
                  </a:lnTo>
                </a:path>
                <a:path w="7607934" h="664845">
                  <a:moveTo>
                    <a:pt x="2852928" y="0"/>
                  </a:moveTo>
                  <a:lnTo>
                    <a:pt x="2852928" y="220979"/>
                  </a:lnTo>
                </a:path>
                <a:path w="7607934" h="664845">
                  <a:moveTo>
                    <a:pt x="3803904" y="0"/>
                  </a:moveTo>
                  <a:lnTo>
                    <a:pt x="3803904" y="220979"/>
                  </a:lnTo>
                </a:path>
                <a:path w="7607934" h="664845">
                  <a:moveTo>
                    <a:pt x="4754880" y="0"/>
                  </a:moveTo>
                  <a:lnTo>
                    <a:pt x="4754880" y="220979"/>
                  </a:lnTo>
                </a:path>
                <a:path w="7607934" h="664845">
                  <a:moveTo>
                    <a:pt x="5705856" y="0"/>
                  </a:moveTo>
                  <a:lnTo>
                    <a:pt x="5705856" y="220979"/>
                  </a:lnTo>
                </a:path>
                <a:path w="7607934" h="664845">
                  <a:moveTo>
                    <a:pt x="6656832" y="0"/>
                  </a:moveTo>
                  <a:lnTo>
                    <a:pt x="6656832" y="220979"/>
                  </a:lnTo>
                </a:path>
                <a:path w="7607934" h="664845">
                  <a:moveTo>
                    <a:pt x="7607808" y="0"/>
                  </a:moveTo>
                  <a:lnTo>
                    <a:pt x="7607808" y="220979"/>
                  </a:lnTo>
                </a:path>
                <a:path w="7607934" h="664845">
                  <a:moveTo>
                    <a:pt x="0" y="220979"/>
                  </a:moveTo>
                  <a:lnTo>
                    <a:pt x="0" y="443483"/>
                  </a:lnTo>
                </a:path>
                <a:path w="7607934" h="664845">
                  <a:moveTo>
                    <a:pt x="950976" y="220979"/>
                  </a:moveTo>
                  <a:lnTo>
                    <a:pt x="950976" y="443483"/>
                  </a:lnTo>
                </a:path>
                <a:path w="7607934" h="664845">
                  <a:moveTo>
                    <a:pt x="1901952" y="220979"/>
                  </a:moveTo>
                  <a:lnTo>
                    <a:pt x="1901952" y="443483"/>
                  </a:lnTo>
                </a:path>
                <a:path w="7607934" h="664845">
                  <a:moveTo>
                    <a:pt x="2852928" y="220979"/>
                  </a:moveTo>
                  <a:lnTo>
                    <a:pt x="2852928" y="443483"/>
                  </a:lnTo>
                </a:path>
                <a:path w="7607934" h="664845">
                  <a:moveTo>
                    <a:pt x="3803904" y="220979"/>
                  </a:moveTo>
                  <a:lnTo>
                    <a:pt x="3803904" y="443483"/>
                  </a:lnTo>
                </a:path>
                <a:path w="7607934" h="664845">
                  <a:moveTo>
                    <a:pt x="4754880" y="220979"/>
                  </a:moveTo>
                  <a:lnTo>
                    <a:pt x="4754880" y="443483"/>
                  </a:lnTo>
                </a:path>
                <a:path w="7607934" h="664845">
                  <a:moveTo>
                    <a:pt x="5705856" y="220979"/>
                  </a:moveTo>
                  <a:lnTo>
                    <a:pt x="5705856" y="443483"/>
                  </a:lnTo>
                </a:path>
                <a:path w="7607934" h="664845">
                  <a:moveTo>
                    <a:pt x="6656832" y="220979"/>
                  </a:moveTo>
                  <a:lnTo>
                    <a:pt x="6656832" y="443483"/>
                  </a:lnTo>
                </a:path>
                <a:path w="7607934" h="664845">
                  <a:moveTo>
                    <a:pt x="7607808" y="220979"/>
                  </a:moveTo>
                  <a:lnTo>
                    <a:pt x="7607808" y="443483"/>
                  </a:lnTo>
                </a:path>
                <a:path w="7607934" h="664845">
                  <a:moveTo>
                    <a:pt x="0" y="443483"/>
                  </a:moveTo>
                  <a:lnTo>
                    <a:pt x="0" y="664463"/>
                  </a:lnTo>
                </a:path>
                <a:path w="7607934" h="664845">
                  <a:moveTo>
                    <a:pt x="2852928" y="443483"/>
                  </a:moveTo>
                  <a:lnTo>
                    <a:pt x="2852928" y="664463"/>
                  </a:lnTo>
                </a:path>
                <a:path w="7607934" h="664845">
                  <a:moveTo>
                    <a:pt x="5705856" y="443483"/>
                  </a:moveTo>
                  <a:lnTo>
                    <a:pt x="5705856" y="664463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1894343" y="211000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46 940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2" name="object 72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Källa: Arbetsgivarverket. </a:t>
            </a:r>
            <a:r>
              <a:rPr dirty="0"/>
              <a:t>Lönestatistik </a:t>
            </a:r>
            <a:r>
              <a:rPr spc="-5" dirty="0"/>
              <a:t>redovisas </a:t>
            </a:r>
            <a:r>
              <a:rPr dirty="0"/>
              <a:t>inte </a:t>
            </a:r>
            <a:r>
              <a:rPr spc="-5" dirty="0"/>
              <a:t>vid färre än </a:t>
            </a:r>
            <a:r>
              <a:rPr dirty="0"/>
              <a:t>fem </a:t>
            </a:r>
            <a:r>
              <a:rPr spc="-5" dirty="0"/>
              <a:t>observationer. </a:t>
            </a:r>
            <a:r>
              <a:rPr dirty="0"/>
              <a:t>Vid </a:t>
            </a:r>
            <a:r>
              <a:rPr spc="-5" dirty="0"/>
              <a:t>upp </a:t>
            </a:r>
            <a:r>
              <a:rPr dirty="0"/>
              <a:t>till</a:t>
            </a:r>
            <a:r>
              <a:rPr spc="160" dirty="0"/>
              <a:t> </a:t>
            </a:r>
            <a:r>
              <a:rPr spc="-5" dirty="0"/>
              <a:t>21 observationer </a:t>
            </a:r>
            <a:r>
              <a:rPr dirty="0"/>
              <a:t>redovisas </a:t>
            </a:r>
            <a:r>
              <a:rPr spc="-5" dirty="0"/>
              <a:t>endast </a:t>
            </a:r>
            <a:r>
              <a:rPr dirty="0"/>
              <a:t>medianen.</a:t>
            </a:r>
          </a:p>
        </p:txBody>
      </p:sp>
      <p:sp>
        <p:nvSpPr>
          <p:cNvPr id="73" name="object 73"/>
          <p:cNvSpPr txBox="1">
            <a:spLocks noGrp="1"/>
          </p:cNvSpPr>
          <p:nvPr>
            <p:ph type="ftr" sz="quarter" idx="5"/>
          </p:nvPr>
        </p:nvSpPr>
        <p:spPr>
          <a:xfrm>
            <a:off x="7626857" y="6518168"/>
            <a:ext cx="920497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sv-SE" spc="-5" dirty="0"/>
              <a:t>Mars 2026</a:t>
            </a:r>
            <a:endParaRPr spc="-5" dirty="0"/>
          </a:p>
        </p:txBody>
      </p:sp>
      <p:sp>
        <p:nvSpPr>
          <p:cNvPr id="74" name="object 7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36</a:t>
            </a:fld>
            <a:endParaRPr dirty="0"/>
          </a:p>
        </p:txBody>
      </p:sp>
      <p:sp>
        <p:nvSpPr>
          <p:cNvPr id="28" name="object 28"/>
          <p:cNvSpPr txBox="1"/>
          <p:nvPr/>
        </p:nvSpPr>
        <p:spPr>
          <a:xfrm>
            <a:off x="2847402" y="241791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43 500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738878" y="226344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45 206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692456" y="223110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45 830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594409" y="102400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58 430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521700" y="108145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58 000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785507" y="357326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31 550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675708" y="227214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45 240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8547354" y="162220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51 030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8558034" y="254786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42 460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1191" y="5072633"/>
            <a:ext cx="507365" cy="67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070">
              <a:lnSpc>
                <a:spcPts val="1065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15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 marL="12700">
              <a:lnSpc>
                <a:spcPts val="1005"/>
              </a:lnSpc>
            </a:pPr>
            <a:r>
              <a:rPr sz="850" spc="-5" dirty="0">
                <a:latin typeface="Carlito"/>
                <a:cs typeface="Carlito"/>
              </a:rPr>
              <a:t>Antal</a:t>
            </a:r>
            <a:endParaRPr sz="850">
              <a:latin typeface="Carlito"/>
              <a:cs typeface="Carlito"/>
            </a:endParaRPr>
          </a:p>
          <a:p>
            <a:pPr marL="12700" marR="10795">
              <a:lnSpc>
                <a:spcPts val="1540"/>
              </a:lnSpc>
              <a:spcBef>
                <a:spcPts val="120"/>
              </a:spcBef>
            </a:pPr>
            <a:r>
              <a:rPr sz="850" dirty="0">
                <a:latin typeface="Carlito"/>
                <a:cs typeface="Carlito"/>
              </a:rPr>
              <a:t>P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spc="-5" dirty="0">
                <a:latin typeface="Carlito"/>
                <a:cs typeface="Carlito"/>
              </a:rPr>
              <a:t>pul</a:t>
            </a:r>
            <a:r>
              <a:rPr sz="850" dirty="0">
                <a:latin typeface="Carlito"/>
                <a:cs typeface="Carlito"/>
              </a:rPr>
              <a:t>ati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n  BEST</a:t>
            </a:r>
            <a:r>
              <a:rPr sz="850" spc="-5" dirty="0">
                <a:latin typeface="Carlito"/>
                <a:cs typeface="Carlito"/>
              </a:rPr>
              <a:t>A</a:t>
            </a:r>
            <a:r>
              <a:rPr sz="850" dirty="0">
                <a:latin typeface="Carlito"/>
                <a:cs typeface="Carlito"/>
              </a:rPr>
              <a:t>-</a:t>
            </a:r>
            <a:r>
              <a:rPr sz="850" spc="-5" dirty="0">
                <a:latin typeface="Carlito"/>
                <a:cs typeface="Carlito"/>
              </a:rPr>
              <a:t>k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d</a:t>
            </a:r>
            <a:endParaRPr sz="850">
              <a:latin typeface="Carlito"/>
              <a:cs typeface="Carlito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97612" y="4593463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20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97612" y="4114545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25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97612" y="3635755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97612" y="3156584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97612" y="2677795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97612" y="2198878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97612" y="1719834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50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988057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latin typeface="Carlito"/>
                <a:cs typeface="Carlito"/>
              </a:rPr>
              <a:t>54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2910332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258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3890517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1</a:t>
            </a:r>
            <a:r>
              <a:rPr lang="sv-SE" sz="900" spc="-5" dirty="0">
                <a:latin typeface="Carlito"/>
                <a:cs typeface="Carlito"/>
              </a:rPr>
              <a:t>2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4812919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200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5764148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575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6744461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latin typeface="Carlito"/>
                <a:cs typeface="Carlito"/>
              </a:rPr>
              <a:t>19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7666481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148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8617711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434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050747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806067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2733294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3904234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4659629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5587110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6758178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7513446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8440673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1930145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7512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4783963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7522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7637526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7532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197612" y="807277"/>
            <a:ext cx="4221988" cy="58477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620"/>
              </a:spcBef>
            </a:pPr>
            <a:r>
              <a:rPr sz="1200" b="1" dirty="0">
                <a:latin typeface="Carlito"/>
                <a:cs typeface="Carlito"/>
              </a:rPr>
              <a:t>75 -</a:t>
            </a:r>
            <a:r>
              <a:rPr sz="1200" b="1" spc="-15" dirty="0">
                <a:latin typeface="Carlito"/>
                <a:cs typeface="Carlito"/>
              </a:rPr>
              <a:t> </a:t>
            </a:r>
            <a:r>
              <a:rPr sz="1200" b="1" spc="-5" dirty="0">
                <a:latin typeface="Carlito"/>
                <a:cs typeface="Carlito"/>
              </a:rPr>
              <a:t>Fastighetsförvaltning</a:t>
            </a:r>
            <a:endParaRPr sz="1200" dirty="0">
              <a:latin typeface="Carlito"/>
              <a:cs typeface="Carlito"/>
            </a:endParaRPr>
          </a:p>
          <a:p>
            <a:pPr marL="744855">
              <a:lnSpc>
                <a:spcPts val="1115"/>
              </a:lnSpc>
              <a:spcBef>
                <a:spcPts val="425"/>
              </a:spcBef>
            </a:pPr>
            <a:r>
              <a:rPr sz="1000" b="1" spc="-5" dirty="0">
                <a:latin typeface="Carlito"/>
                <a:cs typeface="Carlito"/>
              </a:rPr>
              <a:t>lönestatistik, mars 20</a:t>
            </a:r>
            <a:r>
              <a:rPr lang="sv-SE" sz="1000" b="1" spc="-5" dirty="0">
                <a:latin typeface="Carlito"/>
                <a:cs typeface="Carlito"/>
              </a:rPr>
              <a:t>26</a:t>
            </a:r>
            <a:r>
              <a:rPr sz="1000" b="1" spc="-5" dirty="0">
                <a:latin typeface="Carlito"/>
                <a:cs typeface="Carlito"/>
              </a:rPr>
              <a:t> (10:e</a:t>
            </a:r>
            <a:r>
              <a:rPr lang="sv-SE" sz="1000" b="1" spc="-5" dirty="0">
                <a:latin typeface="Carlito"/>
                <a:cs typeface="Carlito"/>
              </a:rPr>
              <a:t> percentil</a:t>
            </a:r>
            <a:r>
              <a:rPr sz="1000" b="1" spc="-5" dirty="0">
                <a:latin typeface="Carlito"/>
                <a:cs typeface="Carlito"/>
              </a:rPr>
              <a:t>, median, 90:e</a:t>
            </a:r>
            <a:r>
              <a:rPr sz="1000" b="1" spc="105" dirty="0">
                <a:latin typeface="Carlito"/>
                <a:cs typeface="Carlito"/>
              </a:rPr>
              <a:t> </a:t>
            </a:r>
            <a:r>
              <a:rPr sz="1000" b="1" spc="-5" dirty="0">
                <a:latin typeface="Carlito"/>
                <a:cs typeface="Carlito"/>
              </a:rPr>
              <a:t>percentil)</a:t>
            </a:r>
            <a:endParaRPr sz="1000" dirty="0">
              <a:latin typeface="Carlito"/>
              <a:cs typeface="Carlito"/>
            </a:endParaRPr>
          </a:p>
          <a:p>
            <a:pPr marL="12700">
              <a:lnSpc>
                <a:spcPts val="994"/>
              </a:lnSpc>
            </a:pPr>
            <a:r>
              <a:rPr sz="900" dirty="0">
                <a:latin typeface="Carlito"/>
                <a:cs typeface="Carlito"/>
              </a:rPr>
              <a:t>55</a:t>
            </a:r>
            <a:r>
              <a:rPr sz="900" spc="-1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5" name="object 27">
            <a:extLst>
              <a:ext uri="{FF2B5EF4-FFF2-40B4-BE49-F238E27FC236}">
                <a16:creationId xmlns:a16="http://schemas.microsoft.com/office/drawing/2014/main" id="{D3AD9313-B002-5EC4-F4CD-0D1B43701A38}"/>
              </a:ext>
            </a:extLst>
          </p:cNvPr>
          <p:cNvSpPr txBox="1"/>
          <p:nvPr/>
        </p:nvSpPr>
        <p:spPr>
          <a:xfrm>
            <a:off x="1894343" y="267746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40 150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6" name="object 27">
            <a:extLst>
              <a:ext uri="{FF2B5EF4-FFF2-40B4-BE49-F238E27FC236}">
                <a16:creationId xmlns:a16="http://schemas.microsoft.com/office/drawing/2014/main" id="{00D544B6-E7F8-3A6F-2F44-6844E8E06933}"/>
              </a:ext>
            </a:extLst>
          </p:cNvPr>
          <p:cNvSpPr txBox="1"/>
          <p:nvPr/>
        </p:nvSpPr>
        <p:spPr>
          <a:xfrm>
            <a:off x="1885104" y="337256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32 600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7" name="object 28">
            <a:extLst>
              <a:ext uri="{FF2B5EF4-FFF2-40B4-BE49-F238E27FC236}">
                <a16:creationId xmlns:a16="http://schemas.microsoft.com/office/drawing/2014/main" id="{FC85CC5F-971F-BDD6-EB02-053DBFB94449}"/>
              </a:ext>
            </a:extLst>
          </p:cNvPr>
          <p:cNvSpPr txBox="1"/>
          <p:nvPr/>
        </p:nvSpPr>
        <p:spPr>
          <a:xfrm>
            <a:off x="2868623" y="281422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39 000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8" name="object 28">
            <a:extLst>
              <a:ext uri="{FF2B5EF4-FFF2-40B4-BE49-F238E27FC236}">
                <a16:creationId xmlns:a16="http://schemas.microsoft.com/office/drawing/2014/main" id="{5933340F-6834-31AD-8338-C5ECAD1AF971}"/>
              </a:ext>
            </a:extLst>
          </p:cNvPr>
          <p:cNvSpPr txBox="1"/>
          <p:nvPr/>
        </p:nvSpPr>
        <p:spPr>
          <a:xfrm>
            <a:off x="2847401" y="3267659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34 000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9" name="object 29">
            <a:extLst>
              <a:ext uri="{FF2B5EF4-FFF2-40B4-BE49-F238E27FC236}">
                <a16:creationId xmlns:a16="http://schemas.microsoft.com/office/drawing/2014/main" id="{A4484BF6-64FA-C3F2-25A7-67ECA3CECFFD}"/>
              </a:ext>
            </a:extLst>
          </p:cNvPr>
          <p:cNvSpPr txBox="1"/>
          <p:nvPr/>
        </p:nvSpPr>
        <p:spPr>
          <a:xfrm>
            <a:off x="4738878" y="279156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39 800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0" name="object 29">
            <a:extLst>
              <a:ext uri="{FF2B5EF4-FFF2-40B4-BE49-F238E27FC236}">
                <a16:creationId xmlns:a16="http://schemas.microsoft.com/office/drawing/2014/main" id="{A30A5F29-CC49-CE96-46BE-106F5D90DBDF}"/>
              </a:ext>
            </a:extLst>
          </p:cNvPr>
          <p:cNvSpPr txBox="1"/>
          <p:nvPr/>
        </p:nvSpPr>
        <p:spPr>
          <a:xfrm>
            <a:off x="4754683" y="342951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32 973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1" name="object 30">
            <a:extLst>
              <a:ext uri="{FF2B5EF4-FFF2-40B4-BE49-F238E27FC236}">
                <a16:creationId xmlns:a16="http://schemas.microsoft.com/office/drawing/2014/main" id="{007B094B-3E75-2F46-5441-D2F77859A032}"/>
              </a:ext>
            </a:extLst>
          </p:cNvPr>
          <p:cNvSpPr txBox="1"/>
          <p:nvPr/>
        </p:nvSpPr>
        <p:spPr>
          <a:xfrm>
            <a:off x="5714966" y="251191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42 000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2" name="object 30">
            <a:extLst>
              <a:ext uri="{FF2B5EF4-FFF2-40B4-BE49-F238E27FC236}">
                <a16:creationId xmlns:a16="http://schemas.microsoft.com/office/drawing/2014/main" id="{5997358C-77D5-B6D2-9BDE-E4B65CC6D162}"/>
              </a:ext>
            </a:extLst>
          </p:cNvPr>
          <p:cNvSpPr txBox="1"/>
          <p:nvPr/>
        </p:nvSpPr>
        <p:spPr>
          <a:xfrm>
            <a:off x="5714966" y="325906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35 440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3" name="object 31">
            <a:extLst>
              <a:ext uri="{FF2B5EF4-FFF2-40B4-BE49-F238E27FC236}">
                <a16:creationId xmlns:a16="http://schemas.microsoft.com/office/drawing/2014/main" id="{22535033-F7F9-916D-829D-47EC2C22508E}"/>
              </a:ext>
            </a:extLst>
          </p:cNvPr>
          <p:cNvSpPr txBox="1"/>
          <p:nvPr/>
        </p:nvSpPr>
        <p:spPr>
          <a:xfrm>
            <a:off x="7608735" y="164735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50 000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4" name="object 31">
            <a:extLst>
              <a:ext uri="{FF2B5EF4-FFF2-40B4-BE49-F238E27FC236}">
                <a16:creationId xmlns:a16="http://schemas.microsoft.com/office/drawing/2014/main" id="{17602F96-9EE0-4BA2-E197-515F38706C1D}"/>
              </a:ext>
            </a:extLst>
          </p:cNvPr>
          <p:cNvSpPr txBox="1"/>
          <p:nvPr/>
        </p:nvSpPr>
        <p:spPr>
          <a:xfrm>
            <a:off x="7570799" y="253807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42 120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2" name="object 33">
            <a:extLst>
              <a:ext uri="{FF2B5EF4-FFF2-40B4-BE49-F238E27FC236}">
                <a16:creationId xmlns:a16="http://schemas.microsoft.com/office/drawing/2014/main" id="{600ECF01-6756-4831-ECF1-C757BC021270}"/>
              </a:ext>
            </a:extLst>
          </p:cNvPr>
          <p:cNvSpPr txBox="1"/>
          <p:nvPr/>
        </p:nvSpPr>
        <p:spPr>
          <a:xfrm>
            <a:off x="3792648" y="236258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44 440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4" name="object 11">
            <a:extLst>
              <a:ext uri="{FF2B5EF4-FFF2-40B4-BE49-F238E27FC236}">
                <a16:creationId xmlns:a16="http://schemas.microsoft.com/office/drawing/2014/main" id="{961A17E4-884E-D2CA-7891-F88AAB32A7F3}"/>
              </a:ext>
            </a:extLst>
          </p:cNvPr>
          <p:cNvSpPr/>
          <p:nvPr/>
        </p:nvSpPr>
        <p:spPr>
          <a:xfrm>
            <a:off x="3565329" y="3300188"/>
            <a:ext cx="732320" cy="1461260"/>
          </a:xfrm>
          <a:custGeom>
            <a:avLst/>
            <a:gdLst/>
            <a:ahLst/>
            <a:cxnLst/>
            <a:rect l="l" t="t" r="r" b="b"/>
            <a:pathLst>
              <a:path w="661670" h="1656714">
                <a:moveTo>
                  <a:pt x="0" y="1656588"/>
                </a:moveTo>
                <a:lnTo>
                  <a:pt x="661415" y="1656588"/>
                </a:lnTo>
                <a:lnTo>
                  <a:pt x="661415" y="0"/>
                </a:lnTo>
                <a:lnTo>
                  <a:pt x="0" y="0"/>
                </a:lnTo>
                <a:lnTo>
                  <a:pt x="0" y="1656588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26" name="Rak koppling 25">
            <a:extLst>
              <a:ext uri="{FF2B5EF4-FFF2-40B4-BE49-F238E27FC236}">
                <a16:creationId xmlns:a16="http://schemas.microsoft.com/office/drawing/2014/main" id="{A42DC776-1121-CD99-374D-0938DEC9BAC5}"/>
              </a:ext>
            </a:extLst>
          </p:cNvPr>
          <p:cNvCxnSpPr/>
          <p:nvPr/>
        </p:nvCxnSpPr>
        <p:spPr>
          <a:xfrm flipV="1">
            <a:off x="667638" y="5166359"/>
            <a:ext cx="8195057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object 15">
            <a:extLst>
              <a:ext uri="{FF2B5EF4-FFF2-40B4-BE49-F238E27FC236}">
                <a16:creationId xmlns:a16="http://schemas.microsoft.com/office/drawing/2014/main" id="{FDB3D6DD-0EE3-C1D2-8C63-0E3C3C5092AE}"/>
              </a:ext>
            </a:extLst>
          </p:cNvPr>
          <p:cNvSpPr/>
          <p:nvPr/>
        </p:nvSpPr>
        <p:spPr>
          <a:xfrm>
            <a:off x="6397964" y="1467545"/>
            <a:ext cx="848169" cy="2394585"/>
          </a:xfrm>
          <a:custGeom>
            <a:avLst/>
            <a:gdLst/>
            <a:ahLst/>
            <a:cxnLst/>
            <a:rect l="l" t="t" r="r" b="b"/>
            <a:pathLst>
              <a:path w="661670" h="2517775">
                <a:moveTo>
                  <a:pt x="0" y="2517648"/>
                </a:moveTo>
                <a:lnTo>
                  <a:pt x="661416" y="2517648"/>
                </a:lnTo>
                <a:lnTo>
                  <a:pt x="661416" y="0"/>
                </a:lnTo>
                <a:lnTo>
                  <a:pt x="0" y="0"/>
                </a:lnTo>
                <a:lnTo>
                  <a:pt x="0" y="2517648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object 34">
            <a:extLst>
              <a:ext uri="{FF2B5EF4-FFF2-40B4-BE49-F238E27FC236}">
                <a16:creationId xmlns:a16="http://schemas.microsoft.com/office/drawing/2014/main" id="{5C276D94-F391-9CF0-6EA0-83805216078F}"/>
              </a:ext>
            </a:extLst>
          </p:cNvPr>
          <p:cNvSpPr txBox="1"/>
          <p:nvPr/>
        </p:nvSpPr>
        <p:spPr>
          <a:xfrm>
            <a:off x="6686534" y="1406029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53 200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7" name="object 31">
            <a:extLst>
              <a:ext uri="{FF2B5EF4-FFF2-40B4-BE49-F238E27FC236}">
                <a16:creationId xmlns:a16="http://schemas.microsoft.com/office/drawing/2014/main" id="{B6D90899-2DC2-3BAB-027F-27259AB38F2A}"/>
              </a:ext>
            </a:extLst>
          </p:cNvPr>
          <p:cNvSpPr txBox="1"/>
          <p:nvPr/>
        </p:nvSpPr>
        <p:spPr>
          <a:xfrm>
            <a:off x="6675708" y="67573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61 820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1" name="object 33">
            <a:extLst>
              <a:ext uri="{FF2B5EF4-FFF2-40B4-BE49-F238E27FC236}">
                <a16:creationId xmlns:a16="http://schemas.microsoft.com/office/drawing/2014/main" id="{0112AF03-EAE1-7019-3BF2-A2D1F9F4CA7C}"/>
              </a:ext>
            </a:extLst>
          </p:cNvPr>
          <p:cNvSpPr txBox="1"/>
          <p:nvPr/>
        </p:nvSpPr>
        <p:spPr>
          <a:xfrm>
            <a:off x="3784617" y="325078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35 400</a:t>
            </a:r>
            <a:endParaRPr sz="900" dirty="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68324" y="5166359"/>
            <a:ext cx="1981200" cy="9525"/>
            <a:chOff x="1068324" y="5166359"/>
            <a:chExt cx="1981200" cy="9525"/>
          </a:xfrm>
        </p:grpSpPr>
        <p:sp>
          <p:nvSpPr>
            <p:cNvPr id="3" name="object 3"/>
            <p:cNvSpPr/>
            <p:nvPr/>
          </p:nvSpPr>
          <p:spPr>
            <a:xfrm>
              <a:off x="1068324" y="5166359"/>
              <a:ext cx="1981200" cy="9525"/>
            </a:xfrm>
            <a:custGeom>
              <a:avLst/>
              <a:gdLst/>
              <a:ahLst/>
              <a:cxnLst/>
              <a:rect l="l" t="t" r="r" b="b"/>
              <a:pathLst>
                <a:path w="1981200" h="9525">
                  <a:moveTo>
                    <a:pt x="1981200" y="0"/>
                  </a:moveTo>
                  <a:lnTo>
                    <a:pt x="0" y="0"/>
                  </a:lnTo>
                  <a:lnTo>
                    <a:pt x="0" y="9143"/>
                  </a:lnTo>
                  <a:lnTo>
                    <a:pt x="1981200" y="9143"/>
                  </a:lnTo>
                  <a:lnTo>
                    <a:pt x="1981200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68324" y="5166359"/>
              <a:ext cx="1981200" cy="9525"/>
            </a:xfrm>
            <a:custGeom>
              <a:avLst/>
              <a:gdLst/>
              <a:ahLst/>
              <a:cxnLst/>
              <a:rect l="l" t="t" r="r" b="b"/>
              <a:pathLst>
                <a:path w="1981200" h="9525">
                  <a:moveTo>
                    <a:pt x="1981200" y="0"/>
                  </a:moveTo>
                  <a:lnTo>
                    <a:pt x="0" y="0"/>
                  </a:lnTo>
                  <a:lnTo>
                    <a:pt x="0" y="9143"/>
                  </a:lnTo>
                  <a:lnTo>
                    <a:pt x="1981200" y="9143"/>
                  </a:lnTo>
                  <a:lnTo>
                    <a:pt x="1981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595883" y="1162083"/>
            <a:ext cx="8171879" cy="4669122"/>
            <a:chOff x="595883" y="1162083"/>
            <a:chExt cx="8171879" cy="4669122"/>
          </a:xfrm>
        </p:grpSpPr>
        <p:sp>
          <p:nvSpPr>
            <p:cNvPr id="6" name="object 6"/>
            <p:cNvSpPr/>
            <p:nvPr/>
          </p:nvSpPr>
          <p:spPr>
            <a:xfrm>
              <a:off x="3921251" y="1162083"/>
              <a:ext cx="1981200" cy="1143715"/>
            </a:xfrm>
            <a:custGeom>
              <a:avLst/>
              <a:gdLst/>
              <a:ahLst/>
              <a:cxnLst/>
              <a:rect l="l" t="t" r="r" b="b"/>
              <a:pathLst>
                <a:path w="1981200" h="1338579">
                  <a:moveTo>
                    <a:pt x="0" y="1338072"/>
                  </a:moveTo>
                  <a:lnTo>
                    <a:pt x="1981200" y="1338072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1338072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3485389" y="1588328"/>
              <a:ext cx="2417062" cy="2778009"/>
            </a:xfrm>
            <a:custGeom>
              <a:avLst/>
              <a:gdLst/>
              <a:ahLst/>
              <a:cxnLst/>
              <a:rect l="l" t="t" r="r" b="b"/>
              <a:pathLst>
                <a:path w="1981200" h="2639695">
                  <a:moveTo>
                    <a:pt x="0" y="2639567"/>
                  </a:moveTo>
                  <a:lnTo>
                    <a:pt x="1981200" y="2639567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2639567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6722552" y="1252475"/>
              <a:ext cx="1981200" cy="1185212"/>
            </a:xfrm>
            <a:custGeom>
              <a:avLst/>
              <a:gdLst/>
              <a:ahLst/>
              <a:cxnLst/>
              <a:rect l="l" t="t" r="r" b="b"/>
              <a:pathLst>
                <a:path w="1981200" h="1310639">
                  <a:moveTo>
                    <a:pt x="0" y="1310639"/>
                  </a:moveTo>
                  <a:lnTo>
                    <a:pt x="1981200" y="1310639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1310639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6581433" y="1769547"/>
              <a:ext cx="2186329" cy="3200286"/>
            </a:xfrm>
            <a:custGeom>
              <a:avLst/>
              <a:gdLst/>
              <a:ahLst/>
              <a:cxnLst/>
              <a:rect l="l" t="t" r="r" b="b"/>
              <a:pathLst>
                <a:path w="1981200" h="2604770">
                  <a:moveTo>
                    <a:pt x="0" y="2604516"/>
                  </a:moveTo>
                  <a:lnTo>
                    <a:pt x="1981200" y="2604516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2604516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595883" y="1335024"/>
              <a:ext cx="71755" cy="3831590"/>
            </a:xfrm>
            <a:custGeom>
              <a:avLst/>
              <a:gdLst/>
              <a:ahLst/>
              <a:cxnLst/>
              <a:rect l="l" t="t" r="r" b="b"/>
              <a:pathLst>
                <a:path w="71754" h="3831590">
                  <a:moveTo>
                    <a:pt x="36575" y="3831336"/>
                  </a:moveTo>
                  <a:lnTo>
                    <a:pt x="36575" y="0"/>
                  </a:lnTo>
                </a:path>
                <a:path w="71754" h="3831590">
                  <a:moveTo>
                    <a:pt x="0" y="3831336"/>
                  </a:moveTo>
                  <a:lnTo>
                    <a:pt x="71628" y="3831336"/>
                  </a:lnTo>
                </a:path>
                <a:path w="71754" h="3831590">
                  <a:moveTo>
                    <a:pt x="0" y="3406140"/>
                  </a:moveTo>
                  <a:lnTo>
                    <a:pt x="71628" y="3406140"/>
                  </a:lnTo>
                </a:path>
                <a:path w="71754" h="3831590">
                  <a:moveTo>
                    <a:pt x="0" y="2979420"/>
                  </a:moveTo>
                  <a:lnTo>
                    <a:pt x="71628" y="2979420"/>
                  </a:lnTo>
                </a:path>
                <a:path w="71754" h="3831590">
                  <a:moveTo>
                    <a:pt x="0" y="2554224"/>
                  </a:moveTo>
                  <a:lnTo>
                    <a:pt x="71628" y="2554224"/>
                  </a:lnTo>
                </a:path>
                <a:path w="71754" h="3831590">
                  <a:moveTo>
                    <a:pt x="0" y="2129028"/>
                  </a:moveTo>
                  <a:lnTo>
                    <a:pt x="71628" y="2129028"/>
                  </a:lnTo>
                </a:path>
                <a:path w="71754" h="3831590">
                  <a:moveTo>
                    <a:pt x="0" y="1702308"/>
                  </a:moveTo>
                  <a:lnTo>
                    <a:pt x="71628" y="1702308"/>
                  </a:lnTo>
                </a:path>
                <a:path w="71754" h="3831590">
                  <a:moveTo>
                    <a:pt x="0" y="1277112"/>
                  </a:moveTo>
                  <a:lnTo>
                    <a:pt x="71628" y="1277112"/>
                  </a:lnTo>
                </a:path>
                <a:path w="71754" h="3831590">
                  <a:moveTo>
                    <a:pt x="0" y="851915"/>
                  </a:moveTo>
                  <a:lnTo>
                    <a:pt x="71628" y="851915"/>
                  </a:lnTo>
                </a:path>
                <a:path w="71754" h="3831590">
                  <a:moveTo>
                    <a:pt x="0" y="426720"/>
                  </a:moveTo>
                  <a:lnTo>
                    <a:pt x="71628" y="426720"/>
                  </a:lnTo>
                </a:path>
                <a:path w="71754" h="3831590">
                  <a:moveTo>
                    <a:pt x="0" y="0"/>
                  </a:moveTo>
                  <a:lnTo>
                    <a:pt x="71628" y="0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32459" y="5166360"/>
              <a:ext cx="5706110" cy="664845"/>
            </a:xfrm>
            <a:custGeom>
              <a:avLst/>
              <a:gdLst/>
              <a:ahLst/>
              <a:cxnLst/>
              <a:rect l="l" t="t" r="r" b="b"/>
              <a:pathLst>
                <a:path w="5706110" h="664845">
                  <a:moveTo>
                    <a:pt x="0" y="0"/>
                  </a:moveTo>
                  <a:lnTo>
                    <a:pt x="0" y="220979"/>
                  </a:lnTo>
                </a:path>
                <a:path w="5706110" h="664845">
                  <a:moveTo>
                    <a:pt x="2852928" y="0"/>
                  </a:moveTo>
                  <a:lnTo>
                    <a:pt x="2852928" y="220979"/>
                  </a:lnTo>
                </a:path>
                <a:path w="5706110" h="664845">
                  <a:moveTo>
                    <a:pt x="5705856" y="0"/>
                  </a:moveTo>
                  <a:lnTo>
                    <a:pt x="5705856" y="220979"/>
                  </a:lnTo>
                </a:path>
                <a:path w="5706110" h="664845">
                  <a:moveTo>
                    <a:pt x="0" y="220979"/>
                  </a:moveTo>
                  <a:lnTo>
                    <a:pt x="0" y="443483"/>
                  </a:lnTo>
                </a:path>
                <a:path w="5706110" h="664845">
                  <a:moveTo>
                    <a:pt x="2852928" y="220979"/>
                  </a:moveTo>
                  <a:lnTo>
                    <a:pt x="2852928" y="443483"/>
                  </a:lnTo>
                </a:path>
                <a:path w="5706110" h="664845">
                  <a:moveTo>
                    <a:pt x="5705856" y="220979"/>
                  </a:moveTo>
                  <a:lnTo>
                    <a:pt x="5705856" y="443483"/>
                  </a:lnTo>
                </a:path>
                <a:path w="5706110" h="664845">
                  <a:moveTo>
                    <a:pt x="0" y="443483"/>
                  </a:moveTo>
                  <a:lnTo>
                    <a:pt x="0" y="664463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741352" y="101076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66 620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2" name="object 32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Källa: Arbetsgivarverket. </a:t>
            </a:r>
            <a:r>
              <a:rPr dirty="0"/>
              <a:t>Lönestatistik </a:t>
            </a:r>
            <a:r>
              <a:rPr spc="-5" dirty="0"/>
              <a:t>redovisas </a:t>
            </a:r>
            <a:r>
              <a:rPr dirty="0"/>
              <a:t>inte </a:t>
            </a:r>
            <a:r>
              <a:rPr spc="-5" dirty="0"/>
              <a:t>vid färre än </a:t>
            </a:r>
            <a:r>
              <a:rPr dirty="0"/>
              <a:t>fem </a:t>
            </a:r>
            <a:r>
              <a:rPr spc="-5" dirty="0"/>
              <a:t>observationer. </a:t>
            </a:r>
            <a:r>
              <a:rPr dirty="0"/>
              <a:t>Vid </a:t>
            </a:r>
            <a:r>
              <a:rPr spc="-5" dirty="0"/>
              <a:t>upp </a:t>
            </a:r>
            <a:r>
              <a:rPr dirty="0"/>
              <a:t>till</a:t>
            </a:r>
            <a:r>
              <a:rPr spc="160" dirty="0"/>
              <a:t> </a:t>
            </a:r>
            <a:r>
              <a:rPr spc="-5" dirty="0"/>
              <a:t>21 observationer </a:t>
            </a:r>
            <a:r>
              <a:rPr dirty="0"/>
              <a:t>redovisas </a:t>
            </a:r>
            <a:r>
              <a:rPr spc="-5" dirty="0"/>
              <a:t>endast </a:t>
            </a:r>
            <a:r>
              <a:rPr dirty="0"/>
              <a:t>medianen.</a:t>
            </a:r>
          </a:p>
        </p:txBody>
      </p:sp>
      <p:sp>
        <p:nvSpPr>
          <p:cNvPr id="33" name="object 33"/>
          <p:cNvSpPr txBox="1">
            <a:spLocks noGrp="1"/>
          </p:cNvSpPr>
          <p:nvPr>
            <p:ph type="ftr" sz="quarter" idx="5"/>
          </p:nvPr>
        </p:nvSpPr>
        <p:spPr>
          <a:xfrm>
            <a:off x="7626857" y="6518168"/>
            <a:ext cx="981203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sv-SE" spc="-5" dirty="0"/>
              <a:t>Mars 2026</a:t>
            </a:r>
            <a:endParaRPr spc="-5" dirty="0"/>
          </a:p>
        </p:txBody>
      </p:sp>
      <p:sp>
        <p:nvSpPr>
          <p:cNvPr id="34" name="object 3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37</a:t>
            </a:fld>
            <a:endParaRPr dirty="0"/>
          </a:p>
        </p:txBody>
      </p:sp>
      <p:sp>
        <p:nvSpPr>
          <p:cNvPr id="14" name="object 14"/>
          <p:cNvSpPr txBox="1"/>
          <p:nvPr/>
        </p:nvSpPr>
        <p:spPr>
          <a:xfrm>
            <a:off x="7579286" y="112804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63 639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1191" y="5072633"/>
            <a:ext cx="507365" cy="67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070">
              <a:lnSpc>
                <a:spcPts val="1065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15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 marL="12700">
              <a:lnSpc>
                <a:spcPts val="1005"/>
              </a:lnSpc>
            </a:pPr>
            <a:r>
              <a:rPr sz="850" spc="-5" dirty="0">
                <a:latin typeface="Carlito"/>
                <a:cs typeface="Carlito"/>
              </a:rPr>
              <a:t>Antal</a:t>
            </a:r>
            <a:endParaRPr sz="850">
              <a:latin typeface="Carlito"/>
              <a:cs typeface="Carlito"/>
            </a:endParaRPr>
          </a:p>
          <a:p>
            <a:pPr marL="12700" marR="10795">
              <a:lnSpc>
                <a:spcPts val="1540"/>
              </a:lnSpc>
              <a:spcBef>
                <a:spcPts val="120"/>
              </a:spcBef>
            </a:pPr>
            <a:r>
              <a:rPr sz="850" dirty="0">
                <a:latin typeface="Carlito"/>
                <a:cs typeface="Carlito"/>
              </a:rPr>
              <a:t>P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spc="-5" dirty="0">
                <a:latin typeface="Carlito"/>
                <a:cs typeface="Carlito"/>
              </a:rPr>
              <a:t>pul</a:t>
            </a:r>
            <a:r>
              <a:rPr sz="850" dirty="0">
                <a:latin typeface="Carlito"/>
                <a:cs typeface="Carlito"/>
              </a:rPr>
              <a:t>ati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n  BEST</a:t>
            </a:r>
            <a:r>
              <a:rPr sz="850" spc="-5" dirty="0">
                <a:latin typeface="Carlito"/>
                <a:cs typeface="Carlito"/>
              </a:rPr>
              <a:t>A</a:t>
            </a:r>
            <a:r>
              <a:rPr sz="850" dirty="0">
                <a:latin typeface="Carlito"/>
                <a:cs typeface="Carlito"/>
              </a:rPr>
              <a:t>-</a:t>
            </a:r>
            <a:r>
              <a:rPr sz="850" spc="-5" dirty="0">
                <a:latin typeface="Carlito"/>
                <a:cs typeface="Carlito"/>
              </a:rPr>
              <a:t>k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d</a:t>
            </a:r>
            <a:endParaRPr sz="850">
              <a:latin typeface="Carlito"/>
              <a:cs typeface="Carlito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97612" y="3369690"/>
            <a:ext cx="341630" cy="1440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35</a:t>
            </a:r>
            <a:r>
              <a:rPr sz="900" spc="-10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>
              <a:lnSpc>
                <a:spcPct val="100000"/>
              </a:lnSpc>
            </a:pPr>
            <a:endParaRPr sz="9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95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latin typeface="Carlito"/>
                <a:cs typeface="Carlito"/>
              </a:rPr>
              <a:t>30</a:t>
            </a:r>
            <a:r>
              <a:rPr sz="900" spc="-9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>
              <a:lnSpc>
                <a:spcPct val="100000"/>
              </a:lnSpc>
            </a:pPr>
            <a:endParaRPr sz="9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95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latin typeface="Carlito"/>
                <a:cs typeface="Carlito"/>
              </a:rPr>
              <a:t>25</a:t>
            </a:r>
            <a:r>
              <a:rPr sz="900" spc="-10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>
              <a:lnSpc>
                <a:spcPct val="100000"/>
              </a:lnSpc>
            </a:pPr>
            <a:endParaRPr sz="9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95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</a:pPr>
            <a:r>
              <a:rPr sz="900" dirty="0">
                <a:latin typeface="Carlito"/>
                <a:cs typeface="Carlito"/>
              </a:rPr>
              <a:t>20</a:t>
            </a:r>
            <a:r>
              <a:rPr sz="900" spc="-10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97612" y="2943859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97612" y="2518028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97612" y="2091893"/>
            <a:ext cx="34163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50</a:t>
            </a:r>
            <a:r>
              <a:rPr sz="900" spc="-6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97612" y="1666747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55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876800" y="5220665"/>
            <a:ext cx="205547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138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666481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374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002027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659629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489317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783963" y="5792277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7542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97612" y="807277"/>
            <a:ext cx="4228658" cy="58477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620"/>
              </a:spcBef>
            </a:pPr>
            <a:r>
              <a:rPr sz="1200" b="1" dirty="0">
                <a:latin typeface="Carlito"/>
                <a:cs typeface="Carlito"/>
              </a:rPr>
              <a:t>75 -</a:t>
            </a:r>
            <a:r>
              <a:rPr sz="1200" b="1" spc="-15" dirty="0">
                <a:latin typeface="Carlito"/>
                <a:cs typeface="Carlito"/>
              </a:rPr>
              <a:t> </a:t>
            </a:r>
            <a:r>
              <a:rPr sz="1200" b="1" spc="-5" dirty="0">
                <a:latin typeface="Carlito"/>
                <a:cs typeface="Carlito"/>
              </a:rPr>
              <a:t>Fastighetsförvaltning</a:t>
            </a:r>
            <a:endParaRPr sz="1200" dirty="0">
              <a:latin typeface="Carlito"/>
              <a:cs typeface="Carlito"/>
            </a:endParaRPr>
          </a:p>
          <a:p>
            <a:pPr marL="744855">
              <a:lnSpc>
                <a:spcPts val="1115"/>
              </a:lnSpc>
              <a:spcBef>
                <a:spcPts val="425"/>
              </a:spcBef>
            </a:pPr>
            <a:r>
              <a:rPr sz="1000" b="1" spc="-5" dirty="0">
                <a:latin typeface="Carlito"/>
                <a:cs typeface="Carlito"/>
              </a:rPr>
              <a:t>lönestatistik, mars 20</a:t>
            </a:r>
            <a:r>
              <a:rPr lang="sv-SE" sz="1000" b="1" spc="-5" dirty="0">
                <a:latin typeface="Carlito"/>
                <a:cs typeface="Carlito"/>
              </a:rPr>
              <a:t>26</a:t>
            </a:r>
            <a:r>
              <a:rPr sz="1000" b="1" spc="-5" dirty="0">
                <a:latin typeface="Carlito"/>
                <a:cs typeface="Carlito"/>
              </a:rPr>
              <a:t> (10:e</a:t>
            </a:r>
            <a:r>
              <a:rPr lang="sv-SE" sz="1000" b="1" spc="-5" dirty="0">
                <a:latin typeface="Carlito"/>
                <a:cs typeface="Carlito"/>
              </a:rPr>
              <a:t> percentil</a:t>
            </a:r>
            <a:r>
              <a:rPr sz="1000" b="1" spc="-5" dirty="0">
                <a:latin typeface="Carlito"/>
                <a:cs typeface="Carlito"/>
              </a:rPr>
              <a:t>, median, 90:e</a:t>
            </a:r>
            <a:r>
              <a:rPr sz="1000" b="1" spc="105" dirty="0">
                <a:latin typeface="Carlito"/>
                <a:cs typeface="Carlito"/>
              </a:rPr>
              <a:t> </a:t>
            </a:r>
            <a:r>
              <a:rPr sz="1000" b="1" spc="-5" dirty="0">
                <a:latin typeface="Carlito"/>
                <a:cs typeface="Carlito"/>
              </a:rPr>
              <a:t>percentil)</a:t>
            </a:r>
            <a:endParaRPr sz="1000" dirty="0">
              <a:latin typeface="Carlito"/>
              <a:cs typeface="Carlito"/>
            </a:endParaRPr>
          </a:p>
          <a:p>
            <a:pPr marL="12700">
              <a:lnSpc>
                <a:spcPts val="994"/>
              </a:lnSpc>
            </a:pPr>
            <a:r>
              <a:rPr sz="900" dirty="0">
                <a:latin typeface="Carlito"/>
                <a:cs typeface="Carlito"/>
              </a:rPr>
              <a:t>60</a:t>
            </a:r>
            <a:r>
              <a:rPr sz="900" spc="-1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5" name="object 13">
            <a:extLst>
              <a:ext uri="{FF2B5EF4-FFF2-40B4-BE49-F238E27FC236}">
                <a16:creationId xmlns:a16="http://schemas.microsoft.com/office/drawing/2014/main" id="{95AA2D63-014F-D088-0E9C-38C32FCFCADA}"/>
              </a:ext>
            </a:extLst>
          </p:cNvPr>
          <p:cNvSpPr txBox="1"/>
          <p:nvPr/>
        </p:nvSpPr>
        <p:spPr>
          <a:xfrm>
            <a:off x="4741352" y="148601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56 550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6" name="object 13">
            <a:extLst>
              <a:ext uri="{FF2B5EF4-FFF2-40B4-BE49-F238E27FC236}">
                <a16:creationId xmlns:a16="http://schemas.microsoft.com/office/drawing/2014/main" id="{1502D3AE-1566-0536-6607-1B1FE15ED4DD}"/>
              </a:ext>
            </a:extLst>
          </p:cNvPr>
          <p:cNvSpPr txBox="1"/>
          <p:nvPr/>
        </p:nvSpPr>
        <p:spPr>
          <a:xfrm>
            <a:off x="4741352" y="219165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48 440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7" name="object 14">
            <a:extLst>
              <a:ext uri="{FF2B5EF4-FFF2-40B4-BE49-F238E27FC236}">
                <a16:creationId xmlns:a16="http://schemas.microsoft.com/office/drawing/2014/main" id="{3F3CAB34-AA53-90DB-568C-CFEB28F17A9A}"/>
              </a:ext>
            </a:extLst>
          </p:cNvPr>
          <p:cNvSpPr txBox="1"/>
          <p:nvPr/>
        </p:nvSpPr>
        <p:spPr>
          <a:xfrm>
            <a:off x="7579286" y="163733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55 400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8" name="object 14">
            <a:extLst>
              <a:ext uri="{FF2B5EF4-FFF2-40B4-BE49-F238E27FC236}">
                <a16:creationId xmlns:a16="http://schemas.microsoft.com/office/drawing/2014/main" id="{1FD8883F-FA75-20EE-1919-ABD5549F8982}"/>
              </a:ext>
            </a:extLst>
          </p:cNvPr>
          <p:cNvSpPr txBox="1"/>
          <p:nvPr/>
        </p:nvSpPr>
        <p:spPr>
          <a:xfrm>
            <a:off x="7605171" y="243768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47 800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5" name="object 25">
            <a:extLst>
              <a:ext uri="{FF2B5EF4-FFF2-40B4-BE49-F238E27FC236}">
                <a16:creationId xmlns:a16="http://schemas.microsoft.com/office/drawing/2014/main" id="{9BE1A942-BB88-BB84-181A-292D23BE55C4}"/>
              </a:ext>
            </a:extLst>
          </p:cNvPr>
          <p:cNvSpPr txBox="1"/>
          <p:nvPr/>
        </p:nvSpPr>
        <p:spPr>
          <a:xfrm>
            <a:off x="2031141" y="5213695"/>
            <a:ext cx="205547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latin typeface="Carlito"/>
                <a:cs typeface="Carlito"/>
              </a:rPr>
              <a:t>3</a:t>
            </a:r>
            <a:endParaRPr sz="900" dirty="0">
              <a:latin typeface="Carlito"/>
              <a:cs typeface="Carlito"/>
            </a:endParaRPr>
          </a:p>
        </p:txBody>
      </p:sp>
      <p:cxnSp>
        <p:nvCxnSpPr>
          <p:cNvPr id="17" name="Rak koppling 16">
            <a:extLst>
              <a:ext uri="{FF2B5EF4-FFF2-40B4-BE49-F238E27FC236}">
                <a16:creationId xmlns:a16="http://schemas.microsoft.com/office/drawing/2014/main" id="{7D77C2EC-4D0E-295A-D5D9-BF47AD619FEA}"/>
              </a:ext>
            </a:extLst>
          </p:cNvPr>
          <p:cNvCxnSpPr/>
          <p:nvPr/>
        </p:nvCxnSpPr>
        <p:spPr>
          <a:xfrm flipV="1">
            <a:off x="632459" y="5166359"/>
            <a:ext cx="8359141" cy="95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95883" y="1335024"/>
            <a:ext cx="8377429" cy="4496181"/>
            <a:chOff x="595883" y="1335024"/>
            <a:chExt cx="8377429" cy="4496181"/>
          </a:xfrm>
        </p:grpSpPr>
        <p:sp>
          <p:nvSpPr>
            <p:cNvPr id="3" name="object 3"/>
            <p:cNvSpPr/>
            <p:nvPr/>
          </p:nvSpPr>
          <p:spPr>
            <a:xfrm>
              <a:off x="850391" y="1950975"/>
              <a:ext cx="990600" cy="1351505"/>
            </a:xfrm>
            <a:custGeom>
              <a:avLst/>
              <a:gdLst/>
              <a:ahLst/>
              <a:cxnLst/>
              <a:rect l="l" t="t" r="r" b="b"/>
              <a:pathLst>
                <a:path w="990600" h="1554479">
                  <a:moveTo>
                    <a:pt x="0" y="1554479"/>
                  </a:moveTo>
                  <a:lnTo>
                    <a:pt x="990599" y="1554479"/>
                  </a:lnTo>
                  <a:lnTo>
                    <a:pt x="990599" y="0"/>
                  </a:lnTo>
                  <a:lnTo>
                    <a:pt x="0" y="0"/>
                  </a:lnTo>
                  <a:lnTo>
                    <a:pt x="0" y="1554479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843849" y="2703133"/>
              <a:ext cx="1145162" cy="1828962"/>
            </a:xfrm>
            <a:custGeom>
              <a:avLst/>
              <a:gdLst/>
              <a:ahLst/>
              <a:cxnLst/>
              <a:rect l="l" t="t" r="r" b="b"/>
              <a:pathLst>
                <a:path w="990600" h="1877695">
                  <a:moveTo>
                    <a:pt x="0" y="1877567"/>
                  </a:moveTo>
                  <a:lnTo>
                    <a:pt x="990599" y="1877567"/>
                  </a:lnTo>
                  <a:lnTo>
                    <a:pt x="990599" y="0"/>
                  </a:lnTo>
                  <a:lnTo>
                    <a:pt x="0" y="0"/>
                  </a:lnTo>
                  <a:lnTo>
                    <a:pt x="0" y="1877567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2276855" y="2498345"/>
              <a:ext cx="990600" cy="931926"/>
            </a:xfrm>
            <a:custGeom>
              <a:avLst/>
              <a:gdLst/>
              <a:ahLst/>
              <a:cxnLst/>
              <a:rect l="l" t="t" r="r" b="b"/>
              <a:pathLst>
                <a:path w="990600" h="891539">
                  <a:moveTo>
                    <a:pt x="0" y="891539"/>
                  </a:moveTo>
                  <a:lnTo>
                    <a:pt x="990599" y="891539"/>
                  </a:lnTo>
                  <a:lnTo>
                    <a:pt x="990599" y="0"/>
                  </a:lnTo>
                  <a:lnTo>
                    <a:pt x="0" y="0"/>
                  </a:lnTo>
                  <a:lnTo>
                    <a:pt x="0" y="891539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2276855" y="3041767"/>
              <a:ext cx="990600" cy="1955651"/>
            </a:xfrm>
            <a:custGeom>
              <a:avLst/>
              <a:gdLst/>
              <a:ahLst/>
              <a:cxnLst/>
              <a:rect l="l" t="t" r="r" b="b"/>
              <a:pathLst>
                <a:path w="990600" h="1691639">
                  <a:moveTo>
                    <a:pt x="0" y="1691639"/>
                  </a:moveTo>
                  <a:lnTo>
                    <a:pt x="990599" y="1691639"/>
                  </a:lnTo>
                  <a:lnTo>
                    <a:pt x="990599" y="0"/>
                  </a:lnTo>
                  <a:lnTo>
                    <a:pt x="0" y="0"/>
                  </a:lnTo>
                  <a:lnTo>
                    <a:pt x="0" y="1691639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3703319" y="2623364"/>
              <a:ext cx="990600" cy="969466"/>
            </a:xfrm>
            <a:custGeom>
              <a:avLst/>
              <a:gdLst/>
              <a:ahLst/>
              <a:cxnLst/>
              <a:rect l="l" t="t" r="r" b="b"/>
              <a:pathLst>
                <a:path w="990600" h="904239">
                  <a:moveTo>
                    <a:pt x="0" y="903731"/>
                  </a:moveTo>
                  <a:lnTo>
                    <a:pt x="990600" y="903731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903731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3703319" y="3234014"/>
              <a:ext cx="990600" cy="1774673"/>
            </a:xfrm>
            <a:custGeom>
              <a:avLst/>
              <a:gdLst/>
              <a:ahLst/>
              <a:cxnLst/>
              <a:rect l="l" t="t" r="r" b="b"/>
              <a:pathLst>
                <a:path w="990600" h="1603375">
                  <a:moveTo>
                    <a:pt x="0" y="1603248"/>
                  </a:moveTo>
                  <a:lnTo>
                    <a:pt x="990600" y="1603248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1603248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6556248" y="1403543"/>
              <a:ext cx="990600" cy="1479220"/>
            </a:xfrm>
            <a:custGeom>
              <a:avLst/>
              <a:gdLst/>
              <a:ahLst/>
              <a:cxnLst/>
              <a:rect l="l" t="t" r="r" b="b"/>
              <a:pathLst>
                <a:path w="990600" h="1385570">
                  <a:moveTo>
                    <a:pt x="0" y="1385315"/>
                  </a:moveTo>
                  <a:lnTo>
                    <a:pt x="990600" y="1385315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1385315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6482932" y="2247828"/>
              <a:ext cx="1063916" cy="2666679"/>
            </a:xfrm>
            <a:custGeom>
              <a:avLst/>
              <a:gdLst/>
              <a:ahLst/>
              <a:cxnLst/>
              <a:rect l="l" t="t" r="r" b="b"/>
              <a:pathLst>
                <a:path w="990600" h="2326004">
                  <a:moveTo>
                    <a:pt x="0" y="2325624"/>
                  </a:moveTo>
                  <a:lnTo>
                    <a:pt x="990600" y="2325624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2325624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7982712" y="1600201"/>
              <a:ext cx="990600" cy="1633813"/>
            </a:xfrm>
            <a:custGeom>
              <a:avLst/>
              <a:gdLst/>
              <a:ahLst/>
              <a:cxnLst/>
              <a:rect l="l" t="t" r="r" b="b"/>
              <a:pathLst>
                <a:path w="990600" h="1346200">
                  <a:moveTo>
                    <a:pt x="0" y="1345692"/>
                  </a:moveTo>
                  <a:lnTo>
                    <a:pt x="990600" y="1345692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1345692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7982712" y="2559730"/>
              <a:ext cx="990600" cy="2408343"/>
            </a:xfrm>
            <a:custGeom>
              <a:avLst/>
              <a:gdLst/>
              <a:ahLst/>
              <a:cxnLst/>
              <a:rect l="l" t="t" r="r" b="b"/>
              <a:pathLst>
                <a:path w="990600" h="2205354">
                  <a:moveTo>
                    <a:pt x="0" y="2205228"/>
                  </a:moveTo>
                  <a:lnTo>
                    <a:pt x="990600" y="2205228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2205228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595883" y="1335024"/>
              <a:ext cx="71755" cy="3831590"/>
            </a:xfrm>
            <a:custGeom>
              <a:avLst/>
              <a:gdLst/>
              <a:ahLst/>
              <a:cxnLst/>
              <a:rect l="l" t="t" r="r" b="b"/>
              <a:pathLst>
                <a:path w="71754" h="3831590">
                  <a:moveTo>
                    <a:pt x="36575" y="3831336"/>
                  </a:moveTo>
                  <a:lnTo>
                    <a:pt x="36575" y="0"/>
                  </a:lnTo>
                </a:path>
                <a:path w="71754" h="3831590">
                  <a:moveTo>
                    <a:pt x="0" y="3831336"/>
                  </a:moveTo>
                  <a:lnTo>
                    <a:pt x="71628" y="3831336"/>
                  </a:lnTo>
                </a:path>
                <a:path w="71754" h="3831590">
                  <a:moveTo>
                    <a:pt x="0" y="3284220"/>
                  </a:moveTo>
                  <a:lnTo>
                    <a:pt x="71628" y="3284220"/>
                  </a:lnTo>
                </a:path>
                <a:path w="71754" h="3831590">
                  <a:moveTo>
                    <a:pt x="0" y="2737104"/>
                  </a:moveTo>
                  <a:lnTo>
                    <a:pt x="71628" y="2737104"/>
                  </a:lnTo>
                </a:path>
                <a:path w="71754" h="3831590">
                  <a:moveTo>
                    <a:pt x="0" y="2189988"/>
                  </a:moveTo>
                  <a:lnTo>
                    <a:pt x="71628" y="2189988"/>
                  </a:lnTo>
                </a:path>
                <a:path w="71754" h="3831590">
                  <a:moveTo>
                    <a:pt x="0" y="1642872"/>
                  </a:moveTo>
                  <a:lnTo>
                    <a:pt x="71628" y="1642872"/>
                  </a:lnTo>
                </a:path>
                <a:path w="71754" h="3831590">
                  <a:moveTo>
                    <a:pt x="0" y="1094231"/>
                  </a:moveTo>
                  <a:lnTo>
                    <a:pt x="71628" y="1094231"/>
                  </a:lnTo>
                </a:path>
                <a:path w="71754" h="3831590">
                  <a:moveTo>
                    <a:pt x="0" y="547115"/>
                  </a:moveTo>
                  <a:lnTo>
                    <a:pt x="71628" y="547115"/>
                  </a:lnTo>
                </a:path>
                <a:path w="71754" h="3831590">
                  <a:moveTo>
                    <a:pt x="0" y="0"/>
                  </a:moveTo>
                  <a:lnTo>
                    <a:pt x="71628" y="0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632459" y="5166360"/>
              <a:ext cx="7132320" cy="664845"/>
            </a:xfrm>
            <a:custGeom>
              <a:avLst/>
              <a:gdLst/>
              <a:ahLst/>
              <a:cxnLst/>
              <a:rect l="l" t="t" r="r" b="b"/>
              <a:pathLst>
                <a:path w="7132320" h="664845">
                  <a:moveTo>
                    <a:pt x="0" y="0"/>
                  </a:moveTo>
                  <a:lnTo>
                    <a:pt x="0" y="220979"/>
                  </a:lnTo>
                </a:path>
                <a:path w="7132320" h="664845">
                  <a:moveTo>
                    <a:pt x="1426464" y="0"/>
                  </a:moveTo>
                  <a:lnTo>
                    <a:pt x="1426464" y="220979"/>
                  </a:lnTo>
                </a:path>
                <a:path w="7132320" h="664845">
                  <a:moveTo>
                    <a:pt x="2852928" y="0"/>
                  </a:moveTo>
                  <a:lnTo>
                    <a:pt x="2852928" y="220979"/>
                  </a:lnTo>
                </a:path>
                <a:path w="7132320" h="664845">
                  <a:moveTo>
                    <a:pt x="4279392" y="0"/>
                  </a:moveTo>
                  <a:lnTo>
                    <a:pt x="4279392" y="220979"/>
                  </a:lnTo>
                </a:path>
                <a:path w="7132320" h="664845">
                  <a:moveTo>
                    <a:pt x="5705856" y="0"/>
                  </a:moveTo>
                  <a:lnTo>
                    <a:pt x="5705856" y="220979"/>
                  </a:lnTo>
                </a:path>
                <a:path w="7132320" h="664845">
                  <a:moveTo>
                    <a:pt x="7132320" y="0"/>
                  </a:moveTo>
                  <a:lnTo>
                    <a:pt x="7132320" y="220979"/>
                  </a:lnTo>
                </a:path>
                <a:path w="7132320" h="664845">
                  <a:moveTo>
                    <a:pt x="0" y="220979"/>
                  </a:moveTo>
                  <a:lnTo>
                    <a:pt x="0" y="443483"/>
                  </a:lnTo>
                </a:path>
                <a:path w="7132320" h="664845">
                  <a:moveTo>
                    <a:pt x="1426464" y="220979"/>
                  </a:moveTo>
                  <a:lnTo>
                    <a:pt x="1426464" y="443483"/>
                  </a:lnTo>
                </a:path>
                <a:path w="7132320" h="664845">
                  <a:moveTo>
                    <a:pt x="2852928" y="220979"/>
                  </a:moveTo>
                  <a:lnTo>
                    <a:pt x="2852928" y="443483"/>
                  </a:lnTo>
                </a:path>
                <a:path w="7132320" h="664845">
                  <a:moveTo>
                    <a:pt x="4279392" y="220979"/>
                  </a:moveTo>
                  <a:lnTo>
                    <a:pt x="4279392" y="443483"/>
                  </a:lnTo>
                </a:path>
                <a:path w="7132320" h="664845">
                  <a:moveTo>
                    <a:pt x="5705856" y="220979"/>
                  </a:moveTo>
                  <a:lnTo>
                    <a:pt x="5705856" y="443483"/>
                  </a:lnTo>
                </a:path>
                <a:path w="7132320" h="664845">
                  <a:moveTo>
                    <a:pt x="7132320" y="220979"/>
                  </a:moveTo>
                  <a:lnTo>
                    <a:pt x="7132320" y="443483"/>
                  </a:lnTo>
                </a:path>
                <a:path w="7132320" h="664845">
                  <a:moveTo>
                    <a:pt x="0" y="443483"/>
                  </a:moveTo>
                  <a:lnTo>
                    <a:pt x="0" y="664463"/>
                  </a:lnTo>
                </a:path>
                <a:path w="7132320" h="664845">
                  <a:moveTo>
                    <a:pt x="4279392" y="443483"/>
                  </a:moveTo>
                  <a:lnTo>
                    <a:pt x="4279392" y="664463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1175128" y="187531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74 700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2" name="object 52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Källa: Arbetsgivarverket. </a:t>
            </a:r>
            <a:r>
              <a:rPr dirty="0"/>
              <a:t>Lönestatistik </a:t>
            </a:r>
            <a:r>
              <a:rPr spc="-5" dirty="0"/>
              <a:t>redovisas </a:t>
            </a:r>
            <a:r>
              <a:rPr dirty="0"/>
              <a:t>inte </a:t>
            </a:r>
            <a:r>
              <a:rPr spc="-5" dirty="0"/>
              <a:t>vid färre än </a:t>
            </a:r>
            <a:r>
              <a:rPr dirty="0"/>
              <a:t>fem </a:t>
            </a:r>
            <a:r>
              <a:rPr spc="-5" dirty="0"/>
              <a:t>observationer. </a:t>
            </a:r>
            <a:r>
              <a:rPr dirty="0"/>
              <a:t>Vid </a:t>
            </a:r>
            <a:r>
              <a:rPr spc="-5" dirty="0"/>
              <a:t>upp </a:t>
            </a:r>
            <a:r>
              <a:rPr dirty="0"/>
              <a:t>till</a:t>
            </a:r>
            <a:r>
              <a:rPr spc="160" dirty="0"/>
              <a:t> </a:t>
            </a:r>
            <a:r>
              <a:rPr spc="-5" dirty="0"/>
              <a:t>21 observationer </a:t>
            </a:r>
            <a:r>
              <a:rPr dirty="0"/>
              <a:t>redovisas </a:t>
            </a:r>
            <a:r>
              <a:rPr spc="-5" dirty="0"/>
              <a:t>endast </a:t>
            </a:r>
            <a:r>
              <a:rPr dirty="0"/>
              <a:t>medianen.</a:t>
            </a:r>
          </a:p>
        </p:txBody>
      </p:sp>
      <p:sp>
        <p:nvSpPr>
          <p:cNvPr id="53" name="object 53"/>
          <p:cNvSpPr txBox="1">
            <a:spLocks noGrp="1"/>
          </p:cNvSpPr>
          <p:nvPr>
            <p:ph type="ftr" sz="quarter" idx="5"/>
          </p:nvPr>
        </p:nvSpPr>
        <p:spPr>
          <a:xfrm>
            <a:off x="7626857" y="6518169"/>
            <a:ext cx="981203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sv-SE" spc="-5" dirty="0"/>
              <a:t>Mars 2026</a:t>
            </a:r>
            <a:endParaRPr spc="-5" dirty="0"/>
          </a:p>
        </p:txBody>
      </p:sp>
      <p:sp>
        <p:nvSpPr>
          <p:cNvPr id="54" name="object 5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4</a:t>
            </a:fld>
            <a:endParaRPr dirty="0"/>
          </a:p>
        </p:txBody>
      </p:sp>
      <p:sp>
        <p:nvSpPr>
          <p:cNvPr id="21" name="object 21"/>
          <p:cNvSpPr txBox="1"/>
          <p:nvPr/>
        </p:nvSpPr>
        <p:spPr>
          <a:xfrm>
            <a:off x="2610929" y="2363039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64 500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028121" y="255973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63 400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881049" y="132788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84 000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303619" y="154615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80 855 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1191" y="5072633"/>
            <a:ext cx="507365" cy="67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070">
              <a:lnSpc>
                <a:spcPts val="1065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15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 marL="12700">
              <a:lnSpc>
                <a:spcPts val="1005"/>
              </a:lnSpc>
            </a:pPr>
            <a:r>
              <a:rPr sz="850" spc="-5" dirty="0">
                <a:latin typeface="Carlito"/>
                <a:cs typeface="Carlito"/>
              </a:rPr>
              <a:t>Antal</a:t>
            </a:r>
            <a:endParaRPr sz="850">
              <a:latin typeface="Carlito"/>
              <a:cs typeface="Carlito"/>
            </a:endParaRPr>
          </a:p>
          <a:p>
            <a:pPr marL="12700" marR="10795">
              <a:lnSpc>
                <a:spcPts val="1540"/>
              </a:lnSpc>
              <a:spcBef>
                <a:spcPts val="120"/>
              </a:spcBef>
            </a:pPr>
            <a:r>
              <a:rPr sz="850" dirty="0">
                <a:latin typeface="Carlito"/>
                <a:cs typeface="Carlito"/>
              </a:rPr>
              <a:t>P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spc="-5" dirty="0">
                <a:latin typeface="Carlito"/>
                <a:cs typeface="Carlito"/>
              </a:rPr>
              <a:t>pul</a:t>
            </a:r>
            <a:r>
              <a:rPr sz="850" dirty="0">
                <a:latin typeface="Carlito"/>
                <a:cs typeface="Carlito"/>
              </a:rPr>
              <a:t>ati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n  BEST</a:t>
            </a:r>
            <a:r>
              <a:rPr sz="850" spc="-5" dirty="0">
                <a:latin typeface="Carlito"/>
                <a:cs typeface="Carlito"/>
              </a:rPr>
              <a:t>A</a:t>
            </a:r>
            <a:r>
              <a:rPr sz="850" dirty="0">
                <a:latin typeface="Carlito"/>
                <a:cs typeface="Carlito"/>
              </a:rPr>
              <a:t>-</a:t>
            </a:r>
            <a:r>
              <a:rPr sz="850" spc="-5" dirty="0">
                <a:latin typeface="Carlito"/>
                <a:cs typeface="Carlito"/>
              </a:rPr>
              <a:t>k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d</a:t>
            </a:r>
            <a:endParaRPr sz="850">
              <a:latin typeface="Carlito"/>
              <a:cs typeface="Carlito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97612" y="4525136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25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97612" y="3977767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97612" y="3430270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97612" y="2882900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55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97612" y="2335784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65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97612" y="1788414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75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274825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31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643632" y="5220665"/>
            <a:ext cx="381761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6 352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070350" y="5220665"/>
            <a:ext cx="367106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10 833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924293" y="5220665"/>
            <a:ext cx="367106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1 317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8351011" y="5220665"/>
            <a:ext cx="297498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2 140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288541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519298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922267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5569077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799833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8202930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2643632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1042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6924293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1052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97612" y="807277"/>
            <a:ext cx="4826635" cy="59626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620"/>
              </a:spcBef>
            </a:pPr>
            <a:r>
              <a:rPr sz="1200" b="1" dirty="0">
                <a:latin typeface="Carlito"/>
                <a:cs typeface="Carlito"/>
              </a:rPr>
              <a:t>10 - </a:t>
            </a:r>
            <a:r>
              <a:rPr sz="1200" b="1" spc="-5" dirty="0">
                <a:latin typeface="Carlito"/>
                <a:cs typeface="Carlito"/>
              </a:rPr>
              <a:t>Samhällsinriktat </a:t>
            </a:r>
            <a:r>
              <a:rPr sz="1200" b="1" dirty="0">
                <a:latin typeface="Carlito"/>
                <a:cs typeface="Carlito"/>
              </a:rPr>
              <a:t>planerings-, </a:t>
            </a:r>
            <a:r>
              <a:rPr sz="1200" b="1" spc="-5" dirty="0">
                <a:latin typeface="Carlito"/>
                <a:cs typeface="Carlito"/>
              </a:rPr>
              <a:t>utrednings- </a:t>
            </a:r>
            <a:r>
              <a:rPr sz="1200" b="1" dirty="0">
                <a:latin typeface="Carlito"/>
                <a:cs typeface="Carlito"/>
              </a:rPr>
              <a:t>och</a:t>
            </a:r>
            <a:r>
              <a:rPr sz="1200" b="1" spc="-75" dirty="0">
                <a:latin typeface="Carlito"/>
                <a:cs typeface="Carlito"/>
              </a:rPr>
              <a:t> </a:t>
            </a:r>
            <a:r>
              <a:rPr sz="1200" b="1" spc="-5" dirty="0">
                <a:latin typeface="Carlito"/>
                <a:cs typeface="Carlito"/>
              </a:rPr>
              <a:t>förhandlingsarbete</a:t>
            </a:r>
            <a:endParaRPr sz="1200" dirty="0">
              <a:latin typeface="Carlito"/>
              <a:cs typeface="Carlito"/>
            </a:endParaRPr>
          </a:p>
          <a:p>
            <a:pPr marL="744855">
              <a:lnSpc>
                <a:spcPts val="1115"/>
              </a:lnSpc>
              <a:spcBef>
                <a:spcPts val="425"/>
              </a:spcBef>
            </a:pPr>
            <a:r>
              <a:rPr sz="1000" b="1" spc="-5" dirty="0">
                <a:latin typeface="Carlito"/>
                <a:cs typeface="Carlito"/>
              </a:rPr>
              <a:t>lönestatistik, mars 20</a:t>
            </a:r>
            <a:r>
              <a:rPr lang="sv-SE" sz="1000" b="1" spc="-5" dirty="0">
                <a:latin typeface="Carlito"/>
                <a:cs typeface="Carlito"/>
              </a:rPr>
              <a:t>26</a:t>
            </a:r>
            <a:r>
              <a:rPr sz="1000" b="1" spc="-5" dirty="0">
                <a:latin typeface="Carlito"/>
                <a:cs typeface="Carlito"/>
              </a:rPr>
              <a:t> (10:e</a:t>
            </a:r>
            <a:r>
              <a:rPr lang="sv-SE" sz="1000" b="1" spc="-5" dirty="0">
                <a:latin typeface="Carlito"/>
                <a:cs typeface="Carlito"/>
              </a:rPr>
              <a:t> percentil</a:t>
            </a:r>
            <a:r>
              <a:rPr sz="1000" b="1" spc="-5" dirty="0">
                <a:latin typeface="Carlito"/>
                <a:cs typeface="Carlito"/>
              </a:rPr>
              <a:t>, median, 90:e</a:t>
            </a:r>
            <a:r>
              <a:rPr sz="1000" b="1" spc="75" dirty="0">
                <a:latin typeface="Carlito"/>
                <a:cs typeface="Carlito"/>
              </a:rPr>
              <a:t> </a:t>
            </a:r>
            <a:r>
              <a:rPr sz="1000" b="1" spc="-5" dirty="0">
                <a:latin typeface="Carlito"/>
                <a:cs typeface="Carlito"/>
              </a:rPr>
              <a:t>percentil)</a:t>
            </a:r>
            <a:endParaRPr sz="1000" dirty="0">
              <a:latin typeface="Carlito"/>
              <a:cs typeface="Carlito"/>
            </a:endParaRPr>
          </a:p>
          <a:p>
            <a:pPr marL="12700">
              <a:lnSpc>
                <a:spcPts val="994"/>
              </a:lnSpc>
            </a:pPr>
            <a:r>
              <a:rPr sz="900" dirty="0">
                <a:latin typeface="Carlito"/>
                <a:cs typeface="Carlito"/>
              </a:rPr>
              <a:t>85</a:t>
            </a:r>
            <a:r>
              <a:rPr sz="900" spc="-1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5" name="object 20">
            <a:extLst>
              <a:ext uri="{FF2B5EF4-FFF2-40B4-BE49-F238E27FC236}">
                <a16:creationId xmlns:a16="http://schemas.microsoft.com/office/drawing/2014/main" id="{A254BBE6-684D-51ED-9071-85C7397AEE86}"/>
              </a:ext>
            </a:extLst>
          </p:cNvPr>
          <p:cNvSpPr txBox="1"/>
          <p:nvPr/>
        </p:nvSpPr>
        <p:spPr>
          <a:xfrm>
            <a:off x="1182173" y="262747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59 250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6" name="object 20">
            <a:extLst>
              <a:ext uri="{FF2B5EF4-FFF2-40B4-BE49-F238E27FC236}">
                <a16:creationId xmlns:a16="http://schemas.microsoft.com/office/drawing/2014/main" id="{4063F229-33CD-9CFD-5920-C0824220B608}"/>
              </a:ext>
            </a:extLst>
          </p:cNvPr>
          <p:cNvSpPr txBox="1"/>
          <p:nvPr/>
        </p:nvSpPr>
        <p:spPr>
          <a:xfrm>
            <a:off x="1175128" y="327255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48 700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7" name="object 21">
            <a:extLst>
              <a:ext uri="{FF2B5EF4-FFF2-40B4-BE49-F238E27FC236}">
                <a16:creationId xmlns:a16="http://schemas.microsoft.com/office/drawing/2014/main" id="{B3444E2F-7044-889F-8238-691B4C31B0DB}"/>
              </a:ext>
            </a:extLst>
          </p:cNvPr>
          <p:cNvSpPr txBox="1"/>
          <p:nvPr/>
        </p:nvSpPr>
        <p:spPr>
          <a:xfrm>
            <a:off x="2601656" y="292602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55 200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8" name="object 21">
            <a:extLst>
              <a:ext uri="{FF2B5EF4-FFF2-40B4-BE49-F238E27FC236}">
                <a16:creationId xmlns:a16="http://schemas.microsoft.com/office/drawing/2014/main" id="{D96B2517-97BF-147F-E821-B8011136FFD4}"/>
              </a:ext>
            </a:extLst>
          </p:cNvPr>
          <p:cNvSpPr txBox="1"/>
          <p:nvPr/>
        </p:nvSpPr>
        <p:spPr>
          <a:xfrm>
            <a:off x="2601656" y="341510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46 510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9" name="object 22">
            <a:extLst>
              <a:ext uri="{FF2B5EF4-FFF2-40B4-BE49-F238E27FC236}">
                <a16:creationId xmlns:a16="http://schemas.microsoft.com/office/drawing/2014/main" id="{95E81FDD-87EB-F001-0179-7B18A08150B7}"/>
              </a:ext>
            </a:extLst>
          </p:cNvPr>
          <p:cNvSpPr txBox="1"/>
          <p:nvPr/>
        </p:nvSpPr>
        <p:spPr>
          <a:xfrm>
            <a:off x="4028121" y="314729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53 600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60" name="object 22">
            <a:extLst>
              <a:ext uri="{FF2B5EF4-FFF2-40B4-BE49-F238E27FC236}">
                <a16:creationId xmlns:a16="http://schemas.microsoft.com/office/drawing/2014/main" id="{BC829959-C526-5958-B643-E46F2AA1BB79}"/>
              </a:ext>
            </a:extLst>
          </p:cNvPr>
          <p:cNvSpPr txBox="1"/>
          <p:nvPr/>
        </p:nvSpPr>
        <p:spPr>
          <a:xfrm>
            <a:off x="4028121" y="352176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45 000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61" name="object 23">
            <a:extLst>
              <a:ext uri="{FF2B5EF4-FFF2-40B4-BE49-F238E27FC236}">
                <a16:creationId xmlns:a16="http://schemas.microsoft.com/office/drawing/2014/main" id="{5A618CC0-2A44-62F0-1E11-4A361BB58637}"/>
              </a:ext>
            </a:extLst>
          </p:cNvPr>
          <p:cNvSpPr txBox="1"/>
          <p:nvPr/>
        </p:nvSpPr>
        <p:spPr>
          <a:xfrm>
            <a:off x="6881049" y="217928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67 400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62" name="object 23">
            <a:extLst>
              <a:ext uri="{FF2B5EF4-FFF2-40B4-BE49-F238E27FC236}">
                <a16:creationId xmlns:a16="http://schemas.microsoft.com/office/drawing/2014/main" id="{804B9E98-8FB6-A13A-AAF4-EF74BB625C6B}"/>
              </a:ext>
            </a:extLst>
          </p:cNvPr>
          <p:cNvSpPr txBox="1"/>
          <p:nvPr/>
        </p:nvSpPr>
        <p:spPr>
          <a:xfrm>
            <a:off x="6881049" y="273144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57 260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63" name="object 24">
            <a:extLst>
              <a:ext uri="{FF2B5EF4-FFF2-40B4-BE49-F238E27FC236}">
                <a16:creationId xmlns:a16="http://schemas.microsoft.com/office/drawing/2014/main" id="{7AC2B6C6-B3CC-D25E-8C10-D33D218F6A6E}"/>
              </a:ext>
            </a:extLst>
          </p:cNvPr>
          <p:cNvSpPr txBox="1"/>
          <p:nvPr/>
        </p:nvSpPr>
        <p:spPr>
          <a:xfrm>
            <a:off x="8331835" y="244668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64 400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64" name="object 24">
            <a:extLst>
              <a:ext uri="{FF2B5EF4-FFF2-40B4-BE49-F238E27FC236}">
                <a16:creationId xmlns:a16="http://schemas.microsoft.com/office/drawing/2014/main" id="{4FCE512C-8F30-C057-543A-4983382A9466}"/>
              </a:ext>
            </a:extLst>
          </p:cNvPr>
          <p:cNvSpPr txBox="1"/>
          <p:nvPr/>
        </p:nvSpPr>
        <p:spPr>
          <a:xfrm>
            <a:off x="8331835" y="313362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53 300</a:t>
            </a:r>
            <a:endParaRPr sz="900" dirty="0">
              <a:latin typeface="Carlito"/>
              <a:cs typeface="Carlito"/>
            </a:endParaRPr>
          </a:p>
        </p:txBody>
      </p:sp>
      <p:cxnSp>
        <p:nvCxnSpPr>
          <p:cNvPr id="17" name="Rak koppling 16">
            <a:extLst>
              <a:ext uri="{FF2B5EF4-FFF2-40B4-BE49-F238E27FC236}">
                <a16:creationId xmlns:a16="http://schemas.microsoft.com/office/drawing/2014/main" id="{3ECDE0D4-93B4-F35C-9809-6BAFEBEDFF3C}"/>
              </a:ext>
            </a:extLst>
          </p:cNvPr>
          <p:cNvCxnSpPr/>
          <p:nvPr/>
        </p:nvCxnSpPr>
        <p:spPr>
          <a:xfrm>
            <a:off x="632459" y="5166360"/>
            <a:ext cx="834085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object 41">
            <a:extLst>
              <a:ext uri="{FF2B5EF4-FFF2-40B4-BE49-F238E27FC236}">
                <a16:creationId xmlns:a16="http://schemas.microsoft.com/office/drawing/2014/main" id="{9A6FCA1A-598B-EE42-FDB3-D1A51AD47788}"/>
              </a:ext>
            </a:extLst>
          </p:cNvPr>
          <p:cNvSpPr txBox="1"/>
          <p:nvPr/>
        </p:nvSpPr>
        <p:spPr>
          <a:xfrm>
            <a:off x="5569077" y="5234590"/>
            <a:ext cx="367106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 </a:t>
            </a:r>
            <a:endParaRPr sz="900" dirty="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object 10">
            <a:extLst>
              <a:ext uri="{FF2B5EF4-FFF2-40B4-BE49-F238E27FC236}">
                <a16:creationId xmlns:a16="http://schemas.microsoft.com/office/drawing/2014/main" id="{E23FEC37-5C32-D3D4-1D4A-EB85DEA89A9D}"/>
              </a:ext>
            </a:extLst>
          </p:cNvPr>
          <p:cNvSpPr/>
          <p:nvPr/>
        </p:nvSpPr>
        <p:spPr>
          <a:xfrm>
            <a:off x="5225511" y="681644"/>
            <a:ext cx="990600" cy="685637"/>
          </a:xfrm>
          <a:custGeom>
            <a:avLst/>
            <a:gdLst/>
            <a:ahLst/>
            <a:cxnLst/>
            <a:rect l="l" t="t" r="r" b="b"/>
            <a:pathLst>
              <a:path w="990600" h="1234439">
                <a:moveTo>
                  <a:pt x="0" y="1234439"/>
                </a:moveTo>
                <a:lnTo>
                  <a:pt x="990600" y="1234439"/>
                </a:lnTo>
                <a:lnTo>
                  <a:pt x="990600" y="0"/>
                </a:lnTo>
                <a:lnTo>
                  <a:pt x="0" y="0"/>
                </a:lnTo>
                <a:lnTo>
                  <a:pt x="0" y="1234439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2" name="object 2"/>
          <p:cNvGrpSpPr/>
          <p:nvPr/>
        </p:nvGrpSpPr>
        <p:grpSpPr>
          <a:xfrm>
            <a:off x="850391" y="5166359"/>
            <a:ext cx="990600" cy="9525"/>
            <a:chOff x="850391" y="5166359"/>
            <a:chExt cx="990600" cy="9525"/>
          </a:xfrm>
        </p:grpSpPr>
        <p:sp>
          <p:nvSpPr>
            <p:cNvPr id="3" name="object 3"/>
            <p:cNvSpPr/>
            <p:nvPr/>
          </p:nvSpPr>
          <p:spPr>
            <a:xfrm>
              <a:off x="850392" y="5166359"/>
              <a:ext cx="990600" cy="9525"/>
            </a:xfrm>
            <a:custGeom>
              <a:avLst/>
              <a:gdLst/>
              <a:ahLst/>
              <a:cxnLst/>
              <a:rect l="l" t="t" r="r" b="b"/>
              <a:pathLst>
                <a:path w="990600" h="9525">
                  <a:moveTo>
                    <a:pt x="990587" y="0"/>
                  </a:moveTo>
                  <a:lnTo>
                    <a:pt x="0" y="0"/>
                  </a:lnTo>
                  <a:lnTo>
                    <a:pt x="0" y="9144"/>
                  </a:lnTo>
                  <a:lnTo>
                    <a:pt x="990587" y="9144"/>
                  </a:lnTo>
                  <a:lnTo>
                    <a:pt x="990587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50391" y="5166359"/>
              <a:ext cx="990600" cy="9525"/>
            </a:xfrm>
            <a:custGeom>
              <a:avLst/>
              <a:gdLst/>
              <a:ahLst/>
              <a:cxnLst/>
              <a:rect l="l" t="t" r="r" b="b"/>
              <a:pathLst>
                <a:path w="990600" h="9525">
                  <a:moveTo>
                    <a:pt x="990600" y="0"/>
                  </a:moveTo>
                  <a:lnTo>
                    <a:pt x="0" y="0"/>
                  </a:lnTo>
                  <a:lnTo>
                    <a:pt x="0" y="9143"/>
                  </a:lnTo>
                  <a:lnTo>
                    <a:pt x="990600" y="9143"/>
                  </a:lnTo>
                  <a:lnTo>
                    <a:pt x="9906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595883" y="1160821"/>
            <a:ext cx="8437917" cy="4670384"/>
            <a:chOff x="595883" y="1160821"/>
            <a:chExt cx="8437917" cy="4670384"/>
          </a:xfrm>
        </p:grpSpPr>
        <p:sp>
          <p:nvSpPr>
            <p:cNvPr id="6" name="object 6"/>
            <p:cNvSpPr/>
            <p:nvPr/>
          </p:nvSpPr>
          <p:spPr>
            <a:xfrm>
              <a:off x="2276855" y="1977857"/>
              <a:ext cx="990600" cy="1250647"/>
            </a:xfrm>
            <a:custGeom>
              <a:avLst/>
              <a:gdLst/>
              <a:ahLst/>
              <a:cxnLst/>
              <a:rect l="l" t="t" r="r" b="b"/>
              <a:pathLst>
                <a:path w="990600" h="1396364">
                  <a:moveTo>
                    <a:pt x="0" y="1395983"/>
                  </a:moveTo>
                  <a:lnTo>
                    <a:pt x="990599" y="1395983"/>
                  </a:lnTo>
                  <a:lnTo>
                    <a:pt x="990599" y="0"/>
                  </a:lnTo>
                  <a:lnTo>
                    <a:pt x="0" y="0"/>
                  </a:lnTo>
                  <a:lnTo>
                    <a:pt x="0" y="1395983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2259641" y="2677504"/>
              <a:ext cx="1050497" cy="2323787"/>
            </a:xfrm>
            <a:custGeom>
              <a:avLst/>
              <a:gdLst/>
              <a:ahLst/>
              <a:cxnLst/>
              <a:rect l="l" t="t" r="r" b="b"/>
              <a:pathLst>
                <a:path w="990600" h="1987550">
                  <a:moveTo>
                    <a:pt x="0" y="1987295"/>
                  </a:moveTo>
                  <a:lnTo>
                    <a:pt x="990599" y="1987295"/>
                  </a:lnTo>
                  <a:lnTo>
                    <a:pt x="990599" y="0"/>
                  </a:lnTo>
                  <a:lnTo>
                    <a:pt x="0" y="0"/>
                  </a:lnTo>
                  <a:lnTo>
                    <a:pt x="0" y="1987295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3703319" y="2132540"/>
              <a:ext cx="990600" cy="1342283"/>
            </a:xfrm>
            <a:custGeom>
              <a:avLst/>
              <a:gdLst/>
              <a:ahLst/>
              <a:cxnLst/>
              <a:rect l="l" t="t" r="r" b="b"/>
              <a:pathLst>
                <a:path w="990600" h="1143000">
                  <a:moveTo>
                    <a:pt x="0" y="1142999"/>
                  </a:moveTo>
                  <a:lnTo>
                    <a:pt x="990600" y="1142999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1142999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3609244" y="2841639"/>
              <a:ext cx="1096321" cy="2177899"/>
            </a:xfrm>
            <a:custGeom>
              <a:avLst/>
              <a:gdLst/>
              <a:ahLst/>
              <a:cxnLst/>
              <a:rect l="l" t="t" r="r" b="b"/>
              <a:pathLst>
                <a:path w="990600" h="1754504">
                  <a:moveTo>
                    <a:pt x="0" y="1754124"/>
                  </a:moveTo>
                  <a:lnTo>
                    <a:pt x="990600" y="1754124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1754124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6556247" y="1160821"/>
              <a:ext cx="990600" cy="1105063"/>
            </a:xfrm>
            <a:custGeom>
              <a:avLst/>
              <a:gdLst/>
              <a:ahLst/>
              <a:cxnLst/>
              <a:rect l="l" t="t" r="r" b="b"/>
              <a:pathLst>
                <a:path w="990600" h="1234439">
                  <a:moveTo>
                    <a:pt x="0" y="1234439"/>
                  </a:moveTo>
                  <a:lnTo>
                    <a:pt x="990600" y="1234439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1234439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6559149" y="1666748"/>
              <a:ext cx="990600" cy="3124402"/>
            </a:xfrm>
            <a:custGeom>
              <a:avLst/>
              <a:gdLst/>
              <a:ahLst/>
              <a:cxnLst/>
              <a:rect l="l" t="t" r="r" b="b"/>
              <a:pathLst>
                <a:path w="990600" h="2685415">
                  <a:moveTo>
                    <a:pt x="0" y="2685288"/>
                  </a:moveTo>
                  <a:lnTo>
                    <a:pt x="990600" y="2685288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2685288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7979266" y="1251437"/>
              <a:ext cx="990600" cy="1233055"/>
            </a:xfrm>
            <a:custGeom>
              <a:avLst/>
              <a:gdLst/>
              <a:ahLst/>
              <a:cxnLst/>
              <a:rect l="l" t="t" r="r" b="b"/>
              <a:pathLst>
                <a:path w="990600" h="1332229">
                  <a:moveTo>
                    <a:pt x="0" y="1331976"/>
                  </a:moveTo>
                  <a:lnTo>
                    <a:pt x="990600" y="1331976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1331976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7915331" y="1889004"/>
              <a:ext cx="1118469" cy="2765940"/>
            </a:xfrm>
            <a:custGeom>
              <a:avLst/>
              <a:gdLst/>
              <a:ahLst/>
              <a:cxnLst/>
              <a:rect l="l" t="t" r="r" b="b"/>
              <a:pathLst>
                <a:path w="990600" h="2554604">
                  <a:moveTo>
                    <a:pt x="0" y="2554224"/>
                  </a:moveTo>
                  <a:lnTo>
                    <a:pt x="990600" y="2554224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2554224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95883" y="1335024"/>
              <a:ext cx="71755" cy="3831590"/>
            </a:xfrm>
            <a:custGeom>
              <a:avLst/>
              <a:gdLst/>
              <a:ahLst/>
              <a:cxnLst/>
              <a:rect l="l" t="t" r="r" b="b"/>
              <a:pathLst>
                <a:path w="71754" h="3831590">
                  <a:moveTo>
                    <a:pt x="36575" y="3831336"/>
                  </a:moveTo>
                  <a:lnTo>
                    <a:pt x="36575" y="0"/>
                  </a:lnTo>
                </a:path>
                <a:path w="71754" h="3831590">
                  <a:moveTo>
                    <a:pt x="0" y="3831336"/>
                  </a:moveTo>
                  <a:lnTo>
                    <a:pt x="71628" y="3831336"/>
                  </a:lnTo>
                </a:path>
                <a:path w="71754" h="3831590">
                  <a:moveTo>
                    <a:pt x="0" y="3406140"/>
                  </a:moveTo>
                  <a:lnTo>
                    <a:pt x="71628" y="3406140"/>
                  </a:lnTo>
                </a:path>
                <a:path w="71754" h="3831590">
                  <a:moveTo>
                    <a:pt x="0" y="2979420"/>
                  </a:moveTo>
                  <a:lnTo>
                    <a:pt x="71628" y="2979420"/>
                  </a:lnTo>
                </a:path>
                <a:path w="71754" h="3831590">
                  <a:moveTo>
                    <a:pt x="0" y="2554224"/>
                  </a:moveTo>
                  <a:lnTo>
                    <a:pt x="71628" y="2554224"/>
                  </a:lnTo>
                </a:path>
                <a:path w="71754" h="3831590">
                  <a:moveTo>
                    <a:pt x="0" y="2129028"/>
                  </a:moveTo>
                  <a:lnTo>
                    <a:pt x="71628" y="2129028"/>
                  </a:lnTo>
                </a:path>
                <a:path w="71754" h="3831590">
                  <a:moveTo>
                    <a:pt x="0" y="1702308"/>
                  </a:moveTo>
                  <a:lnTo>
                    <a:pt x="71628" y="1702308"/>
                  </a:lnTo>
                </a:path>
                <a:path w="71754" h="3831590">
                  <a:moveTo>
                    <a:pt x="0" y="1277112"/>
                  </a:moveTo>
                  <a:lnTo>
                    <a:pt x="71628" y="1277112"/>
                  </a:lnTo>
                </a:path>
                <a:path w="71754" h="3831590">
                  <a:moveTo>
                    <a:pt x="0" y="851915"/>
                  </a:moveTo>
                  <a:lnTo>
                    <a:pt x="71628" y="851915"/>
                  </a:lnTo>
                </a:path>
                <a:path w="71754" h="3831590">
                  <a:moveTo>
                    <a:pt x="0" y="426720"/>
                  </a:moveTo>
                  <a:lnTo>
                    <a:pt x="71628" y="426720"/>
                  </a:lnTo>
                </a:path>
                <a:path w="71754" h="3831590">
                  <a:moveTo>
                    <a:pt x="0" y="0"/>
                  </a:moveTo>
                  <a:lnTo>
                    <a:pt x="71628" y="0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32459" y="5166360"/>
              <a:ext cx="7132320" cy="664845"/>
            </a:xfrm>
            <a:custGeom>
              <a:avLst/>
              <a:gdLst/>
              <a:ahLst/>
              <a:cxnLst/>
              <a:rect l="l" t="t" r="r" b="b"/>
              <a:pathLst>
                <a:path w="7132320" h="664845">
                  <a:moveTo>
                    <a:pt x="0" y="0"/>
                  </a:moveTo>
                  <a:lnTo>
                    <a:pt x="0" y="220979"/>
                  </a:lnTo>
                </a:path>
                <a:path w="7132320" h="664845">
                  <a:moveTo>
                    <a:pt x="1426464" y="0"/>
                  </a:moveTo>
                  <a:lnTo>
                    <a:pt x="1426464" y="220979"/>
                  </a:lnTo>
                </a:path>
                <a:path w="7132320" h="664845">
                  <a:moveTo>
                    <a:pt x="2852928" y="0"/>
                  </a:moveTo>
                  <a:lnTo>
                    <a:pt x="2852928" y="220979"/>
                  </a:lnTo>
                </a:path>
                <a:path w="7132320" h="664845">
                  <a:moveTo>
                    <a:pt x="4279392" y="0"/>
                  </a:moveTo>
                  <a:lnTo>
                    <a:pt x="4279392" y="220979"/>
                  </a:lnTo>
                </a:path>
                <a:path w="7132320" h="664845">
                  <a:moveTo>
                    <a:pt x="5705856" y="0"/>
                  </a:moveTo>
                  <a:lnTo>
                    <a:pt x="5705856" y="220979"/>
                  </a:lnTo>
                </a:path>
                <a:path w="7132320" h="664845">
                  <a:moveTo>
                    <a:pt x="7132320" y="0"/>
                  </a:moveTo>
                  <a:lnTo>
                    <a:pt x="7132320" y="220979"/>
                  </a:lnTo>
                </a:path>
                <a:path w="7132320" h="664845">
                  <a:moveTo>
                    <a:pt x="0" y="220979"/>
                  </a:moveTo>
                  <a:lnTo>
                    <a:pt x="0" y="443483"/>
                  </a:lnTo>
                </a:path>
                <a:path w="7132320" h="664845">
                  <a:moveTo>
                    <a:pt x="1426464" y="220979"/>
                  </a:moveTo>
                  <a:lnTo>
                    <a:pt x="1426464" y="443483"/>
                  </a:lnTo>
                </a:path>
                <a:path w="7132320" h="664845">
                  <a:moveTo>
                    <a:pt x="2852928" y="220979"/>
                  </a:moveTo>
                  <a:lnTo>
                    <a:pt x="2852928" y="443483"/>
                  </a:lnTo>
                </a:path>
                <a:path w="7132320" h="664845">
                  <a:moveTo>
                    <a:pt x="4279392" y="220979"/>
                  </a:moveTo>
                  <a:lnTo>
                    <a:pt x="4279392" y="443483"/>
                  </a:lnTo>
                </a:path>
                <a:path w="7132320" h="664845">
                  <a:moveTo>
                    <a:pt x="5705856" y="220979"/>
                  </a:moveTo>
                  <a:lnTo>
                    <a:pt x="5705856" y="443483"/>
                  </a:lnTo>
                </a:path>
                <a:path w="7132320" h="664845">
                  <a:moveTo>
                    <a:pt x="7132320" y="220979"/>
                  </a:moveTo>
                  <a:lnTo>
                    <a:pt x="7132320" y="443483"/>
                  </a:lnTo>
                </a:path>
                <a:path w="7132320" h="664845">
                  <a:moveTo>
                    <a:pt x="0" y="443483"/>
                  </a:moveTo>
                  <a:lnTo>
                    <a:pt x="0" y="664463"/>
                  </a:lnTo>
                </a:path>
                <a:path w="7132320" h="664845">
                  <a:moveTo>
                    <a:pt x="4279392" y="443483"/>
                  </a:moveTo>
                  <a:lnTo>
                    <a:pt x="4279392" y="664463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2575961" y="188900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53 040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2" name="object 52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Källa: Arbetsgivarverket. </a:t>
            </a:r>
            <a:r>
              <a:rPr dirty="0"/>
              <a:t>Lönestatistik </a:t>
            </a:r>
            <a:r>
              <a:rPr spc="-5" dirty="0"/>
              <a:t>redovisas </a:t>
            </a:r>
            <a:r>
              <a:rPr dirty="0"/>
              <a:t>inte </a:t>
            </a:r>
            <a:r>
              <a:rPr spc="-5" dirty="0"/>
              <a:t>vid färre än </a:t>
            </a:r>
            <a:r>
              <a:rPr dirty="0"/>
              <a:t>fem </a:t>
            </a:r>
            <a:r>
              <a:rPr spc="-5" dirty="0"/>
              <a:t>observationer. </a:t>
            </a:r>
            <a:r>
              <a:rPr dirty="0"/>
              <a:t>Vid </a:t>
            </a:r>
            <a:r>
              <a:rPr spc="-5" dirty="0"/>
              <a:t>upp </a:t>
            </a:r>
            <a:r>
              <a:rPr dirty="0"/>
              <a:t>till</a:t>
            </a:r>
            <a:r>
              <a:rPr spc="160" dirty="0"/>
              <a:t> </a:t>
            </a:r>
            <a:r>
              <a:rPr spc="-5" dirty="0"/>
              <a:t>21 observationer </a:t>
            </a:r>
            <a:r>
              <a:rPr dirty="0"/>
              <a:t>redovisas </a:t>
            </a:r>
            <a:r>
              <a:rPr spc="-5" dirty="0"/>
              <a:t>endast </a:t>
            </a:r>
            <a:r>
              <a:rPr dirty="0"/>
              <a:t>medianen.</a:t>
            </a:r>
          </a:p>
        </p:txBody>
      </p:sp>
      <p:sp>
        <p:nvSpPr>
          <p:cNvPr id="53" name="object 53"/>
          <p:cNvSpPr txBox="1">
            <a:spLocks noGrp="1"/>
          </p:cNvSpPr>
          <p:nvPr>
            <p:ph type="ftr" sz="quarter" idx="5"/>
          </p:nvPr>
        </p:nvSpPr>
        <p:spPr>
          <a:xfrm>
            <a:off x="7626857" y="6518168"/>
            <a:ext cx="907543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sv-SE" spc="-5" dirty="0"/>
              <a:t>Mars 2026</a:t>
            </a:r>
            <a:endParaRPr spc="-5" dirty="0"/>
          </a:p>
        </p:txBody>
      </p:sp>
      <p:sp>
        <p:nvSpPr>
          <p:cNvPr id="54" name="object 5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5</a:t>
            </a:fld>
            <a:endParaRPr dirty="0"/>
          </a:p>
        </p:txBody>
      </p:sp>
      <p:sp>
        <p:nvSpPr>
          <p:cNvPr id="21" name="object 21"/>
          <p:cNvSpPr txBox="1"/>
          <p:nvPr/>
        </p:nvSpPr>
        <p:spPr>
          <a:xfrm>
            <a:off x="4035492" y="200335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51 540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883951" y="100949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65 000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320658" y="119893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63 000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512877" y="1225639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60 210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1191" y="5072633"/>
            <a:ext cx="507365" cy="67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070">
              <a:lnSpc>
                <a:spcPts val="1065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15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 marL="12700">
              <a:lnSpc>
                <a:spcPts val="1005"/>
              </a:lnSpc>
            </a:pPr>
            <a:r>
              <a:rPr sz="850" spc="-5" dirty="0">
                <a:latin typeface="Carlito"/>
                <a:cs typeface="Carlito"/>
              </a:rPr>
              <a:t>Antal</a:t>
            </a:r>
            <a:endParaRPr sz="850">
              <a:latin typeface="Carlito"/>
              <a:cs typeface="Carlito"/>
            </a:endParaRPr>
          </a:p>
          <a:p>
            <a:pPr marL="12700" marR="10795">
              <a:lnSpc>
                <a:spcPts val="1540"/>
              </a:lnSpc>
              <a:spcBef>
                <a:spcPts val="120"/>
              </a:spcBef>
            </a:pPr>
            <a:r>
              <a:rPr sz="850" dirty="0">
                <a:latin typeface="Carlito"/>
                <a:cs typeface="Carlito"/>
              </a:rPr>
              <a:t>P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spc="-5" dirty="0">
                <a:latin typeface="Carlito"/>
                <a:cs typeface="Carlito"/>
              </a:rPr>
              <a:t>pul</a:t>
            </a:r>
            <a:r>
              <a:rPr sz="850" dirty="0">
                <a:latin typeface="Carlito"/>
                <a:cs typeface="Carlito"/>
              </a:rPr>
              <a:t>ati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n  BEST</a:t>
            </a:r>
            <a:r>
              <a:rPr sz="850" spc="-5" dirty="0">
                <a:latin typeface="Carlito"/>
                <a:cs typeface="Carlito"/>
              </a:rPr>
              <a:t>A</a:t>
            </a:r>
            <a:r>
              <a:rPr sz="850" dirty="0">
                <a:latin typeface="Carlito"/>
                <a:cs typeface="Carlito"/>
              </a:rPr>
              <a:t>-</a:t>
            </a:r>
            <a:r>
              <a:rPr sz="850" spc="-5" dirty="0">
                <a:latin typeface="Carlito"/>
                <a:cs typeface="Carlito"/>
              </a:rPr>
              <a:t>k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d</a:t>
            </a:r>
            <a:endParaRPr sz="850">
              <a:latin typeface="Carlito"/>
              <a:cs typeface="Carlito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97612" y="4220971"/>
            <a:ext cx="340995" cy="588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25</a:t>
            </a:r>
            <a:r>
              <a:rPr sz="900" spc="-10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>
              <a:lnSpc>
                <a:spcPct val="100000"/>
              </a:lnSpc>
            </a:pPr>
            <a:endParaRPr sz="9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95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900" dirty="0">
                <a:latin typeface="Carlito"/>
                <a:cs typeface="Carlito"/>
              </a:rPr>
              <a:t>20</a:t>
            </a:r>
            <a:r>
              <a:rPr sz="900" spc="-10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97612" y="3794836"/>
            <a:ext cx="34163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30</a:t>
            </a:r>
            <a:r>
              <a:rPr sz="900" spc="-6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97612" y="3369690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97612" y="2943859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97612" y="2518028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97612" y="2091893"/>
            <a:ext cx="34163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50</a:t>
            </a:r>
            <a:r>
              <a:rPr sz="900" spc="-6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97612" y="1666747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55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672588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267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099305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737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584063" y="5220665"/>
            <a:ext cx="8382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latin typeface="Carlito"/>
                <a:cs typeface="Carlito"/>
              </a:rPr>
              <a:t>8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924293" y="5220665"/>
            <a:ext cx="300653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1 545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8351011" y="5220665"/>
            <a:ext cx="310642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3 112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288541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519298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922267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5569077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799833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8202930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2643632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1232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6924293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1242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97612" y="807277"/>
            <a:ext cx="4374388" cy="58477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620"/>
              </a:spcBef>
            </a:pPr>
            <a:r>
              <a:rPr sz="1200" b="1" dirty="0">
                <a:latin typeface="Carlito"/>
                <a:cs typeface="Carlito"/>
              </a:rPr>
              <a:t>12 - </a:t>
            </a:r>
            <a:r>
              <a:rPr sz="1200" b="1" spc="-5" dirty="0">
                <a:latin typeface="Carlito"/>
                <a:cs typeface="Carlito"/>
              </a:rPr>
              <a:t>Juridiskt</a:t>
            </a:r>
            <a:r>
              <a:rPr sz="1200" b="1" spc="-45" dirty="0">
                <a:latin typeface="Carlito"/>
                <a:cs typeface="Carlito"/>
              </a:rPr>
              <a:t> </a:t>
            </a:r>
            <a:r>
              <a:rPr sz="1200" b="1" spc="-5" dirty="0">
                <a:latin typeface="Carlito"/>
                <a:cs typeface="Carlito"/>
              </a:rPr>
              <a:t>utredningsarbete</a:t>
            </a:r>
            <a:endParaRPr sz="1200" dirty="0">
              <a:latin typeface="Carlito"/>
              <a:cs typeface="Carlito"/>
            </a:endParaRPr>
          </a:p>
          <a:p>
            <a:pPr marL="744855">
              <a:lnSpc>
                <a:spcPts val="1115"/>
              </a:lnSpc>
              <a:spcBef>
                <a:spcPts val="425"/>
              </a:spcBef>
            </a:pPr>
            <a:r>
              <a:rPr sz="1000" b="1" spc="-5" dirty="0">
                <a:latin typeface="Carlito"/>
                <a:cs typeface="Carlito"/>
              </a:rPr>
              <a:t>lönestatistik, mars </a:t>
            </a:r>
            <a:r>
              <a:rPr lang="sv-SE" sz="1000" b="1" spc="-5" dirty="0">
                <a:latin typeface="Carlito"/>
                <a:cs typeface="Carlito"/>
              </a:rPr>
              <a:t>2026</a:t>
            </a:r>
            <a:r>
              <a:rPr sz="1000" b="1" spc="-5" dirty="0">
                <a:latin typeface="Carlito"/>
                <a:cs typeface="Carlito"/>
              </a:rPr>
              <a:t> (10:e</a:t>
            </a:r>
            <a:r>
              <a:rPr lang="sv-SE" sz="1000" b="1" spc="-5" dirty="0">
                <a:latin typeface="Carlito"/>
                <a:cs typeface="Carlito"/>
              </a:rPr>
              <a:t> percentil</a:t>
            </a:r>
            <a:r>
              <a:rPr sz="1000" b="1" spc="-5" dirty="0">
                <a:latin typeface="Carlito"/>
                <a:cs typeface="Carlito"/>
              </a:rPr>
              <a:t>, median, 90:e</a:t>
            </a:r>
            <a:r>
              <a:rPr sz="1000" b="1" spc="105" dirty="0">
                <a:latin typeface="Carlito"/>
                <a:cs typeface="Carlito"/>
              </a:rPr>
              <a:t> </a:t>
            </a:r>
            <a:r>
              <a:rPr sz="1000" b="1" spc="-5" dirty="0">
                <a:latin typeface="Carlito"/>
                <a:cs typeface="Carlito"/>
              </a:rPr>
              <a:t>percentil)</a:t>
            </a:r>
            <a:endParaRPr sz="1000" dirty="0">
              <a:latin typeface="Carlito"/>
              <a:cs typeface="Carlito"/>
            </a:endParaRPr>
          </a:p>
          <a:p>
            <a:pPr marL="12700">
              <a:lnSpc>
                <a:spcPts val="994"/>
              </a:lnSpc>
            </a:pPr>
            <a:endParaRPr sz="900" dirty="0">
              <a:latin typeface="Carlito"/>
              <a:cs typeface="Carlito"/>
            </a:endParaRPr>
          </a:p>
        </p:txBody>
      </p:sp>
      <p:sp>
        <p:nvSpPr>
          <p:cNvPr id="55" name="object 20">
            <a:extLst>
              <a:ext uri="{FF2B5EF4-FFF2-40B4-BE49-F238E27FC236}">
                <a16:creationId xmlns:a16="http://schemas.microsoft.com/office/drawing/2014/main" id="{FE008780-719E-D697-E439-A6D379476081}"/>
              </a:ext>
            </a:extLst>
          </p:cNvPr>
          <p:cNvSpPr txBox="1"/>
          <p:nvPr/>
        </p:nvSpPr>
        <p:spPr>
          <a:xfrm>
            <a:off x="2575961" y="263563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44 800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6" name="object 20">
            <a:extLst>
              <a:ext uri="{FF2B5EF4-FFF2-40B4-BE49-F238E27FC236}">
                <a16:creationId xmlns:a16="http://schemas.microsoft.com/office/drawing/2014/main" id="{4BD68A15-9CB0-D6B0-2E93-33773CCB300A}"/>
              </a:ext>
            </a:extLst>
          </p:cNvPr>
          <p:cNvSpPr txBox="1"/>
          <p:nvPr/>
        </p:nvSpPr>
        <p:spPr>
          <a:xfrm>
            <a:off x="2575961" y="315971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38 000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7" name="object 21">
            <a:extLst>
              <a:ext uri="{FF2B5EF4-FFF2-40B4-BE49-F238E27FC236}">
                <a16:creationId xmlns:a16="http://schemas.microsoft.com/office/drawing/2014/main" id="{B91D9712-850D-C431-0351-A1F92B30BED5}"/>
              </a:ext>
            </a:extLst>
          </p:cNvPr>
          <p:cNvSpPr txBox="1"/>
          <p:nvPr/>
        </p:nvSpPr>
        <p:spPr>
          <a:xfrm>
            <a:off x="4035492" y="280387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43 900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8" name="object 21">
            <a:extLst>
              <a:ext uri="{FF2B5EF4-FFF2-40B4-BE49-F238E27FC236}">
                <a16:creationId xmlns:a16="http://schemas.microsoft.com/office/drawing/2014/main" id="{74579B7C-8D8D-60A8-EA9E-6DB4F5DDBC1E}"/>
              </a:ext>
            </a:extLst>
          </p:cNvPr>
          <p:cNvSpPr txBox="1"/>
          <p:nvPr/>
        </p:nvSpPr>
        <p:spPr>
          <a:xfrm>
            <a:off x="4045711" y="339916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35 980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9" name="object 22">
            <a:extLst>
              <a:ext uri="{FF2B5EF4-FFF2-40B4-BE49-F238E27FC236}">
                <a16:creationId xmlns:a16="http://schemas.microsoft.com/office/drawing/2014/main" id="{80E594B6-7B38-C818-BA4E-D34A438DD1B2}"/>
              </a:ext>
            </a:extLst>
          </p:cNvPr>
          <p:cNvSpPr txBox="1"/>
          <p:nvPr/>
        </p:nvSpPr>
        <p:spPr>
          <a:xfrm>
            <a:off x="6883951" y="154759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56 200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60" name="object 22">
            <a:extLst>
              <a:ext uri="{FF2B5EF4-FFF2-40B4-BE49-F238E27FC236}">
                <a16:creationId xmlns:a16="http://schemas.microsoft.com/office/drawing/2014/main" id="{25662F66-9C96-8377-9C3B-B41A2F4E2D79}"/>
              </a:ext>
            </a:extLst>
          </p:cNvPr>
          <p:cNvSpPr txBox="1"/>
          <p:nvPr/>
        </p:nvSpPr>
        <p:spPr>
          <a:xfrm>
            <a:off x="6883951" y="217942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49 500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61" name="object 23">
            <a:extLst>
              <a:ext uri="{FF2B5EF4-FFF2-40B4-BE49-F238E27FC236}">
                <a16:creationId xmlns:a16="http://schemas.microsoft.com/office/drawing/2014/main" id="{9264A25F-45A4-8426-CCAB-94A3A8681607}"/>
              </a:ext>
            </a:extLst>
          </p:cNvPr>
          <p:cNvSpPr txBox="1"/>
          <p:nvPr/>
        </p:nvSpPr>
        <p:spPr>
          <a:xfrm>
            <a:off x="8320658" y="181071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54 600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62" name="object 23">
            <a:extLst>
              <a:ext uri="{FF2B5EF4-FFF2-40B4-BE49-F238E27FC236}">
                <a16:creationId xmlns:a16="http://schemas.microsoft.com/office/drawing/2014/main" id="{9EB3C6C8-EC1C-A0F6-308D-A32968166117}"/>
              </a:ext>
            </a:extLst>
          </p:cNvPr>
          <p:cNvSpPr txBox="1"/>
          <p:nvPr/>
        </p:nvSpPr>
        <p:spPr>
          <a:xfrm>
            <a:off x="8320658" y="236327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47 000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7" name="object 38">
            <a:extLst>
              <a:ext uri="{FF2B5EF4-FFF2-40B4-BE49-F238E27FC236}">
                <a16:creationId xmlns:a16="http://schemas.microsoft.com/office/drawing/2014/main" id="{7DEBF29A-EDF4-A677-7A9C-01D6FA2D8868}"/>
              </a:ext>
            </a:extLst>
          </p:cNvPr>
          <p:cNvSpPr txBox="1"/>
          <p:nvPr/>
        </p:nvSpPr>
        <p:spPr>
          <a:xfrm>
            <a:off x="1288541" y="521369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3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7" name="object 7">
            <a:extLst>
              <a:ext uri="{FF2B5EF4-FFF2-40B4-BE49-F238E27FC236}">
                <a16:creationId xmlns:a16="http://schemas.microsoft.com/office/drawing/2014/main" id="{7AF87C02-3F34-ED3E-0E6E-47B7B5BD78AC}"/>
              </a:ext>
            </a:extLst>
          </p:cNvPr>
          <p:cNvSpPr/>
          <p:nvPr/>
        </p:nvSpPr>
        <p:spPr>
          <a:xfrm>
            <a:off x="837713" y="2541631"/>
            <a:ext cx="1076193" cy="1987550"/>
          </a:xfrm>
          <a:custGeom>
            <a:avLst/>
            <a:gdLst/>
            <a:ahLst/>
            <a:cxnLst/>
            <a:rect l="l" t="t" r="r" b="b"/>
            <a:pathLst>
              <a:path w="990600" h="1987550">
                <a:moveTo>
                  <a:pt x="0" y="1987295"/>
                </a:moveTo>
                <a:lnTo>
                  <a:pt x="990599" y="1987295"/>
                </a:lnTo>
                <a:lnTo>
                  <a:pt x="990599" y="0"/>
                </a:lnTo>
                <a:lnTo>
                  <a:pt x="0" y="0"/>
                </a:lnTo>
                <a:lnTo>
                  <a:pt x="0" y="1987295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8" name="object 36">
            <a:extLst>
              <a:ext uri="{FF2B5EF4-FFF2-40B4-BE49-F238E27FC236}">
                <a16:creationId xmlns:a16="http://schemas.microsoft.com/office/drawing/2014/main" id="{54312FEE-ECBB-F9E0-1B14-B8718F9F3F65}"/>
              </a:ext>
            </a:extLst>
          </p:cNvPr>
          <p:cNvSpPr txBox="1"/>
          <p:nvPr/>
        </p:nvSpPr>
        <p:spPr>
          <a:xfrm>
            <a:off x="203265" y="125143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dirty="0">
                <a:latin typeface="Carlito"/>
                <a:cs typeface="Carlito"/>
              </a:rPr>
              <a:t>60 000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63" name="object 24">
            <a:extLst>
              <a:ext uri="{FF2B5EF4-FFF2-40B4-BE49-F238E27FC236}">
                <a16:creationId xmlns:a16="http://schemas.microsoft.com/office/drawing/2014/main" id="{7ACEFFC4-5A33-05A0-B62D-9EA6CFD6A366}"/>
              </a:ext>
            </a:extLst>
          </p:cNvPr>
          <p:cNvSpPr txBox="1"/>
          <p:nvPr/>
        </p:nvSpPr>
        <p:spPr>
          <a:xfrm>
            <a:off x="5512877" y="53126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74 600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65" name="object 11">
            <a:extLst>
              <a:ext uri="{FF2B5EF4-FFF2-40B4-BE49-F238E27FC236}">
                <a16:creationId xmlns:a16="http://schemas.microsoft.com/office/drawing/2014/main" id="{FF6D8EFB-9430-E816-CCF4-CBBFE63EC78E}"/>
              </a:ext>
            </a:extLst>
          </p:cNvPr>
          <p:cNvSpPr/>
          <p:nvPr/>
        </p:nvSpPr>
        <p:spPr>
          <a:xfrm>
            <a:off x="5218461" y="1026796"/>
            <a:ext cx="1096320" cy="3005326"/>
          </a:xfrm>
          <a:custGeom>
            <a:avLst/>
            <a:gdLst/>
            <a:ahLst/>
            <a:cxnLst/>
            <a:rect l="l" t="t" r="r" b="b"/>
            <a:pathLst>
              <a:path w="990600" h="2685415">
                <a:moveTo>
                  <a:pt x="0" y="2685288"/>
                </a:moveTo>
                <a:lnTo>
                  <a:pt x="990600" y="2685288"/>
                </a:lnTo>
                <a:lnTo>
                  <a:pt x="990600" y="0"/>
                </a:lnTo>
                <a:lnTo>
                  <a:pt x="0" y="0"/>
                </a:lnTo>
                <a:lnTo>
                  <a:pt x="0" y="2685288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cxnSp>
        <p:nvCxnSpPr>
          <p:cNvPr id="67" name="Rak koppling 66">
            <a:extLst>
              <a:ext uri="{FF2B5EF4-FFF2-40B4-BE49-F238E27FC236}">
                <a16:creationId xmlns:a16="http://schemas.microsoft.com/office/drawing/2014/main" id="{97D3C631-CE5E-6268-0EB7-608576ED045B}"/>
              </a:ext>
            </a:extLst>
          </p:cNvPr>
          <p:cNvCxnSpPr/>
          <p:nvPr/>
        </p:nvCxnSpPr>
        <p:spPr>
          <a:xfrm>
            <a:off x="667638" y="5166359"/>
            <a:ext cx="830222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object 24">
            <a:extLst>
              <a:ext uri="{FF2B5EF4-FFF2-40B4-BE49-F238E27FC236}">
                <a16:creationId xmlns:a16="http://schemas.microsoft.com/office/drawing/2014/main" id="{1E21DEB9-A5C2-2663-C84E-0A4829D2774F}"/>
              </a:ext>
            </a:extLst>
          </p:cNvPr>
          <p:cNvSpPr txBox="1"/>
          <p:nvPr/>
        </p:nvSpPr>
        <p:spPr>
          <a:xfrm>
            <a:off x="5512877" y="90870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66 950</a:t>
            </a:r>
            <a:endParaRPr sz="900" dirty="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95883" y="1062476"/>
            <a:ext cx="8471258" cy="4768729"/>
            <a:chOff x="595883" y="1062476"/>
            <a:chExt cx="8471258" cy="4768729"/>
          </a:xfrm>
        </p:grpSpPr>
        <p:sp>
          <p:nvSpPr>
            <p:cNvPr id="3" name="object 3"/>
            <p:cNvSpPr/>
            <p:nvPr/>
          </p:nvSpPr>
          <p:spPr>
            <a:xfrm>
              <a:off x="777239" y="3268812"/>
              <a:ext cx="660400" cy="495653"/>
            </a:xfrm>
            <a:custGeom>
              <a:avLst/>
              <a:gdLst/>
              <a:ahLst/>
              <a:cxnLst/>
              <a:rect l="l" t="t" r="r" b="b"/>
              <a:pathLst>
                <a:path w="660400" h="1091564">
                  <a:moveTo>
                    <a:pt x="0" y="1091184"/>
                  </a:moveTo>
                  <a:lnTo>
                    <a:pt x="659891" y="1091184"/>
                  </a:lnTo>
                  <a:lnTo>
                    <a:pt x="659891" y="0"/>
                  </a:lnTo>
                  <a:lnTo>
                    <a:pt x="0" y="0"/>
                  </a:lnTo>
                  <a:lnTo>
                    <a:pt x="0" y="1091184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777239" y="3564191"/>
              <a:ext cx="660400" cy="1602677"/>
            </a:xfrm>
            <a:custGeom>
              <a:avLst/>
              <a:gdLst/>
              <a:ahLst/>
              <a:cxnLst/>
              <a:rect l="l" t="t" r="r" b="b"/>
              <a:pathLst>
                <a:path w="660400" h="1277620">
                  <a:moveTo>
                    <a:pt x="0" y="1277112"/>
                  </a:moveTo>
                  <a:lnTo>
                    <a:pt x="659891" y="1277112"/>
                  </a:lnTo>
                  <a:lnTo>
                    <a:pt x="659891" y="0"/>
                  </a:lnTo>
                  <a:lnTo>
                    <a:pt x="0" y="0"/>
                  </a:lnTo>
                  <a:lnTo>
                    <a:pt x="0" y="1277112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1728216" y="3144697"/>
              <a:ext cx="660400" cy="605469"/>
            </a:xfrm>
            <a:custGeom>
              <a:avLst/>
              <a:gdLst/>
              <a:ahLst/>
              <a:cxnLst/>
              <a:rect l="l" t="t" r="r" b="b"/>
              <a:pathLst>
                <a:path w="660400" h="1091564">
                  <a:moveTo>
                    <a:pt x="0" y="1091184"/>
                  </a:moveTo>
                  <a:lnTo>
                    <a:pt x="659892" y="1091184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091184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1718467" y="3492263"/>
              <a:ext cx="660400" cy="1533697"/>
            </a:xfrm>
            <a:custGeom>
              <a:avLst/>
              <a:gdLst/>
              <a:ahLst/>
              <a:cxnLst/>
              <a:rect l="l" t="t" r="r" b="b"/>
              <a:pathLst>
                <a:path w="660400" h="1277620">
                  <a:moveTo>
                    <a:pt x="0" y="1277112"/>
                  </a:moveTo>
                  <a:lnTo>
                    <a:pt x="659892" y="1277112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277112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2679191" y="2779833"/>
              <a:ext cx="660400" cy="976547"/>
            </a:xfrm>
            <a:custGeom>
              <a:avLst/>
              <a:gdLst/>
              <a:ahLst/>
              <a:cxnLst/>
              <a:rect l="l" t="t" r="r" b="b"/>
              <a:pathLst>
                <a:path w="660400" h="1057910">
                  <a:moveTo>
                    <a:pt x="0" y="1057656"/>
                  </a:moveTo>
                  <a:lnTo>
                    <a:pt x="659892" y="1057656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057656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2679191" y="3354244"/>
              <a:ext cx="660400" cy="1646075"/>
            </a:xfrm>
            <a:custGeom>
              <a:avLst/>
              <a:gdLst/>
              <a:ahLst/>
              <a:cxnLst/>
              <a:rect l="l" t="t" r="r" b="b"/>
              <a:pathLst>
                <a:path w="660400" h="1327785">
                  <a:moveTo>
                    <a:pt x="0" y="1327403"/>
                  </a:moveTo>
                  <a:lnTo>
                    <a:pt x="659892" y="1327403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327403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3630167" y="2204070"/>
              <a:ext cx="660400" cy="1544658"/>
            </a:xfrm>
            <a:custGeom>
              <a:avLst/>
              <a:gdLst/>
              <a:ahLst/>
              <a:cxnLst/>
              <a:rect l="l" t="t" r="r" b="b"/>
              <a:pathLst>
                <a:path w="660400" h="1623060">
                  <a:moveTo>
                    <a:pt x="0" y="1623059"/>
                  </a:moveTo>
                  <a:lnTo>
                    <a:pt x="659891" y="1623059"/>
                  </a:lnTo>
                  <a:lnTo>
                    <a:pt x="659891" y="0"/>
                  </a:lnTo>
                  <a:lnTo>
                    <a:pt x="0" y="0"/>
                  </a:lnTo>
                  <a:lnTo>
                    <a:pt x="0" y="1623059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3630167" y="3354243"/>
              <a:ext cx="660400" cy="1684851"/>
            </a:xfrm>
            <a:custGeom>
              <a:avLst/>
              <a:gdLst/>
              <a:ahLst/>
              <a:cxnLst/>
              <a:rect l="l" t="t" r="r" b="b"/>
              <a:pathLst>
                <a:path w="660400" h="1788160">
                  <a:moveTo>
                    <a:pt x="0" y="1787652"/>
                  </a:moveTo>
                  <a:lnTo>
                    <a:pt x="659891" y="1787652"/>
                  </a:lnTo>
                  <a:lnTo>
                    <a:pt x="659891" y="0"/>
                  </a:lnTo>
                  <a:lnTo>
                    <a:pt x="0" y="0"/>
                  </a:lnTo>
                  <a:lnTo>
                    <a:pt x="0" y="1787652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4581143" y="1989348"/>
              <a:ext cx="661670" cy="1740446"/>
            </a:xfrm>
            <a:custGeom>
              <a:avLst/>
              <a:gdLst/>
              <a:ahLst/>
              <a:cxnLst/>
              <a:rect l="l" t="t" r="r" b="b"/>
              <a:pathLst>
                <a:path w="661670" h="1623060">
                  <a:moveTo>
                    <a:pt x="0" y="1623059"/>
                  </a:moveTo>
                  <a:lnTo>
                    <a:pt x="661415" y="1623059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1623059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4581143" y="3243598"/>
              <a:ext cx="661670" cy="1884065"/>
            </a:xfrm>
            <a:custGeom>
              <a:avLst/>
              <a:gdLst/>
              <a:ahLst/>
              <a:cxnLst/>
              <a:rect l="l" t="t" r="r" b="b"/>
              <a:pathLst>
                <a:path w="661670" h="1788160">
                  <a:moveTo>
                    <a:pt x="0" y="1787652"/>
                  </a:moveTo>
                  <a:lnTo>
                    <a:pt x="661415" y="1787652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1787652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5532119" y="1989348"/>
              <a:ext cx="661670" cy="1463774"/>
            </a:xfrm>
            <a:custGeom>
              <a:avLst/>
              <a:gdLst/>
              <a:ahLst/>
              <a:cxnLst/>
              <a:rect l="l" t="t" r="r" b="b"/>
              <a:pathLst>
                <a:path w="661670" h="1417320">
                  <a:moveTo>
                    <a:pt x="0" y="1417319"/>
                  </a:moveTo>
                  <a:lnTo>
                    <a:pt x="661415" y="1417319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1417319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5470426" y="2985862"/>
              <a:ext cx="723363" cy="2100079"/>
            </a:xfrm>
            <a:custGeom>
              <a:avLst/>
              <a:gdLst/>
              <a:ahLst/>
              <a:cxnLst/>
              <a:rect l="l" t="t" r="r" b="b"/>
              <a:pathLst>
                <a:path w="661670" h="1915795">
                  <a:moveTo>
                    <a:pt x="0" y="1915667"/>
                  </a:moveTo>
                  <a:lnTo>
                    <a:pt x="661415" y="1915667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1915667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6483095" y="1062477"/>
              <a:ext cx="661670" cy="1160584"/>
            </a:xfrm>
            <a:custGeom>
              <a:avLst/>
              <a:gdLst/>
              <a:ahLst/>
              <a:cxnLst/>
              <a:rect l="l" t="t" r="r" b="b"/>
              <a:pathLst>
                <a:path w="661670" h="1303020">
                  <a:moveTo>
                    <a:pt x="0" y="1303020"/>
                  </a:moveTo>
                  <a:lnTo>
                    <a:pt x="661416" y="1303020"/>
                  </a:lnTo>
                  <a:lnTo>
                    <a:pt x="661416" y="0"/>
                  </a:lnTo>
                  <a:lnTo>
                    <a:pt x="0" y="0"/>
                  </a:lnTo>
                  <a:lnTo>
                    <a:pt x="0" y="130302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6381695" y="1486012"/>
              <a:ext cx="795817" cy="3129325"/>
            </a:xfrm>
            <a:custGeom>
              <a:avLst/>
              <a:gdLst/>
              <a:ahLst/>
              <a:cxnLst/>
              <a:rect l="l" t="t" r="r" b="b"/>
              <a:pathLst>
                <a:path w="661670" h="2618740">
                  <a:moveTo>
                    <a:pt x="0" y="2618232"/>
                  </a:moveTo>
                  <a:lnTo>
                    <a:pt x="661416" y="2618232"/>
                  </a:lnTo>
                  <a:lnTo>
                    <a:pt x="661416" y="0"/>
                  </a:lnTo>
                  <a:lnTo>
                    <a:pt x="0" y="0"/>
                  </a:lnTo>
                  <a:lnTo>
                    <a:pt x="0" y="2618232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7434072" y="1062476"/>
              <a:ext cx="661670" cy="1160585"/>
            </a:xfrm>
            <a:custGeom>
              <a:avLst/>
              <a:gdLst/>
              <a:ahLst/>
              <a:cxnLst/>
              <a:rect l="l" t="t" r="r" b="b"/>
              <a:pathLst>
                <a:path w="661670" h="1303020">
                  <a:moveTo>
                    <a:pt x="0" y="1303019"/>
                  </a:moveTo>
                  <a:lnTo>
                    <a:pt x="661416" y="1303019"/>
                  </a:lnTo>
                  <a:lnTo>
                    <a:pt x="661416" y="0"/>
                  </a:lnTo>
                  <a:lnTo>
                    <a:pt x="0" y="0"/>
                  </a:lnTo>
                  <a:lnTo>
                    <a:pt x="0" y="1303019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413267" y="1546251"/>
              <a:ext cx="762035" cy="3237474"/>
            </a:xfrm>
            <a:custGeom>
              <a:avLst/>
              <a:gdLst/>
              <a:ahLst/>
              <a:cxnLst/>
              <a:rect l="l" t="t" r="r" b="b"/>
              <a:pathLst>
                <a:path w="661670" h="2554604">
                  <a:moveTo>
                    <a:pt x="0" y="2554224"/>
                  </a:moveTo>
                  <a:lnTo>
                    <a:pt x="661416" y="2554224"/>
                  </a:lnTo>
                  <a:lnTo>
                    <a:pt x="661416" y="0"/>
                  </a:lnTo>
                  <a:lnTo>
                    <a:pt x="0" y="0"/>
                  </a:lnTo>
                  <a:lnTo>
                    <a:pt x="0" y="2554224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" name="object 20"/>
            <p:cNvSpPr/>
            <p:nvPr/>
          </p:nvSpPr>
          <p:spPr>
            <a:xfrm>
              <a:off x="8377143" y="1196468"/>
              <a:ext cx="660400" cy="1241931"/>
            </a:xfrm>
            <a:custGeom>
              <a:avLst/>
              <a:gdLst/>
              <a:ahLst/>
              <a:cxnLst/>
              <a:rect l="l" t="t" r="r" b="b"/>
              <a:pathLst>
                <a:path w="660400" h="1313814">
                  <a:moveTo>
                    <a:pt x="0" y="1313688"/>
                  </a:moveTo>
                  <a:lnTo>
                    <a:pt x="659892" y="1313688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313688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8237388" y="1716124"/>
              <a:ext cx="829753" cy="3181675"/>
            </a:xfrm>
            <a:custGeom>
              <a:avLst/>
              <a:gdLst/>
              <a:ahLst/>
              <a:cxnLst/>
              <a:rect l="l" t="t" r="r" b="b"/>
              <a:pathLst>
                <a:path w="660400" h="2426335">
                  <a:moveTo>
                    <a:pt x="0" y="2426208"/>
                  </a:moveTo>
                  <a:lnTo>
                    <a:pt x="659892" y="2426208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2426208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" name="object 22"/>
            <p:cNvSpPr/>
            <p:nvPr/>
          </p:nvSpPr>
          <p:spPr>
            <a:xfrm>
              <a:off x="595883" y="1335024"/>
              <a:ext cx="71755" cy="3831590"/>
            </a:xfrm>
            <a:custGeom>
              <a:avLst/>
              <a:gdLst/>
              <a:ahLst/>
              <a:cxnLst/>
              <a:rect l="l" t="t" r="r" b="b"/>
              <a:pathLst>
                <a:path w="71754" h="3831590">
                  <a:moveTo>
                    <a:pt x="36575" y="3831336"/>
                  </a:moveTo>
                  <a:lnTo>
                    <a:pt x="36575" y="0"/>
                  </a:lnTo>
                </a:path>
                <a:path w="71754" h="3831590">
                  <a:moveTo>
                    <a:pt x="0" y="3831336"/>
                  </a:moveTo>
                  <a:lnTo>
                    <a:pt x="71628" y="3831336"/>
                  </a:lnTo>
                </a:path>
                <a:path w="71754" h="3831590">
                  <a:moveTo>
                    <a:pt x="0" y="3192780"/>
                  </a:moveTo>
                  <a:lnTo>
                    <a:pt x="71628" y="3192780"/>
                  </a:lnTo>
                </a:path>
                <a:path w="71754" h="3831590">
                  <a:moveTo>
                    <a:pt x="0" y="2554224"/>
                  </a:moveTo>
                  <a:lnTo>
                    <a:pt x="71628" y="2554224"/>
                  </a:lnTo>
                </a:path>
                <a:path w="71754" h="3831590">
                  <a:moveTo>
                    <a:pt x="0" y="1915667"/>
                  </a:moveTo>
                  <a:lnTo>
                    <a:pt x="71628" y="1915667"/>
                  </a:lnTo>
                </a:path>
                <a:path w="71754" h="3831590">
                  <a:moveTo>
                    <a:pt x="0" y="1277112"/>
                  </a:moveTo>
                  <a:lnTo>
                    <a:pt x="71628" y="1277112"/>
                  </a:lnTo>
                </a:path>
                <a:path w="71754" h="3831590">
                  <a:moveTo>
                    <a:pt x="0" y="638555"/>
                  </a:moveTo>
                  <a:lnTo>
                    <a:pt x="71628" y="638555"/>
                  </a:lnTo>
                </a:path>
                <a:path w="71754" h="3831590">
                  <a:moveTo>
                    <a:pt x="0" y="0"/>
                  </a:moveTo>
                  <a:lnTo>
                    <a:pt x="71628" y="0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32459" y="5166360"/>
              <a:ext cx="7607934" cy="664845"/>
            </a:xfrm>
            <a:custGeom>
              <a:avLst/>
              <a:gdLst/>
              <a:ahLst/>
              <a:cxnLst/>
              <a:rect l="l" t="t" r="r" b="b"/>
              <a:pathLst>
                <a:path w="7607934" h="664845">
                  <a:moveTo>
                    <a:pt x="0" y="0"/>
                  </a:moveTo>
                  <a:lnTo>
                    <a:pt x="0" y="220979"/>
                  </a:lnTo>
                </a:path>
                <a:path w="7607934" h="664845">
                  <a:moveTo>
                    <a:pt x="950976" y="0"/>
                  </a:moveTo>
                  <a:lnTo>
                    <a:pt x="950976" y="220979"/>
                  </a:lnTo>
                </a:path>
                <a:path w="7607934" h="664845">
                  <a:moveTo>
                    <a:pt x="1901952" y="0"/>
                  </a:moveTo>
                  <a:lnTo>
                    <a:pt x="1901952" y="220979"/>
                  </a:lnTo>
                </a:path>
                <a:path w="7607934" h="664845">
                  <a:moveTo>
                    <a:pt x="2852928" y="0"/>
                  </a:moveTo>
                  <a:lnTo>
                    <a:pt x="2852928" y="220979"/>
                  </a:lnTo>
                </a:path>
                <a:path w="7607934" h="664845">
                  <a:moveTo>
                    <a:pt x="3803904" y="0"/>
                  </a:moveTo>
                  <a:lnTo>
                    <a:pt x="3803904" y="220979"/>
                  </a:lnTo>
                </a:path>
                <a:path w="7607934" h="664845">
                  <a:moveTo>
                    <a:pt x="4754880" y="0"/>
                  </a:moveTo>
                  <a:lnTo>
                    <a:pt x="4754880" y="220979"/>
                  </a:lnTo>
                </a:path>
                <a:path w="7607934" h="664845">
                  <a:moveTo>
                    <a:pt x="5705856" y="0"/>
                  </a:moveTo>
                  <a:lnTo>
                    <a:pt x="5705856" y="220979"/>
                  </a:lnTo>
                </a:path>
                <a:path w="7607934" h="664845">
                  <a:moveTo>
                    <a:pt x="6656832" y="0"/>
                  </a:moveTo>
                  <a:lnTo>
                    <a:pt x="6656832" y="220979"/>
                  </a:lnTo>
                </a:path>
                <a:path w="7607934" h="664845">
                  <a:moveTo>
                    <a:pt x="7607808" y="0"/>
                  </a:moveTo>
                  <a:lnTo>
                    <a:pt x="7607808" y="220979"/>
                  </a:lnTo>
                </a:path>
                <a:path w="7607934" h="664845">
                  <a:moveTo>
                    <a:pt x="0" y="220979"/>
                  </a:moveTo>
                  <a:lnTo>
                    <a:pt x="0" y="443483"/>
                  </a:lnTo>
                </a:path>
                <a:path w="7607934" h="664845">
                  <a:moveTo>
                    <a:pt x="950976" y="220979"/>
                  </a:moveTo>
                  <a:lnTo>
                    <a:pt x="950976" y="443483"/>
                  </a:lnTo>
                </a:path>
                <a:path w="7607934" h="664845">
                  <a:moveTo>
                    <a:pt x="1901952" y="220979"/>
                  </a:moveTo>
                  <a:lnTo>
                    <a:pt x="1901952" y="443483"/>
                  </a:lnTo>
                </a:path>
                <a:path w="7607934" h="664845">
                  <a:moveTo>
                    <a:pt x="2852928" y="220979"/>
                  </a:moveTo>
                  <a:lnTo>
                    <a:pt x="2852928" y="443483"/>
                  </a:lnTo>
                </a:path>
                <a:path w="7607934" h="664845">
                  <a:moveTo>
                    <a:pt x="3803904" y="220979"/>
                  </a:moveTo>
                  <a:lnTo>
                    <a:pt x="3803904" y="443483"/>
                  </a:lnTo>
                </a:path>
                <a:path w="7607934" h="664845">
                  <a:moveTo>
                    <a:pt x="4754880" y="220979"/>
                  </a:moveTo>
                  <a:lnTo>
                    <a:pt x="4754880" y="443483"/>
                  </a:lnTo>
                </a:path>
                <a:path w="7607934" h="664845">
                  <a:moveTo>
                    <a:pt x="5705856" y="220979"/>
                  </a:moveTo>
                  <a:lnTo>
                    <a:pt x="5705856" y="443483"/>
                  </a:lnTo>
                </a:path>
                <a:path w="7607934" h="664845">
                  <a:moveTo>
                    <a:pt x="6656832" y="220979"/>
                  </a:moveTo>
                  <a:lnTo>
                    <a:pt x="6656832" y="443483"/>
                  </a:lnTo>
                </a:path>
                <a:path w="7607934" h="664845">
                  <a:moveTo>
                    <a:pt x="7607808" y="220979"/>
                  </a:moveTo>
                  <a:lnTo>
                    <a:pt x="7607808" y="443483"/>
                  </a:lnTo>
                </a:path>
                <a:path w="7607934" h="664845">
                  <a:moveTo>
                    <a:pt x="0" y="443483"/>
                  </a:moveTo>
                  <a:lnTo>
                    <a:pt x="0" y="664463"/>
                  </a:lnTo>
                </a:path>
                <a:path w="7607934" h="664845">
                  <a:moveTo>
                    <a:pt x="2852928" y="443483"/>
                  </a:moveTo>
                  <a:lnTo>
                    <a:pt x="2852928" y="664463"/>
                  </a:lnTo>
                </a:path>
                <a:path w="7607934" h="664845">
                  <a:moveTo>
                    <a:pt x="5705856" y="443483"/>
                  </a:moveTo>
                  <a:lnTo>
                    <a:pt x="5705856" y="664463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922136" y="316078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30 560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2" name="object 72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Källa: Arbetsgivarverket. </a:t>
            </a:r>
            <a:r>
              <a:rPr dirty="0"/>
              <a:t>Lönestatistik </a:t>
            </a:r>
            <a:r>
              <a:rPr spc="-5" dirty="0"/>
              <a:t>redovisas </a:t>
            </a:r>
            <a:r>
              <a:rPr dirty="0"/>
              <a:t>inte </a:t>
            </a:r>
            <a:r>
              <a:rPr spc="-5" dirty="0"/>
              <a:t>vid färre än </a:t>
            </a:r>
            <a:r>
              <a:rPr dirty="0"/>
              <a:t>fem </a:t>
            </a:r>
            <a:r>
              <a:rPr spc="-5" dirty="0"/>
              <a:t>observationer. </a:t>
            </a:r>
            <a:r>
              <a:rPr dirty="0"/>
              <a:t>Vid </a:t>
            </a:r>
            <a:r>
              <a:rPr spc="-5" dirty="0"/>
              <a:t>upp </a:t>
            </a:r>
            <a:r>
              <a:rPr dirty="0"/>
              <a:t>till</a:t>
            </a:r>
            <a:r>
              <a:rPr spc="160" dirty="0"/>
              <a:t> </a:t>
            </a:r>
            <a:r>
              <a:rPr spc="-5" dirty="0"/>
              <a:t>21 observationer </a:t>
            </a:r>
            <a:r>
              <a:rPr dirty="0"/>
              <a:t>redovisas </a:t>
            </a:r>
            <a:r>
              <a:rPr spc="-5" dirty="0"/>
              <a:t>endast </a:t>
            </a:r>
            <a:r>
              <a:rPr dirty="0"/>
              <a:t>medianen.</a:t>
            </a:r>
          </a:p>
        </p:txBody>
      </p:sp>
      <p:sp>
        <p:nvSpPr>
          <p:cNvPr id="73" name="object 73"/>
          <p:cNvSpPr txBox="1">
            <a:spLocks noGrp="1"/>
          </p:cNvSpPr>
          <p:nvPr>
            <p:ph type="ftr" sz="quarter" idx="5"/>
          </p:nvPr>
        </p:nvSpPr>
        <p:spPr>
          <a:xfrm>
            <a:off x="7626857" y="6518169"/>
            <a:ext cx="813816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sv-SE" spc="-5" dirty="0"/>
              <a:t>Mars 2026</a:t>
            </a:r>
            <a:endParaRPr spc="-5" dirty="0"/>
          </a:p>
        </p:txBody>
      </p:sp>
      <p:sp>
        <p:nvSpPr>
          <p:cNvPr id="74" name="object 74"/>
          <p:cNvSpPr txBox="1">
            <a:spLocks noGrp="1"/>
          </p:cNvSpPr>
          <p:nvPr>
            <p:ph type="sldNum" sz="quarter" idx="7"/>
          </p:nvPr>
        </p:nvSpPr>
        <p:spPr>
          <a:xfrm>
            <a:off x="8672830" y="6590087"/>
            <a:ext cx="189865" cy="139700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6</a:t>
            </a:fld>
            <a:endParaRPr dirty="0"/>
          </a:p>
        </p:txBody>
      </p:sp>
      <p:sp>
        <p:nvSpPr>
          <p:cNvPr id="26" name="object 26"/>
          <p:cNvSpPr txBox="1"/>
          <p:nvPr/>
        </p:nvSpPr>
        <p:spPr>
          <a:xfrm>
            <a:off x="1876843" y="303985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31 160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834019" y="264536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34 500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797203" y="207173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39 860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700143" y="188509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40 840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692455" y="189510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40 760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647724" y="91115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50 040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594409" y="93820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50 000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547035" y="110115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48 990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547034" y="160402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41 700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8566398" y="230965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36 000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1191" y="5072633"/>
            <a:ext cx="507365" cy="67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070">
              <a:lnSpc>
                <a:spcPts val="1065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15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 marL="12700">
              <a:lnSpc>
                <a:spcPts val="1005"/>
              </a:lnSpc>
            </a:pPr>
            <a:r>
              <a:rPr sz="850" spc="-5" dirty="0">
                <a:latin typeface="Carlito"/>
                <a:cs typeface="Carlito"/>
              </a:rPr>
              <a:t>Antal</a:t>
            </a:r>
            <a:endParaRPr sz="850">
              <a:latin typeface="Carlito"/>
              <a:cs typeface="Carlito"/>
            </a:endParaRPr>
          </a:p>
          <a:p>
            <a:pPr marL="12700" marR="10795">
              <a:lnSpc>
                <a:spcPts val="1540"/>
              </a:lnSpc>
              <a:spcBef>
                <a:spcPts val="120"/>
              </a:spcBef>
            </a:pPr>
            <a:r>
              <a:rPr sz="850" dirty="0">
                <a:latin typeface="Carlito"/>
                <a:cs typeface="Carlito"/>
              </a:rPr>
              <a:t>P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spc="-5" dirty="0">
                <a:latin typeface="Carlito"/>
                <a:cs typeface="Carlito"/>
              </a:rPr>
              <a:t>pul</a:t>
            </a:r>
            <a:r>
              <a:rPr sz="850" dirty="0">
                <a:latin typeface="Carlito"/>
                <a:cs typeface="Carlito"/>
              </a:rPr>
              <a:t>ati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n  BEST</a:t>
            </a:r>
            <a:r>
              <a:rPr sz="850" spc="-5" dirty="0">
                <a:latin typeface="Carlito"/>
                <a:cs typeface="Carlito"/>
              </a:rPr>
              <a:t>A</a:t>
            </a:r>
            <a:r>
              <a:rPr sz="850" dirty="0">
                <a:latin typeface="Carlito"/>
                <a:cs typeface="Carlito"/>
              </a:rPr>
              <a:t>-</a:t>
            </a:r>
            <a:r>
              <a:rPr sz="850" spc="-5" dirty="0">
                <a:latin typeface="Carlito"/>
                <a:cs typeface="Carlito"/>
              </a:rPr>
              <a:t>k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d</a:t>
            </a:r>
            <a:endParaRPr sz="850">
              <a:latin typeface="Carlito"/>
              <a:cs typeface="Carlito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97612" y="4434078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20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97612" y="3794836"/>
            <a:ext cx="34163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25</a:t>
            </a:r>
            <a:r>
              <a:rPr sz="900" spc="-6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97612" y="3156584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97612" y="2518028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97612" y="1879472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036726" y="5220665"/>
            <a:ext cx="248911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64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988057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59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2910332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152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3861561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288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4812919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253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5764148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485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6715506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357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7666481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381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8617711" y="5220665"/>
            <a:ext cx="325102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882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050747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806067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2733294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3904234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4659629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5587110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6758178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7513446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8440673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1930145" y="5792277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1512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4783963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1522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7637526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1532</a:t>
            </a:r>
            <a:endParaRPr sz="900" b="1">
              <a:latin typeface="Carlito"/>
              <a:cs typeface="Carlito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197612" y="807277"/>
            <a:ext cx="5418455" cy="59626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620"/>
              </a:spcBef>
            </a:pPr>
            <a:r>
              <a:rPr sz="1200" b="1" dirty="0">
                <a:latin typeface="Carlito"/>
                <a:cs typeface="Carlito"/>
              </a:rPr>
              <a:t>15 - </a:t>
            </a:r>
            <a:r>
              <a:rPr sz="1200" b="1" spc="-5" dirty="0">
                <a:latin typeface="Carlito"/>
                <a:cs typeface="Carlito"/>
              </a:rPr>
              <a:t>Forsknings- </a:t>
            </a:r>
            <a:r>
              <a:rPr sz="1200" b="1" dirty="0">
                <a:latin typeface="Carlito"/>
                <a:cs typeface="Carlito"/>
              </a:rPr>
              <a:t>och </a:t>
            </a:r>
            <a:r>
              <a:rPr sz="1200" b="1" spc="-5" dirty="0">
                <a:latin typeface="Carlito"/>
                <a:cs typeface="Carlito"/>
              </a:rPr>
              <a:t>utvecklingsarbete med medicinsk eller liknande</a:t>
            </a:r>
            <a:r>
              <a:rPr sz="1200" b="1" spc="5" dirty="0">
                <a:latin typeface="Carlito"/>
                <a:cs typeface="Carlito"/>
              </a:rPr>
              <a:t> </a:t>
            </a:r>
            <a:r>
              <a:rPr sz="1200" b="1" spc="-5" dirty="0">
                <a:latin typeface="Carlito"/>
                <a:cs typeface="Carlito"/>
              </a:rPr>
              <a:t>inriktning</a:t>
            </a:r>
            <a:endParaRPr sz="1200" dirty="0">
              <a:latin typeface="Carlito"/>
              <a:cs typeface="Carlito"/>
            </a:endParaRPr>
          </a:p>
          <a:p>
            <a:pPr marL="744855">
              <a:lnSpc>
                <a:spcPts val="1115"/>
              </a:lnSpc>
              <a:spcBef>
                <a:spcPts val="425"/>
              </a:spcBef>
            </a:pPr>
            <a:r>
              <a:rPr sz="1000" b="1" spc="-5" dirty="0">
                <a:latin typeface="Carlito"/>
                <a:cs typeface="Carlito"/>
              </a:rPr>
              <a:t>lönestatistik, mars 20</a:t>
            </a:r>
            <a:r>
              <a:rPr lang="sv-SE" sz="1000" b="1" spc="-5" dirty="0">
                <a:latin typeface="Carlito"/>
                <a:cs typeface="Carlito"/>
              </a:rPr>
              <a:t>26</a:t>
            </a:r>
            <a:r>
              <a:rPr sz="1000" b="1" spc="-5" dirty="0">
                <a:latin typeface="Carlito"/>
                <a:cs typeface="Carlito"/>
              </a:rPr>
              <a:t> (10:e</a:t>
            </a:r>
            <a:r>
              <a:rPr lang="sv-SE" sz="1000" b="1" spc="-5" dirty="0">
                <a:latin typeface="Carlito"/>
                <a:cs typeface="Carlito"/>
              </a:rPr>
              <a:t> percentil</a:t>
            </a:r>
            <a:r>
              <a:rPr sz="1000" b="1" spc="-5" dirty="0">
                <a:latin typeface="Carlito"/>
                <a:cs typeface="Carlito"/>
              </a:rPr>
              <a:t>, median, 90:e</a:t>
            </a:r>
            <a:r>
              <a:rPr sz="1000" b="1" spc="70" dirty="0">
                <a:latin typeface="Carlito"/>
                <a:cs typeface="Carlito"/>
              </a:rPr>
              <a:t> </a:t>
            </a:r>
            <a:r>
              <a:rPr sz="1000" b="1" spc="-5" dirty="0">
                <a:latin typeface="Carlito"/>
                <a:cs typeface="Carlito"/>
              </a:rPr>
              <a:t>percentil)</a:t>
            </a:r>
            <a:endParaRPr sz="1000" dirty="0">
              <a:latin typeface="Carlito"/>
              <a:cs typeface="Carlito"/>
            </a:endParaRPr>
          </a:p>
          <a:p>
            <a:pPr marL="12700">
              <a:lnSpc>
                <a:spcPts val="994"/>
              </a:lnSpc>
            </a:pPr>
            <a:r>
              <a:rPr sz="900" dirty="0">
                <a:latin typeface="Carlito"/>
                <a:cs typeface="Carlito"/>
              </a:rPr>
              <a:t>45</a:t>
            </a:r>
            <a:r>
              <a:rPr sz="900" spc="-1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5" name="object 25">
            <a:extLst>
              <a:ext uri="{FF2B5EF4-FFF2-40B4-BE49-F238E27FC236}">
                <a16:creationId xmlns:a16="http://schemas.microsoft.com/office/drawing/2014/main" id="{13C0D1E7-2A0F-C9CD-5BE1-08BC8AE50F8E}"/>
              </a:ext>
            </a:extLst>
          </p:cNvPr>
          <p:cNvSpPr txBox="1"/>
          <p:nvPr/>
        </p:nvSpPr>
        <p:spPr>
          <a:xfrm>
            <a:off x="922136" y="342900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27 800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6" name="object 25">
            <a:extLst>
              <a:ext uri="{FF2B5EF4-FFF2-40B4-BE49-F238E27FC236}">
                <a16:creationId xmlns:a16="http://schemas.microsoft.com/office/drawing/2014/main" id="{1D595C93-AD0F-B7C7-79AE-596F1CDF06B0}"/>
              </a:ext>
            </a:extLst>
          </p:cNvPr>
          <p:cNvSpPr txBox="1"/>
          <p:nvPr/>
        </p:nvSpPr>
        <p:spPr>
          <a:xfrm>
            <a:off x="922136" y="366303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26 000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7" name="object 26">
            <a:extLst>
              <a:ext uri="{FF2B5EF4-FFF2-40B4-BE49-F238E27FC236}">
                <a16:creationId xmlns:a16="http://schemas.microsoft.com/office/drawing/2014/main" id="{1CF3E10E-A47F-F754-6513-35EC950F3688}"/>
              </a:ext>
            </a:extLst>
          </p:cNvPr>
          <p:cNvSpPr txBox="1"/>
          <p:nvPr/>
        </p:nvSpPr>
        <p:spPr>
          <a:xfrm>
            <a:off x="1888234" y="342900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28 000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8" name="object 26">
            <a:extLst>
              <a:ext uri="{FF2B5EF4-FFF2-40B4-BE49-F238E27FC236}">
                <a16:creationId xmlns:a16="http://schemas.microsoft.com/office/drawing/2014/main" id="{2AF22B2B-412C-97BE-9B51-9C043F0F2494}"/>
              </a:ext>
            </a:extLst>
          </p:cNvPr>
          <p:cNvSpPr txBox="1"/>
          <p:nvPr/>
        </p:nvSpPr>
        <p:spPr>
          <a:xfrm>
            <a:off x="1885320" y="367603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26 000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9" name="object 27">
            <a:extLst>
              <a:ext uri="{FF2B5EF4-FFF2-40B4-BE49-F238E27FC236}">
                <a16:creationId xmlns:a16="http://schemas.microsoft.com/office/drawing/2014/main" id="{5BFFFCB8-0053-F171-65A4-5E4A52BC5AE9}"/>
              </a:ext>
            </a:extLst>
          </p:cNvPr>
          <p:cNvSpPr txBox="1"/>
          <p:nvPr/>
        </p:nvSpPr>
        <p:spPr>
          <a:xfrm>
            <a:off x="2834019" y="327596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29 000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0" name="object 27">
            <a:extLst>
              <a:ext uri="{FF2B5EF4-FFF2-40B4-BE49-F238E27FC236}">
                <a16:creationId xmlns:a16="http://schemas.microsoft.com/office/drawing/2014/main" id="{248EDA92-0F8E-B085-DC7D-470061AD9FEC}"/>
              </a:ext>
            </a:extLst>
          </p:cNvPr>
          <p:cNvSpPr txBox="1"/>
          <p:nvPr/>
        </p:nvSpPr>
        <p:spPr>
          <a:xfrm>
            <a:off x="2834019" y="367603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26 000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1" name="object 28">
            <a:extLst>
              <a:ext uri="{FF2B5EF4-FFF2-40B4-BE49-F238E27FC236}">
                <a16:creationId xmlns:a16="http://schemas.microsoft.com/office/drawing/2014/main" id="{3AF0567E-0617-A188-6711-6F86D1CCB9C3}"/>
              </a:ext>
            </a:extLst>
          </p:cNvPr>
          <p:cNvSpPr txBox="1"/>
          <p:nvPr/>
        </p:nvSpPr>
        <p:spPr>
          <a:xfrm>
            <a:off x="3785590" y="321791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29 250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2" name="object 28">
            <a:extLst>
              <a:ext uri="{FF2B5EF4-FFF2-40B4-BE49-F238E27FC236}">
                <a16:creationId xmlns:a16="http://schemas.microsoft.com/office/drawing/2014/main" id="{4F7DAF2E-B71B-04D8-281D-1C82A631FAB4}"/>
              </a:ext>
            </a:extLst>
          </p:cNvPr>
          <p:cNvSpPr txBox="1"/>
          <p:nvPr/>
        </p:nvSpPr>
        <p:spPr>
          <a:xfrm>
            <a:off x="3797203" y="366042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26 000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3" name="object 29">
            <a:extLst>
              <a:ext uri="{FF2B5EF4-FFF2-40B4-BE49-F238E27FC236}">
                <a16:creationId xmlns:a16="http://schemas.microsoft.com/office/drawing/2014/main" id="{30A46A7A-7D5E-32C6-BAE4-0D7CE9D5E36E}"/>
              </a:ext>
            </a:extLst>
          </p:cNvPr>
          <p:cNvSpPr txBox="1"/>
          <p:nvPr/>
        </p:nvSpPr>
        <p:spPr>
          <a:xfrm>
            <a:off x="4742052" y="315053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30 000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4" name="object 29">
            <a:extLst>
              <a:ext uri="{FF2B5EF4-FFF2-40B4-BE49-F238E27FC236}">
                <a16:creationId xmlns:a16="http://schemas.microsoft.com/office/drawing/2014/main" id="{7A11AF76-D950-43F9-6425-D01368ABB0C3}"/>
              </a:ext>
            </a:extLst>
          </p:cNvPr>
          <p:cNvSpPr txBox="1"/>
          <p:nvPr/>
        </p:nvSpPr>
        <p:spPr>
          <a:xfrm>
            <a:off x="4755423" y="367306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26 000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5" name="object 30">
            <a:extLst>
              <a:ext uri="{FF2B5EF4-FFF2-40B4-BE49-F238E27FC236}">
                <a16:creationId xmlns:a16="http://schemas.microsoft.com/office/drawing/2014/main" id="{39A05A3B-CDF9-7FB0-B619-4F1D28E0E74D}"/>
              </a:ext>
            </a:extLst>
          </p:cNvPr>
          <p:cNvSpPr txBox="1"/>
          <p:nvPr/>
        </p:nvSpPr>
        <p:spPr>
          <a:xfrm>
            <a:off x="5692454" y="281505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32 000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6" name="object 30">
            <a:extLst>
              <a:ext uri="{FF2B5EF4-FFF2-40B4-BE49-F238E27FC236}">
                <a16:creationId xmlns:a16="http://schemas.microsoft.com/office/drawing/2014/main" id="{01E1228F-09C5-70EA-15D6-E86A71FF7E58}"/>
              </a:ext>
            </a:extLst>
          </p:cNvPr>
          <p:cNvSpPr txBox="1"/>
          <p:nvPr/>
        </p:nvSpPr>
        <p:spPr>
          <a:xfrm>
            <a:off x="5692454" y="3362889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27 400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7" name="object 31">
            <a:extLst>
              <a:ext uri="{FF2B5EF4-FFF2-40B4-BE49-F238E27FC236}">
                <a16:creationId xmlns:a16="http://schemas.microsoft.com/office/drawing/2014/main" id="{F194EF7F-38C9-D220-5557-DC08071E9464}"/>
              </a:ext>
            </a:extLst>
          </p:cNvPr>
          <p:cNvSpPr txBox="1"/>
          <p:nvPr/>
        </p:nvSpPr>
        <p:spPr>
          <a:xfrm>
            <a:off x="6643431" y="139492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43 000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8" name="object 31">
            <a:extLst>
              <a:ext uri="{FF2B5EF4-FFF2-40B4-BE49-F238E27FC236}">
                <a16:creationId xmlns:a16="http://schemas.microsoft.com/office/drawing/2014/main" id="{598FDA8E-36AB-C872-E028-7C6F59581B9A}"/>
              </a:ext>
            </a:extLst>
          </p:cNvPr>
          <p:cNvSpPr txBox="1"/>
          <p:nvPr/>
        </p:nvSpPr>
        <p:spPr>
          <a:xfrm>
            <a:off x="6643431" y="2147399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38 000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9" name="object 32">
            <a:extLst>
              <a:ext uri="{FF2B5EF4-FFF2-40B4-BE49-F238E27FC236}">
                <a16:creationId xmlns:a16="http://schemas.microsoft.com/office/drawing/2014/main" id="{FF94E4B6-F7F9-18CC-BECE-D124F1BDD7A2}"/>
              </a:ext>
            </a:extLst>
          </p:cNvPr>
          <p:cNvSpPr txBox="1"/>
          <p:nvPr/>
        </p:nvSpPr>
        <p:spPr>
          <a:xfrm>
            <a:off x="7594409" y="147018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42 900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90" name="object 32">
            <a:extLst>
              <a:ext uri="{FF2B5EF4-FFF2-40B4-BE49-F238E27FC236}">
                <a16:creationId xmlns:a16="http://schemas.microsoft.com/office/drawing/2014/main" id="{1AE21069-3950-E43E-28F2-A7F460766BF8}"/>
              </a:ext>
            </a:extLst>
          </p:cNvPr>
          <p:cNvSpPr txBox="1"/>
          <p:nvPr/>
        </p:nvSpPr>
        <p:spPr>
          <a:xfrm>
            <a:off x="7594409" y="215833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38 100</a:t>
            </a:r>
            <a:endParaRPr sz="900" dirty="0">
              <a:latin typeface="Carlito"/>
              <a:cs typeface="Carlito"/>
            </a:endParaRPr>
          </a:p>
        </p:txBody>
      </p:sp>
      <p:cxnSp>
        <p:nvCxnSpPr>
          <p:cNvPr id="37" name="Rak koppling 36">
            <a:extLst>
              <a:ext uri="{FF2B5EF4-FFF2-40B4-BE49-F238E27FC236}">
                <a16:creationId xmlns:a16="http://schemas.microsoft.com/office/drawing/2014/main" id="{4E16D8D1-E991-38B5-72D7-DF19B4DE9486}"/>
              </a:ext>
            </a:extLst>
          </p:cNvPr>
          <p:cNvCxnSpPr/>
          <p:nvPr/>
        </p:nvCxnSpPr>
        <p:spPr>
          <a:xfrm>
            <a:off x="638914" y="5141876"/>
            <a:ext cx="838479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object 69"/>
          <p:cNvSpPr txBox="1"/>
          <p:nvPr/>
        </p:nvSpPr>
        <p:spPr>
          <a:xfrm>
            <a:off x="197612" y="807277"/>
            <a:ext cx="5418455" cy="59626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620"/>
              </a:spcBef>
            </a:pPr>
            <a:r>
              <a:rPr sz="1200" b="1" dirty="0">
                <a:latin typeface="Carlito"/>
                <a:cs typeface="Carlito"/>
              </a:rPr>
              <a:t>15 - </a:t>
            </a:r>
            <a:r>
              <a:rPr sz="1200" b="1" spc="-5" dirty="0">
                <a:latin typeface="Carlito"/>
                <a:cs typeface="Carlito"/>
              </a:rPr>
              <a:t>Forsknings- </a:t>
            </a:r>
            <a:r>
              <a:rPr sz="1200" b="1" dirty="0">
                <a:latin typeface="Carlito"/>
                <a:cs typeface="Carlito"/>
              </a:rPr>
              <a:t>och </a:t>
            </a:r>
            <a:r>
              <a:rPr sz="1200" b="1" spc="-5" dirty="0">
                <a:latin typeface="Carlito"/>
                <a:cs typeface="Carlito"/>
              </a:rPr>
              <a:t>utvecklingsarbete med medicinsk eller liknande</a:t>
            </a:r>
            <a:r>
              <a:rPr sz="1200" b="1" spc="5" dirty="0">
                <a:latin typeface="Carlito"/>
                <a:cs typeface="Carlito"/>
              </a:rPr>
              <a:t> </a:t>
            </a:r>
            <a:r>
              <a:rPr sz="1200" b="1" spc="-5" dirty="0">
                <a:latin typeface="Carlito"/>
                <a:cs typeface="Carlito"/>
              </a:rPr>
              <a:t>inriktning</a:t>
            </a:r>
            <a:endParaRPr sz="1200" dirty="0">
              <a:latin typeface="Carlito"/>
              <a:cs typeface="Carlito"/>
            </a:endParaRPr>
          </a:p>
          <a:p>
            <a:pPr marL="744855">
              <a:lnSpc>
                <a:spcPts val="1115"/>
              </a:lnSpc>
              <a:spcBef>
                <a:spcPts val="425"/>
              </a:spcBef>
            </a:pPr>
            <a:r>
              <a:rPr sz="1000" b="1" spc="-5" dirty="0">
                <a:latin typeface="Carlito"/>
                <a:cs typeface="Carlito"/>
              </a:rPr>
              <a:t>lönestatistik, mars 20</a:t>
            </a:r>
            <a:r>
              <a:rPr lang="sv-SE" sz="1000" b="1" spc="-5" dirty="0">
                <a:latin typeface="Carlito"/>
                <a:cs typeface="Carlito"/>
              </a:rPr>
              <a:t>26 </a:t>
            </a:r>
            <a:r>
              <a:rPr sz="1000" b="1" spc="-5" dirty="0">
                <a:latin typeface="Carlito"/>
                <a:cs typeface="Carlito"/>
              </a:rPr>
              <a:t>(10:e</a:t>
            </a:r>
            <a:r>
              <a:rPr lang="sv-SE" sz="1000" b="1" spc="-5" dirty="0">
                <a:latin typeface="Carlito"/>
                <a:cs typeface="Carlito"/>
              </a:rPr>
              <a:t> percentil</a:t>
            </a:r>
            <a:r>
              <a:rPr sz="1000" b="1" spc="-5" dirty="0">
                <a:latin typeface="Carlito"/>
                <a:cs typeface="Carlito"/>
              </a:rPr>
              <a:t>, median, 90:e</a:t>
            </a:r>
            <a:r>
              <a:rPr sz="1000" b="1" spc="70" dirty="0">
                <a:latin typeface="Carlito"/>
                <a:cs typeface="Carlito"/>
              </a:rPr>
              <a:t> </a:t>
            </a:r>
            <a:r>
              <a:rPr sz="1000" b="1" spc="-5" dirty="0">
                <a:latin typeface="Carlito"/>
                <a:cs typeface="Carlito"/>
              </a:rPr>
              <a:t>percentil)</a:t>
            </a:r>
            <a:endParaRPr sz="1000" dirty="0">
              <a:latin typeface="Carlito"/>
              <a:cs typeface="Carlito"/>
            </a:endParaRPr>
          </a:p>
          <a:p>
            <a:pPr marL="12700">
              <a:lnSpc>
                <a:spcPts val="994"/>
              </a:lnSpc>
            </a:pPr>
            <a:r>
              <a:rPr sz="900" dirty="0">
                <a:latin typeface="Carlito"/>
                <a:cs typeface="Carlito"/>
              </a:rPr>
              <a:t>75</a:t>
            </a:r>
            <a:r>
              <a:rPr sz="900" spc="-1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grpSp>
        <p:nvGrpSpPr>
          <p:cNvPr id="2" name="object 2"/>
          <p:cNvGrpSpPr/>
          <p:nvPr/>
        </p:nvGrpSpPr>
        <p:grpSpPr>
          <a:xfrm>
            <a:off x="595883" y="871815"/>
            <a:ext cx="8516925" cy="4959390"/>
            <a:chOff x="595883" y="871815"/>
            <a:chExt cx="8516925" cy="4959390"/>
          </a:xfrm>
        </p:grpSpPr>
        <p:sp>
          <p:nvSpPr>
            <p:cNvPr id="3" name="object 3"/>
            <p:cNvSpPr/>
            <p:nvPr/>
          </p:nvSpPr>
          <p:spPr>
            <a:xfrm>
              <a:off x="777239" y="2475642"/>
              <a:ext cx="660400" cy="1087281"/>
            </a:xfrm>
            <a:custGeom>
              <a:avLst/>
              <a:gdLst/>
              <a:ahLst/>
              <a:cxnLst/>
              <a:rect l="l" t="t" r="r" b="b"/>
              <a:pathLst>
                <a:path w="660400" h="982979">
                  <a:moveTo>
                    <a:pt x="0" y="982979"/>
                  </a:moveTo>
                  <a:lnTo>
                    <a:pt x="659891" y="982979"/>
                  </a:lnTo>
                  <a:lnTo>
                    <a:pt x="659891" y="0"/>
                  </a:lnTo>
                  <a:lnTo>
                    <a:pt x="0" y="0"/>
                  </a:lnTo>
                  <a:lnTo>
                    <a:pt x="0" y="982979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777239" y="3096168"/>
              <a:ext cx="660400" cy="2063333"/>
            </a:xfrm>
            <a:custGeom>
              <a:avLst/>
              <a:gdLst/>
              <a:ahLst/>
              <a:cxnLst/>
              <a:rect l="l" t="t" r="r" b="b"/>
              <a:pathLst>
                <a:path w="660400" h="1704339">
                  <a:moveTo>
                    <a:pt x="0" y="1703832"/>
                  </a:moveTo>
                  <a:lnTo>
                    <a:pt x="659891" y="1703832"/>
                  </a:lnTo>
                  <a:lnTo>
                    <a:pt x="659891" y="0"/>
                  </a:lnTo>
                  <a:lnTo>
                    <a:pt x="0" y="0"/>
                  </a:lnTo>
                  <a:lnTo>
                    <a:pt x="0" y="1703832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1728216" y="2526528"/>
              <a:ext cx="660400" cy="1029536"/>
            </a:xfrm>
            <a:custGeom>
              <a:avLst/>
              <a:gdLst/>
              <a:ahLst/>
              <a:cxnLst/>
              <a:rect l="l" t="t" r="r" b="b"/>
              <a:pathLst>
                <a:path w="660400" h="965200">
                  <a:moveTo>
                    <a:pt x="0" y="964692"/>
                  </a:moveTo>
                  <a:lnTo>
                    <a:pt x="659892" y="964692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964692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1630984" y="3128589"/>
              <a:ext cx="757631" cy="1936613"/>
            </a:xfrm>
            <a:custGeom>
              <a:avLst/>
              <a:gdLst/>
              <a:ahLst/>
              <a:cxnLst/>
              <a:rect l="l" t="t" r="r" b="b"/>
              <a:pathLst>
                <a:path w="660400" h="1659889">
                  <a:moveTo>
                    <a:pt x="0" y="1659636"/>
                  </a:moveTo>
                  <a:lnTo>
                    <a:pt x="659892" y="1659636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659636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2679191" y="2699229"/>
              <a:ext cx="660400" cy="1029536"/>
            </a:xfrm>
            <a:custGeom>
              <a:avLst/>
              <a:gdLst/>
              <a:ahLst/>
              <a:cxnLst/>
              <a:rect l="l" t="t" r="r" b="b"/>
              <a:pathLst>
                <a:path w="660400" h="859789">
                  <a:moveTo>
                    <a:pt x="0" y="859536"/>
                  </a:moveTo>
                  <a:lnTo>
                    <a:pt x="659892" y="859536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859536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2596076" y="3264892"/>
              <a:ext cx="743515" cy="1770406"/>
            </a:xfrm>
            <a:custGeom>
              <a:avLst/>
              <a:gdLst/>
              <a:ahLst/>
              <a:cxnLst/>
              <a:rect l="l" t="t" r="r" b="b"/>
              <a:pathLst>
                <a:path w="660400" h="1478279">
                  <a:moveTo>
                    <a:pt x="0" y="1478280"/>
                  </a:moveTo>
                  <a:lnTo>
                    <a:pt x="659892" y="1478280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478280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3630167" y="1300208"/>
              <a:ext cx="660400" cy="1741656"/>
            </a:xfrm>
            <a:custGeom>
              <a:avLst/>
              <a:gdLst/>
              <a:ahLst/>
              <a:cxnLst/>
              <a:rect l="l" t="t" r="r" b="b"/>
              <a:pathLst>
                <a:path w="660400" h="1186179">
                  <a:moveTo>
                    <a:pt x="0" y="1185672"/>
                  </a:moveTo>
                  <a:lnTo>
                    <a:pt x="659891" y="1185672"/>
                  </a:lnTo>
                  <a:lnTo>
                    <a:pt x="659891" y="0"/>
                  </a:lnTo>
                  <a:lnTo>
                    <a:pt x="0" y="0"/>
                  </a:lnTo>
                  <a:lnTo>
                    <a:pt x="0" y="1185672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3594915" y="2387722"/>
              <a:ext cx="785074" cy="2464076"/>
            </a:xfrm>
            <a:custGeom>
              <a:avLst/>
              <a:gdLst/>
              <a:ahLst/>
              <a:cxnLst/>
              <a:rect l="l" t="t" r="r" b="b"/>
              <a:pathLst>
                <a:path w="660400" h="2044064">
                  <a:moveTo>
                    <a:pt x="0" y="2043684"/>
                  </a:moveTo>
                  <a:lnTo>
                    <a:pt x="659891" y="2043684"/>
                  </a:lnTo>
                  <a:lnTo>
                    <a:pt x="659891" y="0"/>
                  </a:lnTo>
                  <a:lnTo>
                    <a:pt x="0" y="0"/>
                  </a:lnTo>
                  <a:lnTo>
                    <a:pt x="0" y="2043684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4581143" y="1713532"/>
              <a:ext cx="661670" cy="1239543"/>
            </a:xfrm>
            <a:custGeom>
              <a:avLst/>
              <a:gdLst/>
              <a:ahLst/>
              <a:cxnLst/>
              <a:rect l="l" t="t" r="r" b="b"/>
              <a:pathLst>
                <a:path w="661670" h="1254760">
                  <a:moveTo>
                    <a:pt x="0" y="1254252"/>
                  </a:moveTo>
                  <a:lnTo>
                    <a:pt x="661415" y="1254252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1254252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4573334" y="2518028"/>
              <a:ext cx="786258" cy="2359156"/>
            </a:xfrm>
            <a:custGeom>
              <a:avLst/>
              <a:gdLst/>
              <a:ahLst/>
              <a:cxnLst/>
              <a:rect l="l" t="t" r="r" b="b"/>
              <a:pathLst>
                <a:path w="661670" h="2037714">
                  <a:moveTo>
                    <a:pt x="0" y="2037588"/>
                  </a:moveTo>
                  <a:lnTo>
                    <a:pt x="661415" y="2037588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2037588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5532119" y="2317459"/>
              <a:ext cx="661670" cy="1093887"/>
            </a:xfrm>
            <a:custGeom>
              <a:avLst/>
              <a:gdLst/>
              <a:ahLst/>
              <a:cxnLst/>
              <a:rect l="l" t="t" r="r" b="b"/>
              <a:pathLst>
                <a:path w="661670" h="919479">
                  <a:moveTo>
                    <a:pt x="0" y="918972"/>
                  </a:moveTo>
                  <a:lnTo>
                    <a:pt x="661415" y="918972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918972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5505328" y="2953075"/>
              <a:ext cx="714237" cy="2014031"/>
            </a:xfrm>
            <a:custGeom>
              <a:avLst/>
              <a:gdLst/>
              <a:ahLst/>
              <a:cxnLst/>
              <a:rect l="l" t="t" r="r" b="b"/>
              <a:pathLst>
                <a:path w="661670" h="1673860">
                  <a:moveTo>
                    <a:pt x="0" y="1673352"/>
                  </a:moveTo>
                  <a:lnTo>
                    <a:pt x="661415" y="1673352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1673352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8386572" y="871815"/>
              <a:ext cx="660400" cy="1880900"/>
            </a:xfrm>
            <a:custGeom>
              <a:avLst/>
              <a:gdLst/>
              <a:ahLst/>
              <a:cxnLst/>
              <a:rect l="l" t="t" r="r" b="b"/>
              <a:pathLst>
                <a:path w="660400" h="1231900">
                  <a:moveTo>
                    <a:pt x="0" y="1231392"/>
                  </a:moveTo>
                  <a:lnTo>
                    <a:pt x="659892" y="1231392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231392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8369293" y="2302550"/>
              <a:ext cx="743515" cy="2800514"/>
            </a:xfrm>
            <a:custGeom>
              <a:avLst/>
              <a:gdLst/>
              <a:ahLst/>
              <a:cxnLst/>
              <a:rect l="l" t="t" r="r" b="b"/>
              <a:pathLst>
                <a:path w="660400" h="2289175">
                  <a:moveTo>
                    <a:pt x="0" y="2289048"/>
                  </a:moveTo>
                  <a:lnTo>
                    <a:pt x="659892" y="2289048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2289048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595883" y="1335024"/>
              <a:ext cx="71755" cy="3831590"/>
            </a:xfrm>
            <a:custGeom>
              <a:avLst/>
              <a:gdLst/>
              <a:ahLst/>
              <a:cxnLst/>
              <a:rect l="l" t="t" r="r" b="b"/>
              <a:pathLst>
                <a:path w="71754" h="3831590">
                  <a:moveTo>
                    <a:pt x="36575" y="3831336"/>
                  </a:moveTo>
                  <a:lnTo>
                    <a:pt x="36575" y="0"/>
                  </a:lnTo>
                </a:path>
                <a:path w="71754" h="3831590">
                  <a:moveTo>
                    <a:pt x="0" y="3831336"/>
                  </a:moveTo>
                  <a:lnTo>
                    <a:pt x="71628" y="3831336"/>
                  </a:lnTo>
                </a:path>
                <a:path w="71754" h="3831590">
                  <a:moveTo>
                    <a:pt x="0" y="3192780"/>
                  </a:moveTo>
                  <a:lnTo>
                    <a:pt x="71628" y="3192780"/>
                  </a:lnTo>
                </a:path>
                <a:path w="71754" h="3831590">
                  <a:moveTo>
                    <a:pt x="0" y="2554224"/>
                  </a:moveTo>
                  <a:lnTo>
                    <a:pt x="71628" y="2554224"/>
                  </a:lnTo>
                </a:path>
                <a:path w="71754" h="3831590">
                  <a:moveTo>
                    <a:pt x="0" y="1915667"/>
                  </a:moveTo>
                  <a:lnTo>
                    <a:pt x="71628" y="1915667"/>
                  </a:lnTo>
                </a:path>
                <a:path w="71754" h="3831590">
                  <a:moveTo>
                    <a:pt x="0" y="1277112"/>
                  </a:moveTo>
                  <a:lnTo>
                    <a:pt x="71628" y="1277112"/>
                  </a:lnTo>
                </a:path>
                <a:path w="71754" h="3831590">
                  <a:moveTo>
                    <a:pt x="0" y="638555"/>
                  </a:moveTo>
                  <a:lnTo>
                    <a:pt x="71628" y="638555"/>
                  </a:lnTo>
                </a:path>
                <a:path w="71754" h="3831590">
                  <a:moveTo>
                    <a:pt x="0" y="0"/>
                  </a:moveTo>
                  <a:lnTo>
                    <a:pt x="71628" y="0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32459" y="5166360"/>
              <a:ext cx="7607934" cy="664845"/>
            </a:xfrm>
            <a:custGeom>
              <a:avLst/>
              <a:gdLst/>
              <a:ahLst/>
              <a:cxnLst/>
              <a:rect l="l" t="t" r="r" b="b"/>
              <a:pathLst>
                <a:path w="7607934" h="664845">
                  <a:moveTo>
                    <a:pt x="0" y="0"/>
                  </a:moveTo>
                  <a:lnTo>
                    <a:pt x="0" y="220979"/>
                  </a:lnTo>
                </a:path>
                <a:path w="7607934" h="664845">
                  <a:moveTo>
                    <a:pt x="950976" y="0"/>
                  </a:moveTo>
                  <a:lnTo>
                    <a:pt x="950976" y="220979"/>
                  </a:lnTo>
                </a:path>
                <a:path w="7607934" h="664845">
                  <a:moveTo>
                    <a:pt x="1901952" y="0"/>
                  </a:moveTo>
                  <a:lnTo>
                    <a:pt x="1901952" y="220979"/>
                  </a:lnTo>
                </a:path>
                <a:path w="7607934" h="664845">
                  <a:moveTo>
                    <a:pt x="2852928" y="0"/>
                  </a:moveTo>
                  <a:lnTo>
                    <a:pt x="2852928" y="220979"/>
                  </a:lnTo>
                </a:path>
                <a:path w="7607934" h="664845">
                  <a:moveTo>
                    <a:pt x="3803904" y="0"/>
                  </a:moveTo>
                  <a:lnTo>
                    <a:pt x="3803904" y="220979"/>
                  </a:lnTo>
                </a:path>
                <a:path w="7607934" h="664845">
                  <a:moveTo>
                    <a:pt x="4754880" y="0"/>
                  </a:moveTo>
                  <a:lnTo>
                    <a:pt x="4754880" y="220979"/>
                  </a:lnTo>
                </a:path>
                <a:path w="7607934" h="664845">
                  <a:moveTo>
                    <a:pt x="5705856" y="0"/>
                  </a:moveTo>
                  <a:lnTo>
                    <a:pt x="5705856" y="220979"/>
                  </a:lnTo>
                </a:path>
                <a:path w="7607934" h="664845">
                  <a:moveTo>
                    <a:pt x="6656832" y="0"/>
                  </a:moveTo>
                  <a:lnTo>
                    <a:pt x="6656832" y="220979"/>
                  </a:lnTo>
                </a:path>
                <a:path w="7607934" h="664845">
                  <a:moveTo>
                    <a:pt x="7607808" y="0"/>
                  </a:moveTo>
                  <a:lnTo>
                    <a:pt x="7607808" y="220979"/>
                  </a:lnTo>
                </a:path>
                <a:path w="7607934" h="664845">
                  <a:moveTo>
                    <a:pt x="0" y="220979"/>
                  </a:moveTo>
                  <a:lnTo>
                    <a:pt x="0" y="443483"/>
                  </a:lnTo>
                </a:path>
                <a:path w="7607934" h="664845">
                  <a:moveTo>
                    <a:pt x="950976" y="220979"/>
                  </a:moveTo>
                  <a:lnTo>
                    <a:pt x="950976" y="443483"/>
                  </a:lnTo>
                </a:path>
                <a:path w="7607934" h="664845">
                  <a:moveTo>
                    <a:pt x="1901952" y="220979"/>
                  </a:moveTo>
                  <a:lnTo>
                    <a:pt x="1901952" y="443483"/>
                  </a:lnTo>
                </a:path>
                <a:path w="7607934" h="664845">
                  <a:moveTo>
                    <a:pt x="2852928" y="220979"/>
                  </a:moveTo>
                  <a:lnTo>
                    <a:pt x="2852928" y="443483"/>
                  </a:lnTo>
                </a:path>
                <a:path w="7607934" h="664845">
                  <a:moveTo>
                    <a:pt x="3803904" y="220979"/>
                  </a:moveTo>
                  <a:lnTo>
                    <a:pt x="3803904" y="443483"/>
                  </a:lnTo>
                </a:path>
                <a:path w="7607934" h="664845">
                  <a:moveTo>
                    <a:pt x="4754880" y="220979"/>
                  </a:moveTo>
                  <a:lnTo>
                    <a:pt x="4754880" y="443483"/>
                  </a:lnTo>
                </a:path>
                <a:path w="7607934" h="664845">
                  <a:moveTo>
                    <a:pt x="5705856" y="220979"/>
                  </a:moveTo>
                  <a:lnTo>
                    <a:pt x="5705856" y="443483"/>
                  </a:lnTo>
                </a:path>
                <a:path w="7607934" h="664845">
                  <a:moveTo>
                    <a:pt x="6656832" y="220979"/>
                  </a:moveTo>
                  <a:lnTo>
                    <a:pt x="6656832" y="443483"/>
                  </a:lnTo>
                </a:path>
                <a:path w="7607934" h="664845">
                  <a:moveTo>
                    <a:pt x="7607808" y="220979"/>
                  </a:moveTo>
                  <a:lnTo>
                    <a:pt x="7607808" y="443483"/>
                  </a:lnTo>
                </a:path>
                <a:path w="7607934" h="664845">
                  <a:moveTo>
                    <a:pt x="0" y="443483"/>
                  </a:moveTo>
                  <a:lnTo>
                    <a:pt x="0" y="664463"/>
                  </a:lnTo>
                </a:path>
                <a:path w="7607934" h="664845">
                  <a:moveTo>
                    <a:pt x="2852928" y="443483"/>
                  </a:moveTo>
                  <a:lnTo>
                    <a:pt x="2852928" y="664463"/>
                  </a:lnTo>
                </a:path>
                <a:path w="7607934" h="664845">
                  <a:moveTo>
                    <a:pt x="5705856" y="443483"/>
                  </a:moveTo>
                  <a:lnTo>
                    <a:pt x="5705856" y="664463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947418" y="237520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57 460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0" name="object 70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Källa: Arbetsgivarverket. </a:t>
            </a:r>
            <a:r>
              <a:rPr dirty="0"/>
              <a:t>Lönestatistik </a:t>
            </a:r>
            <a:r>
              <a:rPr spc="-5" dirty="0"/>
              <a:t>redovisas </a:t>
            </a:r>
            <a:r>
              <a:rPr dirty="0"/>
              <a:t>inte </a:t>
            </a:r>
            <a:r>
              <a:rPr spc="-5" dirty="0"/>
              <a:t>vid färre än </a:t>
            </a:r>
            <a:r>
              <a:rPr dirty="0"/>
              <a:t>fem </a:t>
            </a:r>
            <a:r>
              <a:rPr spc="-5" dirty="0"/>
              <a:t>observationer. </a:t>
            </a:r>
            <a:r>
              <a:rPr dirty="0"/>
              <a:t>Vid </a:t>
            </a:r>
            <a:r>
              <a:rPr spc="-5" dirty="0"/>
              <a:t>upp </a:t>
            </a:r>
            <a:r>
              <a:rPr dirty="0"/>
              <a:t>till</a:t>
            </a:r>
            <a:r>
              <a:rPr spc="160" dirty="0"/>
              <a:t> </a:t>
            </a:r>
            <a:r>
              <a:rPr spc="-5" dirty="0"/>
              <a:t>21 observationer </a:t>
            </a:r>
            <a:r>
              <a:rPr dirty="0"/>
              <a:t>redovisas </a:t>
            </a:r>
            <a:r>
              <a:rPr spc="-5" dirty="0"/>
              <a:t>endast </a:t>
            </a:r>
            <a:r>
              <a:rPr dirty="0"/>
              <a:t>medianen.</a:t>
            </a:r>
          </a:p>
        </p:txBody>
      </p:sp>
      <p:sp>
        <p:nvSpPr>
          <p:cNvPr id="71" name="object 71"/>
          <p:cNvSpPr txBox="1">
            <a:spLocks noGrp="1"/>
          </p:cNvSpPr>
          <p:nvPr>
            <p:ph type="ftr" sz="quarter" idx="5"/>
          </p:nvPr>
        </p:nvSpPr>
        <p:spPr>
          <a:xfrm>
            <a:off x="7626857" y="6518168"/>
            <a:ext cx="920497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sv-SE" spc="-5" dirty="0"/>
              <a:t>Mars 2026</a:t>
            </a:r>
            <a:endParaRPr spc="-5" dirty="0"/>
          </a:p>
        </p:txBody>
      </p:sp>
      <p:sp>
        <p:nvSpPr>
          <p:cNvPr id="72" name="object 7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7</a:t>
            </a:fld>
            <a:endParaRPr dirty="0"/>
          </a:p>
        </p:txBody>
      </p:sp>
      <p:sp>
        <p:nvSpPr>
          <p:cNvPr id="28" name="object 28"/>
          <p:cNvSpPr txBox="1"/>
          <p:nvPr/>
        </p:nvSpPr>
        <p:spPr>
          <a:xfrm>
            <a:off x="1914828" y="2452539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56 430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830957" y="261667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54 800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781883" y="123464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79 825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717731" y="162837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71 000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691183" y="2208179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61 000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538355" y="72049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85 810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547354" y="218289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61 100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8570659" y="268058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54 300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1191" y="5072633"/>
            <a:ext cx="507365" cy="67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070">
              <a:lnSpc>
                <a:spcPts val="1065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15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 marL="12700">
              <a:lnSpc>
                <a:spcPts val="1005"/>
              </a:lnSpc>
            </a:pPr>
            <a:r>
              <a:rPr sz="850" spc="-5" dirty="0">
                <a:latin typeface="Carlito"/>
                <a:cs typeface="Carlito"/>
              </a:rPr>
              <a:t>Antal</a:t>
            </a:r>
            <a:endParaRPr sz="850">
              <a:latin typeface="Carlito"/>
              <a:cs typeface="Carlito"/>
            </a:endParaRPr>
          </a:p>
          <a:p>
            <a:pPr marL="12700" marR="10795">
              <a:lnSpc>
                <a:spcPts val="1540"/>
              </a:lnSpc>
              <a:spcBef>
                <a:spcPts val="120"/>
              </a:spcBef>
            </a:pPr>
            <a:r>
              <a:rPr sz="850" dirty="0">
                <a:latin typeface="Carlito"/>
                <a:cs typeface="Carlito"/>
              </a:rPr>
              <a:t>P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spc="-5" dirty="0">
                <a:latin typeface="Carlito"/>
                <a:cs typeface="Carlito"/>
              </a:rPr>
              <a:t>pul</a:t>
            </a:r>
            <a:r>
              <a:rPr sz="850" dirty="0">
                <a:latin typeface="Carlito"/>
                <a:cs typeface="Carlito"/>
              </a:rPr>
              <a:t>ati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n  BEST</a:t>
            </a:r>
            <a:r>
              <a:rPr sz="850" spc="-5" dirty="0">
                <a:latin typeface="Carlito"/>
                <a:cs typeface="Carlito"/>
              </a:rPr>
              <a:t>A</a:t>
            </a:r>
            <a:r>
              <a:rPr sz="850" dirty="0">
                <a:latin typeface="Carlito"/>
                <a:cs typeface="Carlito"/>
              </a:rPr>
              <a:t>-</a:t>
            </a:r>
            <a:r>
              <a:rPr sz="850" spc="-5" dirty="0">
                <a:latin typeface="Carlito"/>
                <a:cs typeface="Carlito"/>
              </a:rPr>
              <a:t>k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d</a:t>
            </a:r>
            <a:endParaRPr sz="850">
              <a:latin typeface="Carlito"/>
              <a:cs typeface="Carlito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97612" y="4434078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25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97612" y="3794836"/>
            <a:ext cx="34163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35</a:t>
            </a:r>
            <a:r>
              <a:rPr sz="900" spc="-6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97612" y="3156584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97612" y="2518028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55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97612" y="1879472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65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007770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535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959101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518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2881376" y="5220665"/>
            <a:ext cx="336231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1 405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3890517" y="5220665"/>
            <a:ext cx="30505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126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4812919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91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5764148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712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8610600" y="5220665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40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050747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806067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2733294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3904234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4659629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5587110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6758178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7513446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8440673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1930145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1542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4783963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1552</a:t>
            </a:r>
            <a:endParaRPr sz="900" b="1">
              <a:latin typeface="Carlito"/>
              <a:cs typeface="Carlito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7637526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1562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73" name="object 27">
            <a:extLst>
              <a:ext uri="{FF2B5EF4-FFF2-40B4-BE49-F238E27FC236}">
                <a16:creationId xmlns:a16="http://schemas.microsoft.com/office/drawing/2014/main" id="{58416C52-0CDD-6ABC-A99F-69B9CC553857}"/>
              </a:ext>
            </a:extLst>
          </p:cNvPr>
          <p:cNvSpPr txBox="1"/>
          <p:nvPr/>
        </p:nvSpPr>
        <p:spPr>
          <a:xfrm>
            <a:off x="947418" y="296898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47 400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4" name="object 27">
            <a:extLst>
              <a:ext uri="{FF2B5EF4-FFF2-40B4-BE49-F238E27FC236}">
                <a16:creationId xmlns:a16="http://schemas.microsoft.com/office/drawing/2014/main" id="{87FC2689-4C63-EACE-29B3-A247BCBD5F62}"/>
              </a:ext>
            </a:extLst>
          </p:cNvPr>
          <p:cNvSpPr txBox="1"/>
          <p:nvPr/>
        </p:nvSpPr>
        <p:spPr>
          <a:xfrm>
            <a:off x="939035" y="352011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41 300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5" name="object 28">
            <a:extLst>
              <a:ext uri="{FF2B5EF4-FFF2-40B4-BE49-F238E27FC236}">
                <a16:creationId xmlns:a16="http://schemas.microsoft.com/office/drawing/2014/main" id="{6D4210ED-8EE8-3974-9418-2358F10A49B4}"/>
              </a:ext>
            </a:extLst>
          </p:cNvPr>
          <p:cNvSpPr txBox="1"/>
          <p:nvPr/>
        </p:nvSpPr>
        <p:spPr>
          <a:xfrm>
            <a:off x="1914827" y="300999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47 200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6" name="object 28">
            <a:extLst>
              <a:ext uri="{FF2B5EF4-FFF2-40B4-BE49-F238E27FC236}">
                <a16:creationId xmlns:a16="http://schemas.microsoft.com/office/drawing/2014/main" id="{7D7824B5-ADCE-A4E2-275D-DB166D2E4738}"/>
              </a:ext>
            </a:extLst>
          </p:cNvPr>
          <p:cNvSpPr txBox="1"/>
          <p:nvPr/>
        </p:nvSpPr>
        <p:spPr>
          <a:xfrm>
            <a:off x="1884361" y="3513089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41 500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7" name="object 29">
            <a:extLst>
              <a:ext uri="{FF2B5EF4-FFF2-40B4-BE49-F238E27FC236}">
                <a16:creationId xmlns:a16="http://schemas.microsoft.com/office/drawing/2014/main" id="{6CC36D19-0B0D-66FE-BCA0-2F1A89C57957}"/>
              </a:ext>
            </a:extLst>
          </p:cNvPr>
          <p:cNvSpPr txBox="1"/>
          <p:nvPr/>
        </p:nvSpPr>
        <p:spPr>
          <a:xfrm>
            <a:off x="2846771" y="319612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45 400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8" name="object 29">
            <a:extLst>
              <a:ext uri="{FF2B5EF4-FFF2-40B4-BE49-F238E27FC236}">
                <a16:creationId xmlns:a16="http://schemas.microsoft.com/office/drawing/2014/main" id="{7DBEFD2A-FB7E-1979-0E0E-9564B1526F4A}"/>
              </a:ext>
            </a:extLst>
          </p:cNvPr>
          <p:cNvSpPr txBox="1"/>
          <p:nvPr/>
        </p:nvSpPr>
        <p:spPr>
          <a:xfrm>
            <a:off x="2846771" y="363616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40 600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9" name="object 30">
            <a:extLst>
              <a:ext uri="{FF2B5EF4-FFF2-40B4-BE49-F238E27FC236}">
                <a16:creationId xmlns:a16="http://schemas.microsoft.com/office/drawing/2014/main" id="{991E4F79-89E7-C730-13F3-FDFBBED003F9}"/>
              </a:ext>
            </a:extLst>
          </p:cNvPr>
          <p:cNvSpPr txBox="1"/>
          <p:nvPr/>
        </p:nvSpPr>
        <p:spPr>
          <a:xfrm>
            <a:off x="3787155" y="225855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58 900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0" name="object 30">
            <a:extLst>
              <a:ext uri="{FF2B5EF4-FFF2-40B4-BE49-F238E27FC236}">
                <a16:creationId xmlns:a16="http://schemas.microsoft.com/office/drawing/2014/main" id="{FC6A66E8-B426-D0FB-8BA7-6104861977C5}"/>
              </a:ext>
            </a:extLst>
          </p:cNvPr>
          <p:cNvSpPr txBox="1"/>
          <p:nvPr/>
        </p:nvSpPr>
        <p:spPr>
          <a:xfrm>
            <a:off x="3761154" y="294484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47 800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1" name="object 31">
            <a:extLst>
              <a:ext uri="{FF2B5EF4-FFF2-40B4-BE49-F238E27FC236}">
                <a16:creationId xmlns:a16="http://schemas.microsoft.com/office/drawing/2014/main" id="{70ACB1A7-747F-AFAB-A2DD-A6661B709087}"/>
              </a:ext>
            </a:extLst>
          </p:cNvPr>
          <p:cNvSpPr txBox="1"/>
          <p:nvPr/>
        </p:nvSpPr>
        <p:spPr>
          <a:xfrm>
            <a:off x="4725849" y="238206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57 000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2" name="object 31">
            <a:extLst>
              <a:ext uri="{FF2B5EF4-FFF2-40B4-BE49-F238E27FC236}">
                <a16:creationId xmlns:a16="http://schemas.microsoft.com/office/drawing/2014/main" id="{982C8467-C714-8392-DED0-2EEDF7AFF157}"/>
              </a:ext>
            </a:extLst>
          </p:cNvPr>
          <p:cNvSpPr txBox="1"/>
          <p:nvPr/>
        </p:nvSpPr>
        <p:spPr>
          <a:xfrm>
            <a:off x="4714008" y="285059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49 300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3" name="object 32">
            <a:extLst>
              <a:ext uri="{FF2B5EF4-FFF2-40B4-BE49-F238E27FC236}">
                <a16:creationId xmlns:a16="http://schemas.microsoft.com/office/drawing/2014/main" id="{A05F3388-CBDB-9C14-FB43-A384FDF1FA09}"/>
              </a:ext>
            </a:extLst>
          </p:cNvPr>
          <p:cNvSpPr txBox="1"/>
          <p:nvPr/>
        </p:nvSpPr>
        <p:spPr>
          <a:xfrm>
            <a:off x="5693861" y="282369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50 100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4" name="object 32">
            <a:extLst>
              <a:ext uri="{FF2B5EF4-FFF2-40B4-BE49-F238E27FC236}">
                <a16:creationId xmlns:a16="http://schemas.microsoft.com/office/drawing/2014/main" id="{F3753EA3-E211-0DEA-9ADB-9B146C4638C8}"/>
              </a:ext>
            </a:extLst>
          </p:cNvPr>
          <p:cNvSpPr txBox="1"/>
          <p:nvPr/>
        </p:nvSpPr>
        <p:spPr>
          <a:xfrm>
            <a:off x="5691183" y="341160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44 400</a:t>
            </a:r>
            <a:endParaRPr sz="900" dirty="0">
              <a:latin typeface="Carlito"/>
              <a:cs typeface="Carlito"/>
            </a:endParaRPr>
          </a:p>
        </p:txBody>
      </p:sp>
      <p:cxnSp>
        <p:nvCxnSpPr>
          <p:cNvPr id="21" name="Rak koppling 20">
            <a:extLst>
              <a:ext uri="{FF2B5EF4-FFF2-40B4-BE49-F238E27FC236}">
                <a16:creationId xmlns:a16="http://schemas.microsoft.com/office/drawing/2014/main" id="{8D0D045E-2B9F-A0E8-A0CD-08E8A7E4E924}"/>
              </a:ext>
            </a:extLst>
          </p:cNvPr>
          <p:cNvCxnSpPr/>
          <p:nvPr/>
        </p:nvCxnSpPr>
        <p:spPr>
          <a:xfrm>
            <a:off x="632459" y="5159501"/>
            <a:ext cx="8279195" cy="685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34870" y="923130"/>
            <a:ext cx="8451089" cy="4908075"/>
            <a:chOff x="595883" y="923130"/>
            <a:chExt cx="8451089" cy="4908075"/>
          </a:xfrm>
        </p:grpSpPr>
        <p:sp>
          <p:nvSpPr>
            <p:cNvPr id="3" name="object 3"/>
            <p:cNvSpPr/>
            <p:nvPr/>
          </p:nvSpPr>
          <p:spPr>
            <a:xfrm>
              <a:off x="777239" y="3454914"/>
              <a:ext cx="660400" cy="390118"/>
            </a:xfrm>
            <a:custGeom>
              <a:avLst/>
              <a:gdLst/>
              <a:ahLst/>
              <a:cxnLst/>
              <a:rect l="l" t="t" r="r" b="b"/>
              <a:pathLst>
                <a:path w="660400" h="437514">
                  <a:moveTo>
                    <a:pt x="0" y="437387"/>
                  </a:moveTo>
                  <a:lnTo>
                    <a:pt x="659891" y="437387"/>
                  </a:lnTo>
                  <a:lnTo>
                    <a:pt x="659891" y="0"/>
                  </a:lnTo>
                  <a:lnTo>
                    <a:pt x="0" y="0"/>
                  </a:lnTo>
                  <a:lnTo>
                    <a:pt x="0" y="437387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769993" y="3702635"/>
              <a:ext cx="803027" cy="1267086"/>
            </a:xfrm>
            <a:custGeom>
              <a:avLst/>
              <a:gdLst/>
              <a:ahLst/>
              <a:cxnLst/>
              <a:rect l="l" t="t" r="r" b="b"/>
              <a:pathLst>
                <a:path w="660400" h="1057910">
                  <a:moveTo>
                    <a:pt x="0" y="1057656"/>
                  </a:moveTo>
                  <a:lnTo>
                    <a:pt x="659891" y="1057656"/>
                  </a:lnTo>
                  <a:lnTo>
                    <a:pt x="659891" y="0"/>
                  </a:lnTo>
                  <a:lnTo>
                    <a:pt x="0" y="0"/>
                  </a:lnTo>
                  <a:lnTo>
                    <a:pt x="0" y="1057656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1728216" y="3395701"/>
              <a:ext cx="660400" cy="449332"/>
            </a:xfrm>
            <a:custGeom>
              <a:avLst/>
              <a:gdLst/>
              <a:ahLst/>
              <a:cxnLst/>
              <a:rect l="l" t="t" r="r" b="b"/>
              <a:pathLst>
                <a:path w="660400" h="437514">
                  <a:moveTo>
                    <a:pt x="0" y="437387"/>
                  </a:moveTo>
                  <a:lnTo>
                    <a:pt x="659892" y="437387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437387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1728216" y="3697781"/>
              <a:ext cx="660400" cy="1263238"/>
            </a:xfrm>
            <a:custGeom>
              <a:avLst/>
              <a:gdLst/>
              <a:ahLst/>
              <a:cxnLst/>
              <a:rect l="l" t="t" r="r" b="b"/>
              <a:pathLst>
                <a:path w="660400" h="1057910">
                  <a:moveTo>
                    <a:pt x="0" y="1057656"/>
                  </a:moveTo>
                  <a:lnTo>
                    <a:pt x="659892" y="1057656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057656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2679191" y="3285093"/>
              <a:ext cx="660400" cy="550900"/>
            </a:xfrm>
            <a:custGeom>
              <a:avLst/>
              <a:gdLst/>
              <a:ahLst/>
              <a:cxnLst/>
              <a:rect l="l" t="t" r="r" b="b"/>
              <a:pathLst>
                <a:path w="660400" h="521335">
                  <a:moveTo>
                    <a:pt x="0" y="521207"/>
                  </a:moveTo>
                  <a:lnTo>
                    <a:pt x="659892" y="521207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521207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2647976" y="3702634"/>
              <a:ext cx="863975" cy="1234459"/>
            </a:xfrm>
            <a:custGeom>
              <a:avLst/>
              <a:gdLst/>
              <a:ahLst/>
              <a:cxnLst/>
              <a:rect l="l" t="t" r="r" b="b"/>
              <a:pathLst>
                <a:path w="660400" h="1057910">
                  <a:moveTo>
                    <a:pt x="0" y="1057656"/>
                  </a:moveTo>
                  <a:lnTo>
                    <a:pt x="659892" y="1057656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057656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3630167" y="2512017"/>
              <a:ext cx="660400" cy="922456"/>
            </a:xfrm>
            <a:custGeom>
              <a:avLst/>
              <a:gdLst/>
              <a:ahLst/>
              <a:cxnLst/>
              <a:rect l="l" t="t" r="r" b="b"/>
              <a:pathLst>
                <a:path w="660400" h="946785">
                  <a:moveTo>
                    <a:pt x="0" y="946404"/>
                  </a:moveTo>
                  <a:lnTo>
                    <a:pt x="659891" y="946404"/>
                  </a:lnTo>
                  <a:lnTo>
                    <a:pt x="659891" y="0"/>
                  </a:lnTo>
                  <a:lnTo>
                    <a:pt x="0" y="0"/>
                  </a:lnTo>
                  <a:lnTo>
                    <a:pt x="0" y="946404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3615284" y="3319144"/>
              <a:ext cx="802808" cy="1657983"/>
            </a:xfrm>
            <a:custGeom>
              <a:avLst/>
              <a:gdLst/>
              <a:ahLst/>
              <a:cxnLst/>
              <a:rect l="l" t="t" r="r" b="b"/>
              <a:pathLst>
                <a:path w="660400" h="1493520">
                  <a:moveTo>
                    <a:pt x="0" y="1493519"/>
                  </a:moveTo>
                  <a:lnTo>
                    <a:pt x="659891" y="1493519"/>
                  </a:lnTo>
                  <a:lnTo>
                    <a:pt x="659891" y="0"/>
                  </a:lnTo>
                  <a:lnTo>
                    <a:pt x="0" y="0"/>
                  </a:lnTo>
                  <a:lnTo>
                    <a:pt x="0" y="1493519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4581143" y="2549722"/>
              <a:ext cx="661670" cy="886693"/>
            </a:xfrm>
            <a:custGeom>
              <a:avLst/>
              <a:gdLst/>
              <a:ahLst/>
              <a:cxnLst/>
              <a:rect l="l" t="t" r="r" b="b"/>
              <a:pathLst>
                <a:path w="661670" h="940435">
                  <a:moveTo>
                    <a:pt x="0" y="940307"/>
                  </a:moveTo>
                  <a:lnTo>
                    <a:pt x="661415" y="940307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940307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4403811" y="3319144"/>
              <a:ext cx="928908" cy="1668390"/>
            </a:xfrm>
            <a:custGeom>
              <a:avLst/>
              <a:gdLst/>
              <a:ahLst/>
              <a:cxnLst/>
              <a:rect l="l" t="t" r="r" b="b"/>
              <a:pathLst>
                <a:path w="661670" h="1493520">
                  <a:moveTo>
                    <a:pt x="0" y="1493519"/>
                  </a:moveTo>
                  <a:lnTo>
                    <a:pt x="661415" y="1493519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1493519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5532119" y="2512016"/>
              <a:ext cx="661670" cy="871488"/>
            </a:xfrm>
            <a:custGeom>
              <a:avLst/>
              <a:gdLst/>
              <a:ahLst/>
              <a:cxnLst/>
              <a:rect l="l" t="t" r="r" b="b"/>
              <a:pathLst>
                <a:path w="661670" h="805179">
                  <a:moveTo>
                    <a:pt x="0" y="804671"/>
                  </a:moveTo>
                  <a:lnTo>
                    <a:pt x="661415" y="804671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804671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5506738" y="2895602"/>
              <a:ext cx="795382" cy="1933058"/>
            </a:xfrm>
            <a:custGeom>
              <a:avLst/>
              <a:gdLst/>
              <a:ahLst/>
              <a:cxnLst/>
              <a:rect l="l" t="t" r="r" b="b"/>
              <a:pathLst>
                <a:path w="661670" h="1716404">
                  <a:moveTo>
                    <a:pt x="0" y="1716024"/>
                  </a:moveTo>
                  <a:lnTo>
                    <a:pt x="661415" y="1716024"/>
                  </a:lnTo>
                  <a:lnTo>
                    <a:pt x="661415" y="0"/>
                  </a:lnTo>
                  <a:lnTo>
                    <a:pt x="0" y="0"/>
                  </a:lnTo>
                  <a:lnTo>
                    <a:pt x="0" y="1716024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6483095" y="923130"/>
              <a:ext cx="661670" cy="1798269"/>
            </a:xfrm>
            <a:custGeom>
              <a:avLst/>
              <a:gdLst/>
              <a:ahLst/>
              <a:cxnLst/>
              <a:rect l="l" t="t" r="r" b="b"/>
              <a:pathLst>
                <a:path w="661670" h="1731645">
                  <a:moveTo>
                    <a:pt x="0" y="1731264"/>
                  </a:moveTo>
                  <a:lnTo>
                    <a:pt x="661416" y="1731264"/>
                  </a:lnTo>
                  <a:lnTo>
                    <a:pt x="661416" y="0"/>
                  </a:lnTo>
                  <a:lnTo>
                    <a:pt x="0" y="0"/>
                  </a:lnTo>
                  <a:lnTo>
                    <a:pt x="0" y="1731264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6440201" y="2198057"/>
              <a:ext cx="768668" cy="2388823"/>
            </a:xfrm>
            <a:custGeom>
              <a:avLst/>
              <a:gdLst/>
              <a:ahLst/>
              <a:cxnLst/>
              <a:rect l="l" t="t" r="r" b="b"/>
              <a:pathLst>
                <a:path w="661670" h="2030095">
                  <a:moveTo>
                    <a:pt x="0" y="2029967"/>
                  </a:moveTo>
                  <a:lnTo>
                    <a:pt x="661416" y="2029967"/>
                  </a:lnTo>
                  <a:lnTo>
                    <a:pt x="661416" y="0"/>
                  </a:lnTo>
                  <a:lnTo>
                    <a:pt x="0" y="0"/>
                  </a:lnTo>
                  <a:lnTo>
                    <a:pt x="0" y="2029967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7434072" y="1252474"/>
              <a:ext cx="661670" cy="1483428"/>
            </a:xfrm>
            <a:custGeom>
              <a:avLst/>
              <a:gdLst/>
              <a:ahLst/>
              <a:cxnLst/>
              <a:rect l="l" t="t" r="r" b="b"/>
              <a:pathLst>
                <a:path w="661670" h="1725295">
                  <a:moveTo>
                    <a:pt x="0" y="1725167"/>
                  </a:moveTo>
                  <a:lnTo>
                    <a:pt x="661416" y="1725167"/>
                  </a:lnTo>
                  <a:lnTo>
                    <a:pt x="661416" y="0"/>
                  </a:lnTo>
                  <a:lnTo>
                    <a:pt x="0" y="0"/>
                  </a:lnTo>
                  <a:lnTo>
                    <a:pt x="0" y="1725167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428239" y="2240778"/>
              <a:ext cx="661670" cy="2594338"/>
            </a:xfrm>
            <a:custGeom>
              <a:avLst/>
              <a:gdLst/>
              <a:ahLst/>
              <a:cxnLst/>
              <a:rect l="l" t="t" r="r" b="b"/>
              <a:pathLst>
                <a:path w="661670" h="2045335">
                  <a:moveTo>
                    <a:pt x="0" y="2045208"/>
                  </a:moveTo>
                  <a:lnTo>
                    <a:pt x="661416" y="2045208"/>
                  </a:lnTo>
                  <a:lnTo>
                    <a:pt x="661416" y="0"/>
                  </a:lnTo>
                  <a:lnTo>
                    <a:pt x="0" y="0"/>
                  </a:lnTo>
                  <a:lnTo>
                    <a:pt x="0" y="2045208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" name="object 20"/>
            <p:cNvSpPr/>
            <p:nvPr/>
          </p:nvSpPr>
          <p:spPr>
            <a:xfrm>
              <a:off x="8386572" y="1066801"/>
              <a:ext cx="660400" cy="1507506"/>
            </a:xfrm>
            <a:custGeom>
              <a:avLst/>
              <a:gdLst/>
              <a:ahLst/>
              <a:cxnLst/>
              <a:rect l="l" t="t" r="r" b="b"/>
              <a:pathLst>
                <a:path w="660400" h="1678304">
                  <a:moveTo>
                    <a:pt x="0" y="1677924"/>
                  </a:moveTo>
                  <a:lnTo>
                    <a:pt x="659892" y="1677924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1677924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8386572" y="1937959"/>
              <a:ext cx="660400" cy="2938748"/>
            </a:xfrm>
            <a:custGeom>
              <a:avLst/>
              <a:gdLst/>
              <a:ahLst/>
              <a:cxnLst/>
              <a:rect l="l" t="t" r="r" b="b"/>
              <a:pathLst>
                <a:path w="660400" h="2571115">
                  <a:moveTo>
                    <a:pt x="0" y="2570988"/>
                  </a:moveTo>
                  <a:lnTo>
                    <a:pt x="659892" y="2570988"/>
                  </a:lnTo>
                  <a:lnTo>
                    <a:pt x="659892" y="0"/>
                  </a:lnTo>
                  <a:lnTo>
                    <a:pt x="0" y="0"/>
                  </a:lnTo>
                  <a:lnTo>
                    <a:pt x="0" y="2570988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" name="object 22"/>
            <p:cNvSpPr/>
            <p:nvPr/>
          </p:nvSpPr>
          <p:spPr>
            <a:xfrm>
              <a:off x="595883" y="1335024"/>
              <a:ext cx="71755" cy="3831590"/>
            </a:xfrm>
            <a:custGeom>
              <a:avLst/>
              <a:gdLst/>
              <a:ahLst/>
              <a:cxnLst/>
              <a:rect l="l" t="t" r="r" b="b"/>
              <a:pathLst>
                <a:path w="71754" h="3831590">
                  <a:moveTo>
                    <a:pt x="36575" y="3831336"/>
                  </a:moveTo>
                  <a:lnTo>
                    <a:pt x="36575" y="0"/>
                  </a:lnTo>
                </a:path>
                <a:path w="71754" h="3831590">
                  <a:moveTo>
                    <a:pt x="0" y="3831336"/>
                  </a:moveTo>
                  <a:lnTo>
                    <a:pt x="71628" y="3831336"/>
                  </a:lnTo>
                </a:path>
                <a:path w="71754" h="3831590">
                  <a:moveTo>
                    <a:pt x="0" y="3448812"/>
                  </a:moveTo>
                  <a:lnTo>
                    <a:pt x="71628" y="3448812"/>
                  </a:lnTo>
                </a:path>
                <a:path w="71754" h="3831590">
                  <a:moveTo>
                    <a:pt x="0" y="3064764"/>
                  </a:moveTo>
                  <a:lnTo>
                    <a:pt x="71628" y="3064764"/>
                  </a:lnTo>
                </a:path>
                <a:path w="71754" h="3831590">
                  <a:moveTo>
                    <a:pt x="0" y="2682240"/>
                  </a:moveTo>
                  <a:lnTo>
                    <a:pt x="71628" y="2682240"/>
                  </a:lnTo>
                </a:path>
                <a:path w="71754" h="3831590">
                  <a:moveTo>
                    <a:pt x="0" y="2298192"/>
                  </a:moveTo>
                  <a:lnTo>
                    <a:pt x="71628" y="2298192"/>
                  </a:lnTo>
                </a:path>
                <a:path w="71754" h="3831590">
                  <a:moveTo>
                    <a:pt x="0" y="1915667"/>
                  </a:moveTo>
                  <a:lnTo>
                    <a:pt x="71628" y="1915667"/>
                  </a:lnTo>
                </a:path>
                <a:path w="71754" h="3831590">
                  <a:moveTo>
                    <a:pt x="0" y="1533143"/>
                  </a:moveTo>
                  <a:lnTo>
                    <a:pt x="71628" y="1533143"/>
                  </a:lnTo>
                </a:path>
                <a:path w="71754" h="3831590">
                  <a:moveTo>
                    <a:pt x="0" y="1149096"/>
                  </a:moveTo>
                  <a:lnTo>
                    <a:pt x="71628" y="1149096"/>
                  </a:lnTo>
                </a:path>
                <a:path w="71754" h="3831590">
                  <a:moveTo>
                    <a:pt x="0" y="766572"/>
                  </a:moveTo>
                  <a:lnTo>
                    <a:pt x="71628" y="766572"/>
                  </a:lnTo>
                </a:path>
                <a:path w="71754" h="3831590">
                  <a:moveTo>
                    <a:pt x="0" y="384048"/>
                  </a:moveTo>
                  <a:lnTo>
                    <a:pt x="71628" y="384048"/>
                  </a:lnTo>
                </a:path>
                <a:path w="71754" h="3831590">
                  <a:moveTo>
                    <a:pt x="0" y="0"/>
                  </a:moveTo>
                  <a:lnTo>
                    <a:pt x="71628" y="0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32459" y="5166360"/>
              <a:ext cx="7607934" cy="664845"/>
            </a:xfrm>
            <a:custGeom>
              <a:avLst/>
              <a:gdLst/>
              <a:ahLst/>
              <a:cxnLst/>
              <a:rect l="l" t="t" r="r" b="b"/>
              <a:pathLst>
                <a:path w="7607934" h="664845">
                  <a:moveTo>
                    <a:pt x="0" y="0"/>
                  </a:moveTo>
                  <a:lnTo>
                    <a:pt x="0" y="220979"/>
                  </a:lnTo>
                </a:path>
                <a:path w="7607934" h="664845">
                  <a:moveTo>
                    <a:pt x="950976" y="0"/>
                  </a:moveTo>
                  <a:lnTo>
                    <a:pt x="950976" y="220979"/>
                  </a:lnTo>
                </a:path>
                <a:path w="7607934" h="664845">
                  <a:moveTo>
                    <a:pt x="1901952" y="0"/>
                  </a:moveTo>
                  <a:lnTo>
                    <a:pt x="1901952" y="220979"/>
                  </a:lnTo>
                </a:path>
                <a:path w="7607934" h="664845">
                  <a:moveTo>
                    <a:pt x="2852928" y="0"/>
                  </a:moveTo>
                  <a:lnTo>
                    <a:pt x="2852928" y="220979"/>
                  </a:lnTo>
                </a:path>
                <a:path w="7607934" h="664845">
                  <a:moveTo>
                    <a:pt x="3803904" y="0"/>
                  </a:moveTo>
                  <a:lnTo>
                    <a:pt x="3803904" y="220979"/>
                  </a:lnTo>
                </a:path>
                <a:path w="7607934" h="664845">
                  <a:moveTo>
                    <a:pt x="4754880" y="0"/>
                  </a:moveTo>
                  <a:lnTo>
                    <a:pt x="4754880" y="220979"/>
                  </a:lnTo>
                </a:path>
                <a:path w="7607934" h="664845">
                  <a:moveTo>
                    <a:pt x="5705856" y="0"/>
                  </a:moveTo>
                  <a:lnTo>
                    <a:pt x="5705856" y="220979"/>
                  </a:lnTo>
                </a:path>
                <a:path w="7607934" h="664845">
                  <a:moveTo>
                    <a:pt x="6656832" y="0"/>
                  </a:moveTo>
                  <a:lnTo>
                    <a:pt x="6656832" y="220979"/>
                  </a:lnTo>
                </a:path>
                <a:path w="7607934" h="664845">
                  <a:moveTo>
                    <a:pt x="7607808" y="0"/>
                  </a:moveTo>
                  <a:lnTo>
                    <a:pt x="7607808" y="220979"/>
                  </a:lnTo>
                </a:path>
                <a:path w="7607934" h="664845">
                  <a:moveTo>
                    <a:pt x="0" y="220979"/>
                  </a:moveTo>
                  <a:lnTo>
                    <a:pt x="0" y="443483"/>
                  </a:lnTo>
                </a:path>
                <a:path w="7607934" h="664845">
                  <a:moveTo>
                    <a:pt x="950976" y="220979"/>
                  </a:moveTo>
                  <a:lnTo>
                    <a:pt x="950976" y="443483"/>
                  </a:lnTo>
                </a:path>
                <a:path w="7607934" h="664845">
                  <a:moveTo>
                    <a:pt x="1901952" y="220979"/>
                  </a:moveTo>
                  <a:lnTo>
                    <a:pt x="1901952" y="443483"/>
                  </a:lnTo>
                </a:path>
                <a:path w="7607934" h="664845">
                  <a:moveTo>
                    <a:pt x="2852928" y="220979"/>
                  </a:moveTo>
                  <a:lnTo>
                    <a:pt x="2852928" y="443483"/>
                  </a:lnTo>
                </a:path>
                <a:path w="7607934" h="664845">
                  <a:moveTo>
                    <a:pt x="3803904" y="220979"/>
                  </a:moveTo>
                  <a:lnTo>
                    <a:pt x="3803904" y="443483"/>
                  </a:lnTo>
                </a:path>
                <a:path w="7607934" h="664845">
                  <a:moveTo>
                    <a:pt x="4754880" y="220979"/>
                  </a:moveTo>
                  <a:lnTo>
                    <a:pt x="4754880" y="443483"/>
                  </a:lnTo>
                </a:path>
                <a:path w="7607934" h="664845">
                  <a:moveTo>
                    <a:pt x="5705856" y="220979"/>
                  </a:moveTo>
                  <a:lnTo>
                    <a:pt x="5705856" y="443483"/>
                  </a:lnTo>
                </a:path>
                <a:path w="7607934" h="664845">
                  <a:moveTo>
                    <a:pt x="6656832" y="220979"/>
                  </a:moveTo>
                  <a:lnTo>
                    <a:pt x="6656832" y="443483"/>
                  </a:lnTo>
                </a:path>
                <a:path w="7607934" h="664845">
                  <a:moveTo>
                    <a:pt x="7607808" y="220979"/>
                  </a:moveTo>
                  <a:lnTo>
                    <a:pt x="7607808" y="443483"/>
                  </a:lnTo>
                </a:path>
                <a:path w="7607934" h="664845">
                  <a:moveTo>
                    <a:pt x="0" y="443483"/>
                  </a:moveTo>
                  <a:lnTo>
                    <a:pt x="0" y="664463"/>
                  </a:lnTo>
                </a:path>
                <a:path w="7607934" h="664845">
                  <a:moveTo>
                    <a:pt x="2852928" y="443483"/>
                  </a:moveTo>
                  <a:lnTo>
                    <a:pt x="2852928" y="664463"/>
                  </a:lnTo>
                </a:path>
                <a:path w="7607934" h="664845">
                  <a:moveTo>
                    <a:pt x="5705856" y="443483"/>
                  </a:moveTo>
                  <a:lnTo>
                    <a:pt x="5705856" y="664463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967372" y="333179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38 400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5" name="object 7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Källa: Arbetsgivarverket. </a:t>
            </a:r>
            <a:r>
              <a:rPr dirty="0"/>
              <a:t>Lönestatistik </a:t>
            </a:r>
            <a:r>
              <a:rPr spc="-5" dirty="0"/>
              <a:t>redovisas </a:t>
            </a:r>
            <a:r>
              <a:rPr dirty="0"/>
              <a:t>inte </a:t>
            </a:r>
            <a:r>
              <a:rPr spc="-5" dirty="0"/>
              <a:t>vid färre än </a:t>
            </a:r>
            <a:r>
              <a:rPr dirty="0"/>
              <a:t>fem </a:t>
            </a:r>
            <a:r>
              <a:rPr spc="-5" dirty="0"/>
              <a:t>observationer. </a:t>
            </a:r>
            <a:r>
              <a:rPr dirty="0"/>
              <a:t>Vid </a:t>
            </a:r>
            <a:r>
              <a:rPr spc="-5" dirty="0"/>
              <a:t>upp </a:t>
            </a:r>
            <a:r>
              <a:rPr dirty="0"/>
              <a:t>till</a:t>
            </a:r>
            <a:r>
              <a:rPr spc="160" dirty="0"/>
              <a:t> </a:t>
            </a:r>
            <a:r>
              <a:rPr spc="-5" dirty="0"/>
              <a:t>21 observationer </a:t>
            </a:r>
            <a:r>
              <a:rPr dirty="0"/>
              <a:t>redovisas </a:t>
            </a:r>
            <a:r>
              <a:rPr spc="-5" dirty="0"/>
              <a:t>endast </a:t>
            </a:r>
            <a:r>
              <a:rPr dirty="0"/>
              <a:t>medianen.</a:t>
            </a:r>
          </a:p>
        </p:txBody>
      </p:sp>
      <p:sp>
        <p:nvSpPr>
          <p:cNvPr id="76" name="object 76"/>
          <p:cNvSpPr txBox="1">
            <a:spLocks noGrp="1"/>
          </p:cNvSpPr>
          <p:nvPr>
            <p:ph type="ftr" sz="quarter" idx="5"/>
          </p:nvPr>
        </p:nvSpPr>
        <p:spPr>
          <a:xfrm>
            <a:off x="7626857" y="6518169"/>
            <a:ext cx="981203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sv-SE" spc="-5" dirty="0"/>
              <a:t>Mars 2026</a:t>
            </a:r>
            <a:endParaRPr spc="-5" dirty="0"/>
          </a:p>
        </p:txBody>
      </p:sp>
      <p:sp>
        <p:nvSpPr>
          <p:cNvPr id="77" name="object 7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8</a:t>
            </a:fld>
            <a:endParaRPr dirty="0"/>
          </a:p>
        </p:txBody>
      </p:sp>
      <p:sp>
        <p:nvSpPr>
          <p:cNvPr id="26" name="object 26"/>
          <p:cNvSpPr txBox="1"/>
          <p:nvPr/>
        </p:nvSpPr>
        <p:spPr>
          <a:xfrm>
            <a:off x="1913134" y="328509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39 400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857239" y="317920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40 230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817960" y="236069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51 610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768586" y="242298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51 300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743729" y="237854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51 655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651743" y="82489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78 094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617801" y="1176812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66 270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568054" y="96739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74 410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597264" y="178663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59 900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8608060" y="251201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50 100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1191" y="5072633"/>
            <a:ext cx="507365" cy="67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070">
              <a:lnSpc>
                <a:spcPts val="1065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15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 marL="12700">
              <a:lnSpc>
                <a:spcPts val="1005"/>
              </a:lnSpc>
            </a:pPr>
            <a:r>
              <a:rPr sz="850" spc="-5" dirty="0">
                <a:latin typeface="Carlito"/>
                <a:cs typeface="Carlito"/>
              </a:rPr>
              <a:t>Antal</a:t>
            </a:r>
            <a:endParaRPr sz="850">
              <a:latin typeface="Carlito"/>
              <a:cs typeface="Carlito"/>
            </a:endParaRPr>
          </a:p>
          <a:p>
            <a:pPr marL="12700" marR="10795">
              <a:lnSpc>
                <a:spcPts val="1540"/>
              </a:lnSpc>
              <a:spcBef>
                <a:spcPts val="120"/>
              </a:spcBef>
            </a:pPr>
            <a:r>
              <a:rPr sz="850" dirty="0">
                <a:latin typeface="Carlito"/>
                <a:cs typeface="Carlito"/>
              </a:rPr>
              <a:t>P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spc="-5" dirty="0">
                <a:latin typeface="Carlito"/>
                <a:cs typeface="Carlito"/>
              </a:rPr>
              <a:t>pul</a:t>
            </a:r>
            <a:r>
              <a:rPr sz="850" dirty="0">
                <a:latin typeface="Carlito"/>
                <a:cs typeface="Carlito"/>
              </a:rPr>
              <a:t>ati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n  BEST</a:t>
            </a:r>
            <a:r>
              <a:rPr sz="850" spc="-5" dirty="0">
                <a:latin typeface="Carlito"/>
                <a:cs typeface="Carlito"/>
              </a:rPr>
              <a:t>A</a:t>
            </a:r>
            <a:r>
              <a:rPr sz="850" dirty="0">
                <a:latin typeface="Carlito"/>
                <a:cs typeface="Carlito"/>
              </a:rPr>
              <a:t>-</a:t>
            </a:r>
            <a:r>
              <a:rPr sz="850" spc="-5" dirty="0">
                <a:latin typeface="Carlito"/>
                <a:cs typeface="Carlito"/>
              </a:rPr>
              <a:t>k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d</a:t>
            </a:r>
            <a:endParaRPr sz="850">
              <a:latin typeface="Carlito"/>
              <a:cs typeface="Carlito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97612" y="4306316"/>
            <a:ext cx="340995" cy="546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25</a:t>
            </a:r>
            <a:r>
              <a:rPr sz="900" spc="-10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>
              <a:lnSpc>
                <a:spcPct val="100000"/>
              </a:lnSpc>
            </a:pPr>
            <a:endParaRPr sz="9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65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900" dirty="0">
                <a:latin typeface="Carlito"/>
                <a:cs typeface="Carlito"/>
              </a:rPr>
              <a:t>20</a:t>
            </a:r>
            <a:r>
              <a:rPr sz="900" spc="-10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97612" y="3923157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97612" y="3539439"/>
            <a:ext cx="34163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35</a:t>
            </a:r>
            <a:r>
              <a:rPr sz="900" spc="-6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97612" y="3156584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97612" y="2773426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45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97612" y="2390394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50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97612" y="2007234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55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97612" y="1624076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60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007769" y="5220665"/>
            <a:ext cx="28534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1 027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934210" y="5220665"/>
            <a:ext cx="28534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1 004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2881376" y="5220665"/>
            <a:ext cx="3390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2 225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3861561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790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4812919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771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5735192" y="5220665"/>
            <a:ext cx="405638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1 860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6715506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233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7666481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242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8588756" y="5220665"/>
            <a:ext cx="299593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1 420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050747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1806067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2733294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3904234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4659629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5587110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6758178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7513446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8440673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1930145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2032</a:t>
            </a:r>
            <a:endParaRPr sz="900" b="1">
              <a:latin typeface="Carlito"/>
              <a:cs typeface="Carlito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4783963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2042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7637526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2052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197612" y="807277"/>
            <a:ext cx="6423025" cy="59626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470534">
              <a:lnSpc>
                <a:spcPct val="100000"/>
              </a:lnSpc>
              <a:spcBef>
                <a:spcPts val="620"/>
              </a:spcBef>
            </a:pPr>
            <a:r>
              <a:rPr sz="1200" b="1" dirty="0">
                <a:latin typeface="Carlito"/>
                <a:cs typeface="Carlito"/>
              </a:rPr>
              <a:t>20 - Utbildning och </a:t>
            </a:r>
            <a:r>
              <a:rPr sz="1200" b="1" spc="-5" dirty="0">
                <a:latin typeface="Carlito"/>
                <a:cs typeface="Carlito"/>
              </a:rPr>
              <a:t>forskning med medicinsk, odontologisk </a:t>
            </a:r>
            <a:r>
              <a:rPr sz="1200" b="1" spc="-10" dirty="0">
                <a:latin typeface="Carlito"/>
                <a:cs typeface="Carlito"/>
              </a:rPr>
              <a:t>samt </a:t>
            </a:r>
            <a:r>
              <a:rPr sz="1200" b="1" spc="-5" dirty="0">
                <a:latin typeface="Carlito"/>
                <a:cs typeface="Carlito"/>
              </a:rPr>
              <a:t>veterinärmedicinsk</a:t>
            </a:r>
            <a:r>
              <a:rPr sz="1200" b="1" spc="-20" dirty="0">
                <a:latin typeface="Carlito"/>
                <a:cs typeface="Carlito"/>
              </a:rPr>
              <a:t> </a:t>
            </a:r>
            <a:r>
              <a:rPr sz="1200" b="1" spc="-5" dirty="0">
                <a:latin typeface="Carlito"/>
                <a:cs typeface="Carlito"/>
              </a:rPr>
              <a:t>inriktning</a:t>
            </a:r>
            <a:endParaRPr sz="1200" dirty="0">
              <a:latin typeface="Carlito"/>
              <a:cs typeface="Carlito"/>
            </a:endParaRPr>
          </a:p>
          <a:p>
            <a:pPr marL="744855">
              <a:lnSpc>
                <a:spcPts val="1115"/>
              </a:lnSpc>
              <a:spcBef>
                <a:spcPts val="425"/>
              </a:spcBef>
            </a:pPr>
            <a:r>
              <a:rPr sz="1000" b="1" spc="-5" dirty="0">
                <a:latin typeface="Carlito"/>
                <a:cs typeface="Carlito"/>
              </a:rPr>
              <a:t>lönestatistik, mars </a:t>
            </a:r>
            <a:r>
              <a:rPr lang="sv-SE" sz="1000" b="1" spc="-5" dirty="0">
                <a:latin typeface="Carlito"/>
                <a:cs typeface="Carlito"/>
              </a:rPr>
              <a:t>2026</a:t>
            </a:r>
            <a:r>
              <a:rPr sz="1000" b="1" spc="-5" dirty="0">
                <a:latin typeface="Carlito"/>
                <a:cs typeface="Carlito"/>
              </a:rPr>
              <a:t> (10:e</a:t>
            </a:r>
            <a:r>
              <a:rPr lang="sv-SE" sz="1000" b="1" spc="-5" dirty="0">
                <a:latin typeface="Carlito"/>
                <a:cs typeface="Carlito"/>
              </a:rPr>
              <a:t> percentil</a:t>
            </a:r>
            <a:r>
              <a:rPr sz="1000" b="1" spc="-5" dirty="0">
                <a:latin typeface="Carlito"/>
                <a:cs typeface="Carlito"/>
              </a:rPr>
              <a:t>, median, 90:e</a:t>
            </a:r>
            <a:r>
              <a:rPr sz="1000" b="1" spc="70" dirty="0">
                <a:latin typeface="Carlito"/>
                <a:cs typeface="Carlito"/>
              </a:rPr>
              <a:t> </a:t>
            </a:r>
            <a:r>
              <a:rPr sz="1000" b="1" spc="-5" dirty="0">
                <a:latin typeface="Carlito"/>
                <a:cs typeface="Carlito"/>
              </a:rPr>
              <a:t>percentil)</a:t>
            </a:r>
            <a:endParaRPr sz="1000" dirty="0">
              <a:latin typeface="Carlito"/>
              <a:cs typeface="Carlito"/>
            </a:endParaRPr>
          </a:p>
          <a:p>
            <a:pPr marL="12700">
              <a:lnSpc>
                <a:spcPts val="994"/>
              </a:lnSpc>
            </a:pPr>
            <a:r>
              <a:rPr sz="900" dirty="0">
                <a:latin typeface="Carlito"/>
                <a:cs typeface="Carlito"/>
              </a:rPr>
              <a:t>65</a:t>
            </a:r>
            <a:r>
              <a:rPr sz="900" spc="-1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8" name="object 25">
            <a:extLst>
              <a:ext uri="{FF2B5EF4-FFF2-40B4-BE49-F238E27FC236}">
                <a16:creationId xmlns:a16="http://schemas.microsoft.com/office/drawing/2014/main" id="{255ACAF4-C2C7-4287-4765-DE613E39E3A2}"/>
              </a:ext>
            </a:extLst>
          </p:cNvPr>
          <p:cNvSpPr txBox="1"/>
          <p:nvPr/>
        </p:nvSpPr>
        <p:spPr>
          <a:xfrm>
            <a:off x="962071" y="362251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34 300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79" name="object 25">
            <a:extLst>
              <a:ext uri="{FF2B5EF4-FFF2-40B4-BE49-F238E27FC236}">
                <a16:creationId xmlns:a16="http://schemas.microsoft.com/office/drawing/2014/main" id="{8FF394A2-722B-6FD7-2CD6-D87F01AF3ACF}"/>
              </a:ext>
            </a:extLst>
          </p:cNvPr>
          <p:cNvSpPr txBox="1"/>
          <p:nvPr/>
        </p:nvSpPr>
        <p:spPr>
          <a:xfrm>
            <a:off x="952119" y="378811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32 100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0" name="object 26">
            <a:extLst>
              <a:ext uri="{FF2B5EF4-FFF2-40B4-BE49-F238E27FC236}">
                <a16:creationId xmlns:a16="http://schemas.microsoft.com/office/drawing/2014/main" id="{3FEBD1B9-BCDB-691F-0D9C-7A913C92C5BE}"/>
              </a:ext>
            </a:extLst>
          </p:cNvPr>
          <p:cNvSpPr txBox="1"/>
          <p:nvPr/>
        </p:nvSpPr>
        <p:spPr>
          <a:xfrm>
            <a:off x="1930145" y="3622119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34 700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1" name="object 26">
            <a:extLst>
              <a:ext uri="{FF2B5EF4-FFF2-40B4-BE49-F238E27FC236}">
                <a16:creationId xmlns:a16="http://schemas.microsoft.com/office/drawing/2014/main" id="{044549D8-8F45-0C69-E63A-D58DF395535C}"/>
              </a:ext>
            </a:extLst>
          </p:cNvPr>
          <p:cNvSpPr txBox="1"/>
          <p:nvPr/>
        </p:nvSpPr>
        <p:spPr>
          <a:xfrm>
            <a:off x="1913133" y="378916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32 100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2" name="object 27">
            <a:extLst>
              <a:ext uri="{FF2B5EF4-FFF2-40B4-BE49-F238E27FC236}">
                <a16:creationId xmlns:a16="http://schemas.microsoft.com/office/drawing/2014/main" id="{C3FAA69F-310F-3AB2-986D-6C21B502D46E}"/>
              </a:ext>
            </a:extLst>
          </p:cNvPr>
          <p:cNvSpPr txBox="1"/>
          <p:nvPr/>
        </p:nvSpPr>
        <p:spPr>
          <a:xfrm>
            <a:off x="2867980" y="363503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34 700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3" name="object 27">
            <a:extLst>
              <a:ext uri="{FF2B5EF4-FFF2-40B4-BE49-F238E27FC236}">
                <a16:creationId xmlns:a16="http://schemas.microsoft.com/office/drawing/2014/main" id="{7EACBB74-DCA2-D266-1ED5-B4F1A515925F}"/>
              </a:ext>
            </a:extLst>
          </p:cNvPr>
          <p:cNvSpPr txBox="1"/>
          <p:nvPr/>
        </p:nvSpPr>
        <p:spPr>
          <a:xfrm>
            <a:off x="2867979" y="3781669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32 200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4" name="object 28">
            <a:extLst>
              <a:ext uri="{FF2B5EF4-FFF2-40B4-BE49-F238E27FC236}">
                <a16:creationId xmlns:a16="http://schemas.microsoft.com/office/drawing/2014/main" id="{BD9208E2-A16D-24B1-F882-C777171804FA}"/>
              </a:ext>
            </a:extLst>
          </p:cNvPr>
          <p:cNvSpPr txBox="1"/>
          <p:nvPr/>
        </p:nvSpPr>
        <p:spPr>
          <a:xfrm>
            <a:off x="3817960" y="319311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40 000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5" name="object 28">
            <a:extLst>
              <a:ext uri="{FF2B5EF4-FFF2-40B4-BE49-F238E27FC236}">
                <a16:creationId xmlns:a16="http://schemas.microsoft.com/office/drawing/2014/main" id="{533D1A68-AE0D-F571-4FA4-B47C880DBA3C}"/>
              </a:ext>
            </a:extLst>
          </p:cNvPr>
          <p:cNvSpPr txBox="1"/>
          <p:nvPr/>
        </p:nvSpPr>
        <p:spPr>
          <a:xfrm>
            <a:off x="3805814" y="3383505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37 500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6" name="object 29">
            <a:extLst>
              <a:ext uri="{FF2B5EF4-FFF2-40B4-BE49-F238E27FC236}">
                <a16:creationId xmlns:a16="http://schemas.microsoft.com/office/drawing/2014/main" id="{C0FC8841-9AD1-F638-64A9-A1EC97FD3CBD}"/>
              </a:ext>
            </a:extLst>
          </p:cNvPr>
          <p:cNvSpPr txBox="1"/>
          <p:nvPr/>
        </p:nvSpPr>
        <p:spPr>
          <a:xfrm>
            <a:off x="4776941" y="3216698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40 000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7" name="object 29">
            <a:extLst>
              <a:ext uri="{FF2B5EF4-FFF2-40B4-BE49-F238E27FC236}">
                <a16:creationId xmlns:a16="http://schemas.microsoft.com/office/drawing/2014/main" id="{BF75C316-CDF1-1D95-A3E9-8D1F5502BA81}"/>
              </a:ext>
            </a:extLst>
          </p:cNvPr>
          <p:cNvSpPr txBox="1"/>
          <p:nvPr/>
        </p:nvSpPr>
        <p:spPr>
          <a:xfrm>
            <a:off x="4768586" y="3388116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37 700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8" name="object 30">
            <a:extLst>
              <a:ext uri="{FF2B5EF4-FFF2-40B4-BE49-F238E27FC236}">
                <a16:creationId xmlns:a16="http://schemas.microsoft.com/office/drawing/2014/main" id="{6715BA83-D9C3-ACBB-F3CD-8C0B0732ECE4}"/>
              </a:ext>
            </a:extLst>
          </p:cNvPr>
          <p:cNvSpPr txBox="1"/>
          <p:nvPr/>
        </p:nvSpPr>
        <p:spPr>
          <a:xfrm>
            <a:off x="5735192" y="278466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44 900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89" name="object 30">
            <a:extLst>
              <a:ext uri="{FF2B5EF4-FFF2-40B4-BE49-F238E27FC236}">
                <a16:creationId xmlns:a16="http://schemas.microsoft.com/office/drawing/2014/main" id="{70BA702B-D219-6FDF-3EE8-B1B63A02B62E}"/>
              </a:ext>
            </a:extLst>
          </p:cNvPr>
          <p:cNvSpPr txBox="1"/>
          <p:nvPr/>
        </p:nvSpPr>
        <p:spPr>
          <a:xfrm>
            <a:off x="5739714" y="3354127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38 500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90" name="object 31">
            <a:extLst>
              <a:ext uri="{FF2B5EF4-FFF2-40B4-BE49-F238E27FC236}">
                <a16:creationId xmlns:a16="http://schemas.microsoft.com/office/drawing/2014/main" id="{CDB1D24B-8FFC-8F1F-0743-19F427ED7330}"/>
              </a:ext>
            </a:extLst>
          </p:cNvPr>
          <p:cNvSpPr txBox="1"/>
          <p:nvPr/>
        </p:nvSpPr>
        <p:spPr>
          <a:xfrm>
            <a:off x="6656956" y="206025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53 300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91" name="object 31">
            <a:extLst>
              <a:ext uri="{FF2B5EF4-FFF2-40B4-BE49-F238E27FC236}">
                <a16:creationId xmlns:a16="http://schemas.microsoft.com/office/drawing/2014/main" id="{91A80BC1-18E9-5323-4A84-ACE9E60B0E1E}"/>
              </a:ext>
            </a:extLst>
          </p:cNvPr>
          <p:cNvSpPr txBox="1"/>
          <p:nvPr/>
        </p:nvSpPr>
        <p:spPr>
          <a:xfrm>
            <a:off x="6651743" y="256202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47 100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92" name="object 32">
            <a:extLst>
              <a:ext uri="{FF2B5EF4-FFF2-40B4-BE49-F238E27FC236}">
                <a16:creationId xmlns:a16="http://schemas.microsoft.com/office/drawing/2014/main" id="{2D519A53-9D9F-D98A-68BA-723101BF2A65}"/>
              </a:ext>
            </a:extLst>
          </p:cNvPr>
          <p:cNvSpPr txBox="1"/>
          <p:nvPr/>
        </p:nvSpPr>
        <p:spPr>
          <a:xfrm>
            <a:off x="7637526" y="2110801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53 050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93" name="object 32">
            <a:extLst>
              <a:ext uri="{FF2B5EF4-FFF2-40B4-BE49-F238E27FC236}">
                <a16:creationId xmlns:a16="http://schemas.microsoft.com/office/drawing/2014/main" id="{6B0749CD-E696-3FFD-EEEB-A6979EC93991}"/>
              </a:ext>
            </a:extLst>
          </p:cNvPr>
          <p:cNvSpPr txBox="1"/>
          <p:nvPr/>
        </p:nvSpPr>
        <p:spPr>
          <a:xfrm>
            <a:off x="7637526" y="2633340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47 020</a:t>
            </a:r>
            <a:endParaRPr sz="900" dirty="0">
              <a:latin typeface="Carlito"/>
              <a:cs typeface="Carlito"/>
            </a:endParaRPr>
          </a:p>
        </p:txBody>
      </p:sp>
      <p:cxnSp>
        <p:nvCxnSpPr>
          <p:cNvPr id="41" name="Rak koppling 40">
            <a:extLst>
              <a:ext uri="{FF2B5EF4-FFF2-40B4-BE49-F238E27FC236}">
                <a16:creationId xmlns:a16="http://schemas.microsoft.com/office/drawing/2014/main" id="{C9B8D881-2828-7BAC-C2F7-B0F325F3566E}"/>
              </a:ext>
            </a:extLst>
          </p:cNvPr>
          <p:cNvCxnSpPr/>
          <p:nvPr/>
        </p:nvCxnSpPr>
        <p:spPr>
          <a:xfrm>
            <a:off x="673436" y="5181600"/>
            <a:ext cx="822324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95883" y="1335024"/>
            <a:ext cx="8159497" cy="4496181"/>
            <a:chOff x="595883" y="1335024"/>
            <a:chExt cx="8159497" cy="4496181"/>
          </a:xfrm>
        </p:grpSpPr>
        <p:sp>
          <p:nvSpPr>
            <p:cNvPr id="3" name="object 3"/>
            <p:cNvSpPr/>
            <p:nvPr/>
          </p:nvSpPr>
          <p:spPr>
            <a:xfrm>
              <a:off x="1068323" y="1710290"/>
              <a:ext cx="1981200" cy="1466486"/>
            </a:xfrm>
            <a:custGeom>
              <a:avLst/>
              <a:gdLst/>
              <a:ahLst/>
              <a:cxnLst/>
              <a:rect l="l" t="t" r="r" b="b"/>
              <a:pathLst>
                <a:path w="1981200" h="1597660">
                  <a:moveTo>
                    <a:pt x="0" y="1597152"/>
                  </a:moveTo>
                  <a:lnTo>
                    <a:pt x="1981200" y="1597152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1597152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1043567" y="2652471"/>
              <a:ext cx="2180463" cy="2121309"/>
            </a:xfrm>
            <a:custGeom>
              <a:avLst/>
              <a:gdLst/>
              <a:ahLst/>
              <a:cxnLst/>
              <a:rect l="l" t="t" r="r" b="b"/>
              <a:pathLst>
                <a:path w="1981200" h="1917700">
                  <a:moveTo>
                    <a:pt x="0" y="1917191"/>
                  </a:moveTo>
                  <a:lnTo>
                    <a:pt x="1981200" y="1917191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1917191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3921251" y="1879472"/>
              <a:ext cx="1981200" cy="1720367"/>
            </a:xfrm>
            <a:custGeom>
              <a:avLst/>
              <a:gdLst/>
              <a:ahLst/>
              <a:cxnLst/>
              <a:rect l="l" t="t" r="r" b="b"/>
              <a:pathLst>
                <a:path w="1981200" h="1586864">
                  <a:moveTo>
                    <a:pt x="0" y="1586484"/>
                  </a:moveTo>
                  <a:lnTo>
                    <a:pt x="1981200" y="1586484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1586484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3809238" y="2970063"/>
              <a:ext cx="2296158" cy="1988246"/>
            </a:xfrm>
            <a:custGeom>
              <a:avLst/>
              <a:gdLst/>
              <a:ahLst/>
              <a:cxnLst/>
              <a:rect l="l" t="t" r="r" b="b"/>
              <a:pathLst>
                <a:path w="1981200" h="1851660">
                  <a:moveTo>
                    <a:pt x="0" y="1851660"/>
                  </a:moveTo>
                  <a:lnTo>
                    <a:pt x="1981200" y="1851660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185166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6774180" y="2589957"/>
              <a:ext cx="1981200" cy="825662"/>
            </a:xfrm>
            <a:custGeom>
              <a:avLst/>
              <a:gdLst/>
              <a:ahLst/>
              <a:cxnLst/>
              <a:rect l="l" t="t" r="r" b="b"/>
              <a:pathLst>
                <a:path w="1981200" h="765175">
                  <a:moveTo>
                    <a:pt x="0" y="765047"/>
                  </a:moveTo>
                  <a:lnTo>
                    <a:pt x="1981200" y="765047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765047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6620510" y="3025452"/>
              <a:ext cx="2134870" cy="2141161"/>
            </a:xfrm>
            <a:custGeom>
              <a:avLst/>
              <a:gdLst/>
              <a:ahLst/>
              <a:cxnLst/>
              <a:rect l="l" t="t" r="r" b="b"/>
              <a:pathLst>
                <a:path w="1981200" h="1781810">
                  <a:moveTo>
                    <a:pt x="0" y="1781556"/>
                  </a:moveTo>
                  <a:lnTo>
                    <a:pt x="1981200" y="1781556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1781556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595883" y="1335024"/>
              <a:ext cx="71755" cy="3831590"/>
            </a:xfrm>
            <a:custGeom>
              <a:avLst/>
              <a:gdLst/>
              <a:ahLst/>
              <a:cxnLst/>
              <a:rect l="l" t="t" r="r" b="b"/>
              <a:pathLst>
                <a:path w="71754" h="3831590">
                  <a:moveTo>
                    <a:pt x="36575" y="3831336"/>
                  </a:moveTo>
                  <a:lnTo>
                    <a:pt x="36575" y="0"/>
                  </a:lnTo>
                </a:path>
                <a:path w="71754" h="3831590">
                  <a:moveTo>
                    <a:pt x="0" y="3831336"/>
                  </a:moveTo>
                  <a:lnTo>
                    <a:pt x="71628" y="3831336"/>
                  </a:lnTo>
                </a:path>
                <a:path w="71754" h="3831590">
                  <a:moveTo>
                    <a:pt x="0" y="3192780"/>
                  </a:moveTo>
                  <a:lnTo>
                    <a:pt x="71628" y="3192780"/>
                  </a:lnTo>
                </a:path>
                <a:path w="71754" h="3831590">
                  <a:moveTo>
                    <a:pt x="0" y="2554224"/>
                  </a:moveTo>
                  <a:lnTo>
                    <a:pt x="71628" y="2554224"/>
                  </a:lnTo>
                </a:path>
                <a:path w="71754" h="3831590">
                  <a:moveTo>
                    <a:pt x="0" y="1915667"/>
                  </a:moveTo>
                  <a:lnTo>
                    <a:pt x="71628" y="1915667"/>
                  </a:lnTo>
                </a:path>
                <a:path w="71754" h="3831590">
                  <a:moveTo>
                    <a:pt x="0" y="1277112"/>
                  </a:moveTo>
                  <a:lnTo>
                    <a:pt x="71628" y="1277112"/>
                  </a:lnTo>
                </a:path>
                <a:path w="71754" h="3831590">
                  <a:moveTo>
                    <a:pt x="0" y="638555"/>
                  </a:moveTo>
                  <a:lnTo>
                    <a:pt x="71628" y="638555"/>
                  </a:lnTo>
                </a:path>
                <a:path w="71754" h="3831590">
                  <a:moveTo>
                    <a:pt x="0" y="0"/>
                  </a:moveTo>
                  <a:lnTo>
                    <a:pt x="71628" y="0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32459" y="5166360"/>
              <a:ext cx="5706110" cy="664845"/>
            </a:xfrm>
            <a:custGeom>
              <a:avLst/>
              <a:gdLst/>
              <a:ahLst/>
              <a:cxnLst/>
              <a:rect l="l" t="t" r="r" b="b"/>
              <a:pathLst>
                <a:path w="5706110" h="664845">
                  <a:moveTo>
                    <a:pt x="0" y="0"/>
                  </a:moveTo>
                  <a:lnTo>
                    <a:pt x="0" y="220979"/>
                  </a:lnTo>
                </a:path>
                <a:path w="5706110" h="664845">
                  <a:moveTo>
                    <a:pt x="2852928" y="0"/>
                  </a:moveTo>
                  <a:lnTo>
                    <a:pt x="2852928" y="220979"/>
                  </a:lnTo>
                </a:path>
                <a:path w="5706110" h="664845">
                  <a:moveTo>
                    <a:pt x="5705856" y="0"/>
                  </a:moveTo>
                  <a:lnTo>
                    <a:pt x="5705856" y="220979"/>
                  </a:lnTo>
                </a:path>
                <a:path w="5706110" h="664845">
                  <a:moveTo>
                    <a:pt x="0" y="220979"/>
                  </a:moveTo>
                  <a:lnTo>
                    <a:pt x="0" y="443483"/>
                  </a:lnTo>
                </a:path>
                <a:path w="5706110" h="664845">
                  <a:moveTo>
                    <a:pt x="2852928" y="220979"/>
                  </a:moveTo>
                  <a:lnTo>
                    <a:pt x="2852928" y="443483"/>
                  </a:lnTo>
                </a:path>
                <a:path w="5706110" h="664845">
                  <a:moveTo>
                    <a:pt x="5705856" y="220979"/>
                  </a:moveTo>
                  <a:lnTo>
                    <a:pt x="5705856" y="443483"/>
                  </a:lnTo>
                </a:path>
                <a:path w="5706110" h="664845">
                  <a:moveTo>
                    <a:pt x="0" y="443483"/>
                  </a:moveTo>
                  <a:lnTo>
                    <a:pt x="0" y="664463"/>
                  </a:lnTo>
                </a:path>
              </a:pathLst>
            </a:cu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859533" y="1573643"/>
            <a:ext cx="39878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127 586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2" name="object 32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5" dirty="0"/>
              <a:t>Källa: Arbetsgivarverket. </a:t>
            </a:r>
            <a:r>
              <a:rPr dirty="0"/>
              <a:t>Lönestatistik </a:t>
            </a:r>
            <a:r>
              <a:rPr spc="-5" dirty="0"/>
              <a:t>redovisas </a:t>
            </a:r>
            <a:r>
              <a:rPr dirty="0"/>
              <a:t>inte </a:t>
            </a:r>
            <a:r>
              <a:rPr spc="-5" dirty="0"/>
              <a:t>vid färre än </a:t>
            </a:r>
            <a:r>
              <a:rPr dirty="0"/>
              <a:t>fem </a:t>
            </a:r>
            <a:r>
              <a:rPr spc="-5" dirty="0"/>
              <a:t>observationer. </a:t>
            </a:r>
            <a:r>
              <a:rPr dirty="0"/>
              <a:t>Vid </a:t>
            </a:r>
            <a:r>
              <a:rPr spc="-5" dirty="0"/>
              <a:t>upp </a:t>
            </a:r>
            <a:r>
              <a:rPr dirty="0"/>
              <a:t>till</a:t>
            </a:r>
            <a:r>
              <a:rPr spc="160" dirty="0"/>
              <a:t> </a:t>
            </a:r>
            <a:r>
              <a:rPr spc="-5" dirty="0"/>
              <a:t>21 observationer </a:t>
            </a:r>
            <a:r>
              <a:rPr dirty="0"/>
              <a:t>redovisas </a:t>
            </a:r>
            <a:r>
              <a:rPr spc="-5" dirty="0"/>
              <a:t>endast </a:t>
            </a:r>
            <a:r>
              <a:rPr dirty="0"/>
              <a:t>medianen.</a:t>
            </a:r>
          </a:p>
        </p:txBody>
      </p:sp>
      <p:sp>
        <p:nvSpPr>
          <p:cNvPr id="33" name="object 33"/>
          <p:cNvSpPr txBox="1">
            <a:spLocks noGrp="1"/>
          </p:cNvSpPr>
          <p:nvPr>
            <p:ph type="ftr" sz="quarter" idx="5"/>
          </p:nvPr>
        </p:nvSpPr>
        <p:spPr>
          <a:xfrm>
            <a:off x="7626857" y="6518169"/>
            <a:ext cx="1045973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sv-SE" spc="-5" dirty="0"/>
              <a:t>Mars 2026</a:t>
            </a:r>
            <a:endParaRPr spc="-5" dirty="0"/>
          </a:p>
        </p:txBody>
      </p:sp>
      <p:sp>
        <p:nvSpPr>
          <p:cNvPr id="34" name="object 3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dirty="0"/>
              <a:t>9</a:t>
            </a:fld>
            <a:endParaRPr dirty="0"/>
          </a:p>
        </p:txBody>
      </p:sp>
      <p:sp>
        <p:nvSpPr>
          <p:cNvPr id="13" name="object 13"/>
          <p:cNvSpPr txBox="1"/>
          <p:nvPr/>
        </p:nvSpPr>
        <p:spPr>
          <a:xfrm>
            <a:off x="4659629" y="1796731"/>
            <a:ext cx="39878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123 700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590209" y="243863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99 510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1191" y="5072633"/>
            <a:ext cx="507365" cy="67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070">
              <a:lnSpc>
                <a:spcPts val="1065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15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  <a:p>
            <a:pPr marL="12700">
              <a:lnSpc>
                <a:spcPts val="1005"/>
              </a:lnSpc>
            </a:pPr>
            <a:r>
              <a:rPr sz="850" spc="-5" dirty="0">
                <a:latin typeface="Carlito"/>
                <a:cs typeface="Carlito"/>
              </a:rPr>
              <a:t>Antal</a:t>
            </a:r>
            <a:endParaRPr sz="850">
              <a:latin typeface="Carlito"/>
              <a:cs typeface="Carlito"/>
            </a:endParaRPr>
          </a:p>
          <a:p>
            <a:pPr marL="12700" marR="10795">
              <a:lnSpc>
                <a:spcPts val="1540"/>
              </a:lnSpc>
              <a:spcBef>
                <a:spcPts val="120"/>
              </a:spcBef>
            </a:pPr>
            <a:r>
              <a:rPr sz="850" dirty="0">
                <a:latin typeface="Carlito"/>
                <a:cs typeface="Carlito"/>
              </a:rPr>
              <a:t>P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spc="-5" dirty="0">
                <a:latin typeface="Carlito"/>
                <a:cs typeface="Carlito"/>
              </a:rPr>
              <a:t>pul</a:t>
            </a:r>
            <a:r>
              <a:rPr sz="850" dirty="0">
                <a:latin typeface="Carlito"/>
                <a:cs typeface="Carlito"/>
              </a:rPr>
              <a:t>ati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n  BEST</a:t>
            </a:r>
            <a:r>
              <a:rPr sz="850" spc="-5" dirty="0">
                <a:latin typeface="Carlito"/>
                <a:cs typeface="Carlito"/>
              </a:rPr>
              <a:t>A</a:t>
            </a:r>
            <a:r>
              <a:rPr sz="850" dirty="0">
                <a:latin typeface="Carlito"/>
                <a:cs typeface="Carlito"/>
              </a:rPr>
              <a:t>-</a:t>
            </a:r>
            <a:r>
              <a:rPr sz="850" spc="-5" dirty="0">
                <a:latin typeface="Carlito"/>
                <a:cs typeface="Carlito"/>
              </a:rPr>
              <a:t>k</a:t>
            </a:r>
            <a:r>
              <a:rPr sz="850" spc="-10" dirty="0">
                <a:latin typeface="Carlito"/>
                <a:cs typeface="Carlito"/>
              </a:rPr>
              <a:t>o</a:t>
            </a:r>
            <a:r>
              <a:rPr sz="850" dirty="0">
                <a:latin typeface="Carlito"/>
                <a:cs typeface="Carlito"/>
              </a:rPr>
              <a:t>d</a:t>
            </a:r>
            <a:endParaRPr sz="850">
              <a:latin typeface="Carlito"/>
              <a:cs typeface="Carlito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97612" y="4434078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35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97612" y="3794836"/>
            <a:ext cx="34163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55</a:t>
            </a:r>
            <a:r>
              <a:rPr sz="900" spc="-6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97612" y="3156584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75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97612" y="2518028"/>
            <a:ext cx="3409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95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39700" y="1879472"/>
            <a:ext cx="39878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115</a:t>
            </a:r>
            <a:r>
              <a:rPr sz="900" spc="-7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988057" y="5220665"/>
            <a:ext cx="270383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113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841875" y="5220665"/>
            <a:ext cx="323849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69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666481" y="5220665"/>
            <a:ext cx="19939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latin typeface="Carlito"/>
                <a:cs typeface="Carlito"/>
              </a:rPr>
              <a:t>730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002027" y="5442966"/>
            <a:ext cx="1143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rlito"/>
                <a:cs typeface="Carlito"/>
              </a:rPr>
              <a:t>KI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659629" y="5442966"/>
            <a:ext cx="5060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Sthlms</a:t>
            </a:r>
            <a:r>
              <a:rPr sz="900" spc="-55" dirty="0">
                <a:latin typeface="Carlito"/>
                <a:cs typeface="Carlito"/>
              </a:rPr>
              <a:t> </a:t>
            </a:r>
            <a:r>
              <a:rPr sz="900" dirty="0">
                <a:latin typeface="Carlito"/>
                <a:cs typeface="Carlito"/>
              </a:rPr>
              <a:t>län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489317" y="5442966"/>
            <a:ext cx="5537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latin typeface="Carlito"/>
                <a:cs typeface="Carlito"/>
              </a:rPr>
              <a:t>Hela</a:t>
            </a:r>
            <a:r>
              <a:rPr sz="900" spc="-45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staten</a:t>
            </a:r>
            <a:endParaRPr sz="900">
              <a:latin typeface="Carlito"/>
              <a:cs typeface="Carlito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783963" y="5781040"/>
            <a:ext cx="2571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Carlito"/>
                <a:cs typeface="Carlito"/>
              </a:rPr>
              <a:t>2062</a:t>
            </a:r>
            <a:endParaRPr sz="900" b="1" dirty="0">
              <a:latin typeface="Carlito"/>
              <a:cs typeface="Carlito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39700" y="807277"/>
            <a:ext cx="6480810" cy="59626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528320">
              <a:lnSpc>
                <a:spcPct val="100000"/>
              </a:lnSpc>
              <a:spcBef>
                <a:spcPts val="620"/>
              </a:spcBef>
            </a:pPr>
            <a:r>
              <a:rPr sz="1200" b="1" dirty="0">
                <a:latin typeface="Carlito"/>
                <a:cs typeface="Carlito"/>
              </a:rPr>
              <a:t>20 - Utbildning och </a:t>
            </a:r>
            <a:r>
              <a:rPr sz="1200" b="1" spc="-5" dirty="0">
                <a:latin typeface="Carlito"/>
                <a:cs typeface="Carlito"/>
              </a:rPr>
              <a:t>forskning med medicinsk, odontologisk </a:t>
            </a:r>
            <a:r>
              <a:rPr sz="1200" b="1" spc="-10" dirty="0">
                <a:latin typeface="Carlito"/>
                <a:cs typeface="Carlito"/>
              </a:rPr>
              <a:t>samt </a:t>
            </a:r>
            <a:r>
              <a:rPr sz="1200" b="1" spc="-5" dirty="0">
                <a:latin typeface="Carlito"/>
                <a:cs typeface="Carlito"/>
              </a:rPr>
              <a:t>veterinärmedicinsk</a:t>
            </a:r>
            <a:r>
              <a:rPr sz="1200" b="1" spc="-20" dirty="0">
                <a:latin typeface="Carlito"/>
                <a:cs typeface="Carlito"/>
              </a:rPr>
              <a:t> </a:t>
            </a:r>
            <a:r>
              <a:rPr sz="1200" b="1" spc="-5" dirty="0">
                <a:latin typeface="Carlito"/>
                <a:cs typeface="Carlito"/>
              </a:rPr>
              <a:t>inriktning</a:t>
            </a:r>
            <a:endParaRPr sz="1200" dirty="0">
              <a:latin typeface="Carlito"/>
              <a:cs typeface="Carlito"/>
            </a:endParaRPr>
          </a:p>
          <a:p>
            <a:pPr marL="802640">
              <a:lnSpc>
                <a:spcPts val="1115"/>
              </a:lnSpc>
              <a:spcBef>
                <a:spcPts val="425"/>
              </a:spcBef>
            </a:pPr>
            <a:r>
              <a:rPr sz="1000" b="1" spc="-5" dirty="0">
                <a:latin typeface="Carlito"/>
                <a:cs typeface="Carlito"/>
              </a:rPr>
              <a:t>lönestatistik, mars 20</a:t>
            </a:r>
            <a:r>
              <a:rPr lang="sv-SE" sz="1000" b="1" spc="-5" dirty="0">
                <a:latin typeface="Carlito"/>
                <a:cs typeface="Carlito"/>
              </a:rPr>
              <a:t>26</a:t>
            </a:r>
            <a:r>
              <a:rPr sz="1000" b="1" spc="-5" dirty="0">
                <a:latin typeface="Carlito"/>
                <a:cs typeface="Carlito"/>
              </a:rPr>
              <a:t> (10:e</a:t>
            </a:r>
            <a:r>
              <a:rPr lang="sv-SE" sz="1000" b="1" spc="-5" dirty="0">
                <a:latin typeface="Carlito"/>
                <a:cs typeface="Carlito"/>
              </a:rPr>
              <a:t> percentil</a:t>
            </a:r>
            <a:r>
              <a:rPr sz="1000" b="1" spc="-5" dirty="0">
                <a:latin typeface="Carlito"/>
                <a:cs typeface="Carlito"/>
              </a:rPr>
              <a:t>, median, 90:e</a:t>
            </a:r>
            <a:r>
              <a:rPr sz="1000" b="1" spc="70" dirty="0">
                <a:latin typeface="Carlito"/>
                <a:cs typeface="Carlito"/>
              </a:rPr>
              <a:t> </a:t>
            </a:r>
            <a:r>
              <a:rPr sz="1000" b="1" spc="-5" dirty="0">
                <a:latin typeface="Carlito"/>
                <a:cs typeface="Carlito"/>
              </a:rPr>
              <a:t>percentil)</a:t>
            </a:r>
            <a:endParaRPr sz="1000" dirty="0">
              <a:latin typeface="Carlito"/>
              <a:cs typeface="Carlito"/>
            </a:endParaRPr>
          </a:p>
          <a:p>
            <a:pPr marL="12700">
              <a:lnSpc>
                <a:spcPts val="994"/>
              </a:lnSpc>
            </a:pPr>
            <a:r>
              <a:rPr sz="900" dirty="0">
                <a:latin typeface="Carlito"/>
                <a:cs typeface="Carlito"/>
              </a:rPr>
              <a:t>135</a:t>
            </a:r>
            <a:r>
              <a:rPr sz="900" spc="-10" dirty="0">
                <a:latin typeface="Carlito"/>
                <a:cs typeface="Carlito"/>
              </a:rPr>
              <a:t> </a:t>
            </a:r>
            <a:r>
              <a:rPr sz="900" spc="-5" dirty="0">
                <a:latin typeface="Carlito"/>
                <a:cs typeface="Carlito"/>
              </a:rPr>
              <a:t>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5" name="object 12">
            <a:extLst>
              <a:ext uri="{FF2B5EF4-FFF2-40B4-BE49-F238E27FC236}">
                <a16:creationId xmlns:a16="http://schemas.microsoft.com/office/drawing/2014/main" id="{DD8423C7-D94C-511E-9507-056B39992A6B}"/>
              </a:ext>
            </a:extLst>
          </p:cNvPr>
          <p:cNvSpPr txBox="1"/>
          <p:nvPr/>
        </p:nvSpPr>
        <p:spPr>
          <a:xfrm>
            <a:off x="1916937" y="2533386"/>
            <a:ext cx="39878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95 000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6" name="object 12">
            <a:extLst>
              <a:ext uri="{FF2B5EF4-FFF2-40B4-BE49-F238E27FC236}">
                <a16:creationId xmlns:a16="http://schemas.microsoft.com/office/drawing/2014/main" id="{09B6DDC2-B987-1B4A-46B2-7A19E8BF9A50}"/>
              </a:ext>
            </a:extLst>
          </p:cNvPr>
          <p:cNvSpPr txBox="1"/>
          <p:nvPr/>
        </p:nvSpPr>
        <p:spPr>
          <a:xfrm>
            <a:off x="1916937" y="3102305"/>
            <a:ext cx="39878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76 260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7" name="object 13">
            <a:extLst>
              <a:ext uri="{FF2B5EF4-FFF2-40B4-BE49-F238E27FC236}">
                <a16:creationId xmlns:a16="http://schemas.microsoft.com/office/drawing/2014/main" id="{5C36377D-3379-C732-98B1-1A8A959C2A46}"/>
              </a:ext>
            </a:extLst>
          </p:cNvPr>
          <p:cNvSpPr txBox="1"/>
          <p:nvPr/>
        </p:nvSpPr>
        <p:spPr>
          <a:xfrm>
            <a:off x="4712461" y="2852631"/>
            <a:ext cx="39878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86 900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8" name="object 13">
            <a:extLst>
              <a:ext uri="{FF2B5EF4-FFF2-40B4-BE49-F238E27FC236}">
                <a16:creationId xmlns:a16="http://schemas.microsoft.com/office/drawing/2014/main" id="{BE408E44-8E27-D097-3695-5C6C0227149B}"/>
              </a:ext>
            </a:extLst>
          </p:cNvPr>
          <p:cNvSpPr txBox="1"/>
          <p:nvPr/>
        </p:nvSpPr>
        <p:spPr>
          <a:xfrm>
            <a:off x="4670932" y="3550864"/>
            <a:ext cx="39878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69 520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39" name="object 14">
            <a:extLst>
              <a:ext uri="{FF2B5EF4-FFF2-40B4-BE49-F238E27FC236}">
                <a16:creationId xmlns:a16="http://schemas.microsoft.com/office/drawing/2014/main" id="{E9F71680-8469-14BD-3556-93C4BDF2A731}"/>
              </a:ext>
            </a:extLst>
          </p:cNvPr>
          <p:cNvSpPr txBox="1"/>
          <p:nvPr/>
        </p:nvSpPr>
        <p:spPr>
          <a:xfrm>
            <a:off x="7603789" y="3025453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84 525</a:t>
            </a:r>
            <a:endParaRPr sz="900" dirty="0">
              <a:latin typeface="Carlito"/>
              <a:cs typeface="Carlito"/>
            </a:endParaRPr>
          </a:p>
        </p:txBody>
      </p:sp>
      <p:sp>
        <p:nvSpPr>
          <p:cNvPr id="40" name="object 14">
            <a:extLst>
              <a:ext uri="{FF2B5EF4-FFF2-40B4-BE49-F238E27FC236}">
                <a16:creationId xmlns:a16="http://schemas.microsoft.com/office/drawing/2014/main" id="{C960BB7D-2074-6FF1-630F-81BADEC5F253}"/>
              </a:ext>
            </a:extLst>
          </p:cNvPr>
          <p:cNvSpPr txBox="1"/>
          <p:nvPr/>
        </p:nvSpPr>
        <p:spPr>
          <a:xfrm>
            <a:off x="7603788" y="3335274"/>
            <a:ext cx="34099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sv-SE" sz="900" spc="-5" dirty="0">
                <a:solidFill>
                  <a:srgbClr val="404040"/>
                </a:solidFill>
                <a:latin typeface="Carlito"/>
                <a:cs typeface="Carlito"/>
              </a:rPr>
              <a:t>74 470</a:t>
            </a:r>
            <a:endParaRPr sz="900" dirty="0">
              <a:latin typeface="Carlito"/>
              <a:cs typeface="Carlito"/>
            </a:endParaRPr>
          </a:p>
        </p:txBody>
      </p:sp>
      <p:cxnSp>
        <p:nvCxnSpPr>
          <p:cNvPr id="16" name="Rak koppling 15">
            <a:extLst>
              <a:ext uri="{FF2B5EF4-FFF2-40B4-BE49-F238E27FC236}">
                <a16:creationId xmlns:a16="http://schemas.microsoft.com/office/drawing/2014/main" id="{CCF3F82F-AF46-58AD-EF47-52872680A2D8}"/>
              </a:ext>
            </a:extLst>
          </p:cNvPr>
          <p:cNvCxnSpPr/>
          <p:nvPr/>
        </p:nvCxnSpPr>
        <p:spPr>
          <a:xfrm>
            <a:off x="632459" y="5166360"/>
            <a:ext cx="823023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6_9_powerpointmall_ki_plommon_SVE">
  <a:themeElements>
    <a:clrScheme name="KI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F0433"/>
      </a:accent1>
      <a:accent2>
        <a:srgbClr val="FF876F"/>
      </a:accent2>
      <a:accent3>
        <a:srgbClr val="870052"/>
      </a:accent3>
      <a:accent4>
        <a:srgbClr val="FFDDD6"/>
      </a:accent4>
      <a:accent5>
        <a:srgbClr val="4DB5BC"/>
      </a:accent5>
      <a:accent6>
        <a:srgbClr val="CCEBED"/>
      </a:accent6>
      <a:hlink>
        <a:srgbClr val="870052"/>
      </a:hlink>
      <a:folHlink>
        <a:srgbClr val="C490AA"/>
      </a:folHlink>
    </a:clrScheme>
    <a:fontScheme name="KI PPT">
      <a:majorFont>
        <a:latin typeface="DM Sans Medium"/>
        <a:ea typeface=""/>
        <a:cs typeface=""/>
      </a:majorFont>
      <a:minorFont>
        <a:latin typeface="DM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dirty="0" err="1">
            <a:ln>
              <a:noFill/>
            </a:ln>
            <a:solidFill>
              <a:schemeClr val="bg1"/>
            </a:solidFill>
            <a:effectLst/>
            <a:latin typeface="+mn-lt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lnDef>
    <a:txDef>
      <a:spPr>
        <a:noFill/>
        <a:ln w="6350">
          <a:solidFill>
            <a:schemeClr val="accent1"/>
          </a:solidFill>
        </a:ln>
      </a:spPr>
      <a:bodyPr wrap="square" rtlCol="0">
        <a:spAutoFit/>
      </a:bodyPr>
      <a:lstStyle>
        <a:defPPr algn="l">
          <a:defRPr sz="1400" dirty="0">
            <a:latin typeface="+mn-lt"/>
          </a:defRPr>
        </a:defPPr>
      </a:lstStyle>
    </a:txDef>
  </a:objectDefaults>
  <a:extraClrSchemeLst>
    <a:extraClrScheme>
      <a:clrScheme name="Office-t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61B54"/>
        </a:accent1>
        <a:accent2>
          <a:srgbClr val="97D8DA"/>
        </a:accent2>
        <a:accent3>
          <a:srgbClr val="FFFFFF"/>
        </a:accent3>
        <a:accent4>
          <a:srgbClr val="000000"/>
        </a:accent4>
        <a:accent5>
          <a:srgbClr val="BDABB3"/>
        </a:accent5>
        <a:accent6>
          <a:srgbClr val="88C4C5"/>
        </a:accent6>
        <a:hlink>
          <a:srgbClr val="CF0063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_16_9.potx" id="{059F57FB-A349-4DD3-8215-1426CC1A2B35}" vid="{C5CFF7E9-E9B6-4CA7-8460-AE9379EDCA02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4425</TotalTime>
  <Words>4439</Words>
  <Application>Microsoft Office PowerPoint</Application>
  <PresentationFormat>Bildspel på skärmen (4:3)</PresentationFormat>
  <Paragraphs>1719</Paragraphs>
  <Slides>37</Slides>
  <Notes>12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37</vt:i4>
      </vt:variant>
    </vt:vector>
  </HeadingPairs>
  <TitlesOfParts>
    <vt:vector size="46" baseType="lpstr">
      <vt:lpstr>Arial</vt:lpstr>
      <vt:lpstr>Calibri</vt:lpstr>
      <vt:lpstr>Carlito</vt:lpstr>
      <vt:lpstr>DM Sans</vt:lpstr>
      <vt:lpstr>DM Sans Medium</vt:lpstr>
      <vt:lpstr>Times New Roman</vt:lpstr>
      <vt:lpstr>Wingdings</vt:lpstr>
      <vt:lpstr>Office Theme</vt:lpstr>
      <vt:lpstr>16_9_powerpointmall_ki_plommon_SVE</vt:lpstr>
      <vt:lpstr>Lönestatistik per BESTA-kod för KI, Stockholms län och hela staten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Lönespridning professorer, aug 2015  - (p10, median, p90)</dc:title>
  <dc:creator>Karolinska Institutet</dc:creator>
  <cp:lastModifiedBy>Louice Andersson</cp:lastModifiedBy>
  <cp:revision>30</cp:revision>
  <dcterms:created xsi:type="dcterms:W3CDTF">2020-12-18T10:57:05Z</dcterms:created>
  <dcterms:modified xsi:type="dcterms:W3CDTF">2026-06-22T12:00:28Z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2019-08-26T00:00:00Z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2020-12-18T00:00:00Z</vt:filetime>
  </property>
</Properties>
</file>