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17"/>
  </p:notesMasterIdLst>
  <p:sldIdLst>
    <p:sldId id="263" r:id="rId3"/>
    <p:sldId id="283" r:id="rId4"/>
    <p:sldId id="271" r:id="rId5"/>
    <p:sldId id="272" r:id="rId6"/>
    <p:sldId id="273" r:id="rId7"/>
    <p:sldId id="282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</p:sldIdLst>
  <p:sldSz cx="9144000" cy="6858000" type="screen4x3"/>
  <p:notesSz cx="9144000" cy="6858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7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0AC739-1C69-49F7-BE39-3D6ED38047B2}" v="89" dt="2025-06-09T10:29:44.517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0" d="100"/>
          <a:sy n="120" d="100"/>
        </p:scale>
        <p:origin x="1344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631BBD-5628-452C-B78A-C1EFA5A3A5A1}" type="datetimeFigureOut">
              <a:rPr lang="sv-SE" smtClean="0"/>
              <a:t>2026-06-22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7F383F-205C-461F-A450-92563D6DB74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07138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08080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5 september</a:t>
            </a:r>
            <a:r>
              <a:rPr spc="-65" dirty="0"/>
              <a:t> </a:t>
            </a:r>
            <a:r>
              <a:rPr spc="-5" dirty="0"/>
              <a:t>2019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08080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Lönestatistik </a:t>
            </a:r>
            <a:r>
              <a:rPr spc="-5" dirty="0"/>
              <a:t>redovisas </a:t>
            </a:r>
            <a:r>
              <a:rPr dirty="0"/>
              <a:t>inte </a:t>
            </a:r>
            <a:r>
              <a:rPr spc="-5" dirty="0"/>
              <a:t>vid färre än </a:t>
            </a:r>
            <a:r>
              <a:rPr dirty="0"/>
              <a:t>fem</a:t>
            </a:r>
            <a:r>
              <a:rPr spc="50" dirty="0"/>
              <a:t> </a:t>
            </a:r>
            <a:r>
              <a:rPr spc="-5" dirty="0"/>
              <a:t>observationer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rgbClr val="808080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2E2751E-29B4-AE75-0730-6CFFB5936B8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</a:p>
        </p:txBody>
      </p:sp>
      <p:sp>
        <p:nvSpPr>
          <p:cNvPr id="9" name="Platshållare för sidfot 8">
            <a:extLst>
              <a:ext uri="{FF2B5EF4-FFF2-40B4-BE49-F238E27FC236}">
                <a16:creationId xmlns:a16="http://schemas.microsoft.com/office/drawing/2014/main" id="{DD1BCA6E-C8FD-891D-4F83-66CC4277CA7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" y="6981395"/>
            <a:ext cx="107504" cy="228600"/>
          </a:xfrm>
        </p:spPr>
        <p:txBody>
          <a:bodyPr/>
          <a:lstStyle>
            <a:lvl1pPr>
              <a:defRPr sz="100"/>
            </a:lvl1pPr>
          </a:lstStyle>
          <a:p>
            <a:r>
              <a:rPr lang="sv-SE"/>
              <a:t>Karolinska Institutet - ett medicinskt universitet</a:t>
            </a:r>
            <a:endParaRPr lang="sv-SE" dirty="0"/>
          </a:p>
        </p:txBody>
      </p:sp>
      <p:sp>
        <p:nvSpPr>
          <p:cNvPr id="8" name="Platshållare för datum 7">
            <a:extLst>
              <a:ext uri="{FF2B5EF4-FFF2-40B4-BE49-F238E27FC236}">
                <a16:creationId xmlns:a16="http://schemas.microsoft.com/office/drawing/2014/main" id="{AA906207-79B5-98E0-34C3-171784B570D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787581" y="6950881"/>
            <a:ext cx="94998" cy="228600"/>
          </a:xfrm>
        </p:spPr>
        <p:txBody>
          <a:bodyPr/>
          <a:lstStyle>
            <a:lvl1pPr>
              <a:defRPr sz="100"/>
            </a:lvl1pPr>
          </a:lstStyle>
          <a:p>
            <a:fld id="{3D94F107-FCCF-4D7C-8F71-E821E5DA5282}" type="datetime4">
              <a:rPr lang="sv-SE" smtClean="0"/>
              <a:t>22 juni 2026</a:t>
            </a:fld>
            <a:endParaRPr lang="sv-SE" dirty="0"/>
          </a:p>
        </p:txBody>
      </p:sp>
      <p:sp>
        <p:nvSpPr>
          <p:cNvPr id="10" name="Platshållare för bildnummer 9">
            <a:extLst>
              <a:ext uri="{FF2B5EF4-FFF2-40B4-BE49-F238E27FC236}">
                <a16:creationId xmlns:a16="http://schemas.microsoft.com/office/drawing/2014/main" id="{5358C040-7B29-520B-66D6-03AF9B5F547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463982" y="6950881"/>
            <a:ext cx="45719" cy="228600"/>
          </a:xfrm>
        </p:spPr>
        <p:txBody>
          <a:bodyPr/>
          <a:lstStyle>
            <a:lvl1pPr>
              <a:defRPr sz="100"/>
            </a:lvl1pPr>
          </a:lstStyle>
          <a:p>
            <a:fld id="{B5C8723E-5A40-4F9A-B83B-0F0B7FEF270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52006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1 innehåll och 1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>
            <a:extLst>
              <a:ext uri="{FF2B5EF4-FFF2-40B4-BE49-F238E27FC236}">
                <a16:creationId xmlns:a16="http://schemas.microsoft.com/office/drawing/2014/main" id="{6C309769-9796-3F4C-16EC-30D95F7272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55972" y="452669"/>
            <a:ext cx="863204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0AA63C4E-0A70-530E-97DF-2D2B5352F878}"/>
              </a:ext>
            </a:extLst>
          </p:cNvPr>
          <p:cNvSpPr>
            <a:spLocks noGrp="1" noChangeArrowheads="1"/>
          </p:cNvSpPr>
          <p:nvPr>
            <p:ph idx="15"/>
          </p:nvPr>
        </p:nvSpPr>
        <p:spPr bwMode="auto">
          <a:xfrm>
            <a:off x="256775" y="1870439"/>
            <a:ext cx="4170039" cy="4253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1D2BA1C-0344-BC2E-84D4-95E7F2FD76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4" y="6387135"/>
            <a:ext cx="244380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/>
              <a:t>Karolinska Institutet - ett medicinskt universitet</a:t>
            </a:r>
            <a:endParaRPr lang="sv-SE" dirty="0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E5A0135-F7D5-EC17-C577-4234FB38314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711200" y="1872842"/>
            <a:ext cx="4170040" cy="425118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b="0" i="0" u="none" strike="noStrike" baseline="0" dirty="0">
                <a:solidFill>
                  <a:srgbClr val="000000"/>
                </a:solidFill>
                <a:latin typeface="DM Sans" pitchFamily="2" charset="0"/>
              </a:rPr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B570BB-7289-4069-9D4A-2FAE4107D42A}" type="slidenum">
              <a:rPr lang="sv-SE"/>
              <a:pPr/>
              <a:t>‹#›</a:t>
            </a:fld>
            <a:endParaRPr lang="sv-SE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DC85695-0C9C-45E7-AAF3-3B0DE890CA1A}" type="datetime4">
              <a:rPr lang="sv-SE" smtClean="0"/>
              <a:t>22 juni 2026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63468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6AB09F81-3DF8-1100-91E4-2C19199093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55972" y="452669"/>
            <a:ext cx="863204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C02F024F-96B7-5411-16AF-D7BE9A4ACEA3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255971" y="1868416"/>
            <a:ext cx="4170038" cy="4258283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A96EA6F-41F1-0969-DF45-AEBBDEDF0D9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711200" y="1872842"/>
            <a:ext cx="4170040" cy="425118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2" name="Platshållare för sidfot 2">
            <a:extLst>
              <a:ext uri="{FF2B5EF4-FFF2-40B4-BE49-F238E27FC236}">
                <a16:creationId xmlns:a16="http://schemas.microsoft.com/office/drawing/2014/main" id="{372DAC4F-41A4-C8F3-1E26-84893299D9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4" y="6387135"/>
            <a:ext cx="244380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/>
              <a:t>Karolinska Institutet - ett medicinskt universitet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9F31A13-B82C-43A3-AC35-E621AAB6303F}" type="datetime4">
              <a:rPr lang="sv-SE" smtClean="0"/>
              <a:t>22 juni 2026</a:t>
            </a:fld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E6EECC-44D8-4442-87AA-D47F74CC81A2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982845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2 bilder m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C4794E74-271C-9E5F-FE9E-7420C39ABEC1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55971" y="1868417"/>
            <a:ext cx="4170038" cy="3360193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5"/>
          </p:nvPr>
        </p:nvSpPr>
        <p:spPr>
          <a:xfrm>
            <a:off x="255972" y="5355279"/>
            <a:ext cx="4170039" cy="771332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6F7332DF-CAE5-41F2-AEFA-52F537B3AA49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711199" y="1872843"/>
            <a:ext cx="4170040" cy="3355768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11" name="Platshållare för text 9"/>
          <p:cNvSpPr>
            <a:spLocks noGrp="1"/>
          </p:cNvSpPr>
          <p:nvPr>
            <p:ph type="body" sz="quarter" idx="16"/>
          </p:nvPr>
        </p:nvSpPr>
        <p:spPr>
          <a:xfrm>
            <a:off x="4711201" y="5355280"/>
            <a:ext cx="4170039" cy="766233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sidfot 2">
            <a:extLst>
              <a:ext uri="{FF2B5EF4-FFF2-40B4-BE49-F238E27FC236}">
                <a16:creationId xmlns:a16="http://schemas.microsoft.com/office/drawing/2014/main" id="{D069920A-1206-9BEB-B428-2FE026E7B3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4" y="6387135"/>
            <a:ext cx="244380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/>
              <a:t>Karolinska Institutet - ett medicinskt universitet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DA42D-8DCB-48D7-8A43-9E29A5D3CC0A}" type="datetime4">
              <a:rPr lang="sv-SE" smtClean="0"/>
              <a:t>22 juni 2026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8723E-5A40-4F9A-B83B-0F0B7FEF270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673580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972" y="452669"/>
            <a:ext cx="863204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aseline="0"/>
            </a:lvl1pPr>
          </a:lstStyle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2" name="Platshållare för sidfot 2">
            <a:extLst>
              <a:ext uri="{FF2B5EF4-FFF2-40B4-BE49-F238E27FC236}">
                <a16:creationId xmlns:a16="http://schemas.microsoft.com/office/drawing/2014/main" id="{009749DF-7E5C-713A-D45D-D9653C97CE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4" y="6387135"/>
            <a:ext cx="244380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 dirty="0"/>
              <a:t>Karolinska Institutet - ett medicinskt universitet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2A2CD5-DA8C-4B9D-8315-B34160A16C25}" type="datetime4">
              <a:rPr lang="sv-SE" smtClean="0"/>
              <a:t>22 juni 2026</a:t>
            </a:fld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859C56-CB7E-413F-8971-4226A1EF6823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018312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ande 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 descr="Logotyp Karolinska Institutet.">
            <a:extLst>
              <a:ext uri="{FF2B5EF4-FFF2-40B4-BE49-F238E27FC236}">
                <a16:creationId xmlns:a16="http://schemas.microsoft.com/office/drawing/2014/main" id="{7AC1AD67-1AF6-B109-ABEC-31FF3DEF09C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996951" y="2553972"/>
            <a:ext cx="3150096" cy="1750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934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ande bild med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Logotyp Karolinska Institutet.">
            <a:extLst>
              <a:ext uri="{FF2B5EF4-FFF2-40B4-BE49-F238E27FC236}">
                <a16:creationId xmlns:a16="http://schemas.microsoft.com/office/drawing/2014/main" id="{1A2DD4E6-57FC-99BA-083F-4F5711AA371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996951" y="2553972"/>
            <a:ext cx="3150096" cy="1750053"/>
          </a:xfrm>
          <a:prstGeom prst="rect">
            <a:avLst/>
          </a:prstGeom>
        </p:spPr>
      </p:pic>
      <p:sp>
        <p:nvSpPr>
          <p:cNvPr id="3" name="Platshållare för text 9">
            <a:extLst>
              <a:ext uri="{FF2B5EF4-FFF2-40B4-BE49-F238E27FC236}">
                <a16:creationId xmlns:a16="http://schemas.microsoft.com/office/drawing/2014/main" id="{28D153B6-736E-604E-CC38-30ABDB6346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5972" y="5733257"/>
            <a:ext cx="8564501" cy="771332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992895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178040" y="182879"/>
            <a:ext cx="1728216" cy="704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33400" y="6400800"/>
            <a:ext cx="8305800" cy="0"/>
          </a:xfrm>
          <a:custGeom>
            <a:avLst/>
            <a:gdLst/>
            <a:ahLst/>
            <a:cxnLst/>
            <a:rect l="l" t="t" r="r" b="b"/>
            <a:pathLst>
              <a:path w="8305800">
                <a:moveTo>
                  <a:pt x="0" y="0"/>
                </a:moveTo>
                <a:lnTo>
                  <a:pt x="8305800" y="0"/>
                </a:lnTo>
              </a:path>
            </a:pathLst>
          </a:custGeom>
          <a:ln w="9144">
            <a:solidFill>
              <a:srgbClr val="86005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755904" y="3192780"/>
            <a:ext cx="147955" cy="474345"/>
          </a:xfrm>
          <a:custGeom>
            <a:avLst/>
            <a:gdLst/>
            <a:ahLst/>
            <a:cxnLst/>
            <a:rect l="l" t="t" r="r" b="b"/>
            <a:pathLst>
              <a:path w="147955" h="474345">
                <a:moveTo>
                  <a:pt x="0" y="473964"/>
                </a:moveTo>
                <a:lnTo>
                  <a:pt x="147827" y="473964"/>
                </a:lnTo>
                <a:lnTo>
                  <a:pt x="147827" y="0"/>
                </a:lnTo>
                <a:lnTo>
                  <a:pt x="0" y="0"/>
                </a:lnTo>
                <a:lnTo>
                  <a:pt x="0" y="473964"/>
                </a:lnTo>
                <a:close/>
              </a:path>
            </a:pathLst>
          </a:custGeom>
          <a:solidFill>
            <a:srgbClr val="F4B0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755904" y="3509772"/>
            <a:ext cx="147955" cy="1676400"/>
          </a:xfrm>
          <a:custGeom>
            <a:avLst/>
            <a:gdLst/>
            <a:ahLst/>
            <a:cxnLst/>
            <a:rect l="l" t="t" r="r" b="b"/>
            <a:pathLst>
              <a:path w="147955" h="1676400">
                <a:moveTo>
                  <a:pt x="0" y="1676400"/>
                </a:moveTo>
                <a:lnTo>
                  <a:pt x="147827" y="1676400"/>
                </a:lnTo>
                <a:lnTo>
                  <a:pt x="147827" y="0"/>
                </a:lnTo>
                <a:lnTo>
                  <a:pt x="0" y="0"/>
                </a:lnTo>
                <a:lnTo>
                  <a:pt x="0" y="1676400"/>
                </a:lnTo>
                <a:close/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225295" y="2542032"/>
            <a:ext cx="146685" cy="966469"/>
          </a:xfrm>
          <a:custGeom>
            <a:avLst/>
            <a:gdLst/>
            <a:ahLst/>
            <a:cxnLst/>
            <a:rect l="l" t="t" r="r" b="b"/>
            <a:pathLst>
              <a:path w="146684" h="966470">
                <a:moveTo>
                  <a:pt x="0" y="966215"/>
                </a:moveTo>
                <a:lnTo>
                  <a:pt x="146303" y="966215"/>
                </a:lnTo>
                <a:lnTo>
                  <a:pt x="146303" y="0"/>
                </a:lnTo>
                <a:lnTo>
                  <a:pt x="0" y="0"/>
                </a:lnTo>
                <a:lnTo>
                  <a:pt x="0" y="966215"/>
                </a:lnTo>
                <a:close/>
              </a:path>
            </a:pathLst>
          </a:custGeom>
          <a:solidFill>
            <a:srgbClr val="F4B0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225295" y="3188208"/>
            <a:ext cx="146685" cy="1998345"/>
          </a:xfrm>
          <a:custGeom>
            <a:avLst/>
            <a:gdLst/>
            <a:ahLst/>
            <a:cxnLst/>
            <a:rect l="l" t="t" r="r" b="b"/>
            <a:pathLst>
              <a:path w="146684" h="1998345">
                <a:moveTo>
                  <a:pt x="0" y="1997964"/>
                </a:moveTo>
                <a:lnTo>
                  <a:pt x="146303" y="1997964"/>
                </a:lnTo>
                <a:lnTo>
                  <a:pt x="146303" y="0"/>
                </a:lnTo>
                <a:lnTo>
                  <a:pt x="0" y="0"/>
                </a:lnTo>
                <a:lnTo>
                  <a:pt x="0" y="1997964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693163" y="3017520"/>
            <a:ext cx="146685" cy="393700"/>
          </a:xfrm>
          <a:custGeom>
            <a:avLst/>
            <a:gdLst/>
            <a:ahLst/>
            <a:cxnLst/>
            <a:rect l="l" t="t" r="r" b="b"/>
            <a:pathLst>
              <a:path w="146685" h="393700">
                <a:moveTo>
                  <a:pt x="0" y="393191"/>
                </a:moveTo>
                <a:lnTo>
                  <a:pt x="146304" y="393191"/>
                </a:lnTo>
                <a:lnTo>
                  <a:pt x="146304" y="0"/>
                </a:lnTo>
                <a:lnTo>
                  <a:pt x="0" y="0"/>
                </a:lnTo>
                <a:lnTo>
                  <a:pt x="0" y="393191"/>
                </a:lnTo>
                <a:close/>
              </a:path>
            </a:pathLst>
          </a:custGeom>
          <a:solidFill>
            <a:srgbClr val="F4B0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693163" y="3206495"/>
            <a:ext cx="146685" cy="1979930"/>
          </a:xfrm>
          <a:custGeom>
            <a:avLst/>
            <a:gdLst/>
            <a:ahLst/>
            <a:cxnLst/>
            <a:rect l="l" t="t" r="r" b="b"/>
            <a:pathLst>
              <a:path w="146685" h="1979929">
                <a:moveTo>
                  <a:pt x="0" y="1979676"/>
                </a:moveTo>
                <a:lnTo>
                  <a:pt x="146304" y="1979676"/>
                </a:lnTo>
                <a:lnTo>
                  <a:pt x="146304" y="0"/>
                </a:lnTo>
                <a:lnTo>
                  <a:pt x="0" y="0"/>
                </a:lnTo>
                <a:lnTo>
                  <a:pt x="0" y="1979676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2161032" y="2474976"/>
            <a:ext cx="146685" cy="868680"/>
          </a:xfrm>
          <a:custGeom>
            <a:avLst/>
            <a:gdLst/>
            <a:ahLst/>
            <a:cxnLst/>
            <a:rect l="l" t="t" r="r" b="b"/>
            <a:pathLst>
              <a:path w="146685" h="868679">
                <a:moveTo>
                  <a:pt x="0" y="868679"/>
                </a:moveTo>
                <a:lnTo>
                  <a:pt x="146304" y="868679"/>
                </a:lnTo>
                <a:lnTo>
                  <a:pt x="146304" y="0"/>
                </a:lnTo>
                <a:lnTo>
                  <a:pt x="0" y="0"/>
                </a:lnTo>
                <a:lnTo>
                  <a:pt x="0" y="868679"/>
                </a:lnTo>
                <a:close/>
              </a:path>
            </a:pathLst>
          </a:custGeom>
          <a:solidFill>
            <a:srgbClr val="F4B0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2161032" y="3140964"/>
            <a:ext cx="146685" cy="2045335"/>
          </a:xfrm>
          <a:custGeom>
            <a:avLst/>
            <a:gdLst/>
            <a:ahLst/>
            <a:cxnLst/>
            <a:rect l="l" t="t" r="r" b="b"/>
            <a:pathLst>
              <a:path w="146685" h="2045335">
                <a:moveTo>
                  <a:pt x="0" y="2045207"/>
                </a:moveTo>
                <a:lnTo>
                  <a:pt x="146304" y="2045207"/>
                </a:lnTo>
                <a:lnTo>
                  <a:pt x="146304" y="0"/>
                </a:lnTo>
                <a:lnTo>
                  <a:pt x="0" y="0"/>
                </a:lnTo>
                <a:lnTo>
                  <a:pt x="0" y="2045207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2628900" y="2564891"/>
            <a:ext cx="147955" cy="875030"/>
          </a:xfrm>
          <a:custGeom>
            <a:avLst/>
            <a:gdLst/>
            <a:ahLst/>
            <a:cxnLst/>
            <a:rect l="l" t="t" r="r" b="b"/>
            <a:pathLst>
              <a:path w="147955" h="875029">
                <a:moveTo>
                  <a:pt x="0" y="874775"/>
                </a:moveTo>
                <a:lnTo>
                  <a:pt x="147827" y="874775"/>
                </a:lnTo>
                <a:lnTo>
                  <a:pt x="147827" y="0"/>
                </a:lnTo>
                <a:lnTo>
                  <a:pt x="0" y="0"/>
                </a:lnTo>
                <a:lnTo>
                  <a:pt x="0" y="874775"/>
                </a:lnTo>
                <a:close/>
              </a:path>
            </a:pathLst>
          </a:custGeom>
          <a:solidFill>
            <a:srgbClr val="F4B0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2628900" y="3048000"/>
            <a:ext cx="147955" cy="2138680"/>
          </a:xfrm>
          <a:custGeom>
            <a:avLst/>
            <a:gdLst/>
            <a:ahLst/>
            <a:cxnLst/>
            <a:rect l="l" t="t" r="r" b="b"/>
            <a:pathLst>
              <a:path w="147955" h="2138679">
                <a:moveTo>
                  <a:pt x="0" y="2138172"/>
                </a:moveTo>
                <a:lnTo>
                  <a:pt x="147827" y="2138172"/>
                </a:lnTo>
                <a:lnTo>
                  <a:pt x="147827" y="0"/>
                </a:lnTo>
                <a:lnTo>
                  <a:pt x="0" y="0"/>
                </a:lnTo>
                <a:lnTo>
                  <a:pt x="0" y="2138172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3098292" y="2650236"/>
            <a:ext cx="146685" cy="789940"/>
          </a:xfrm>
          <a:custGeom>
            <a:avLst/>
            <a:gdLst/>
            <a:ahLst/>
            <a:cxnLst/>
            <a:rect l="l" t="t" r="r" b="b"/>
            <a:pathLst>
              <a:path w="146685" h="789939">
                <a:moveTo>
                  <a:pt x="0" y="789431"/>
                </a:moveTo>
                <a:lnTo>
                  <a:pt x="146304" y="789431"/>
                </a:lnTo>
                <a:lnTo>
                  <a:pt x="146304" y="0"/>
                </a:lnTo>
                <a:lnTo>
                  <a:pt x="0" y="0"/>
                </a:lnTo>
                <a:lnTo>
                  <a:pt x="0" y="789431"/>
                </a:lnTo>
                <a:close/>
              </a:path>
            </a:pathLst>
          </a:custGeom>
          <a:solidFill>
            <a:srgbClr val="F4B0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3098292" y="2956560"/>
            <a:ext cx="146685" cy="2230120"/>
          </a:xfrm>
          <a:custGeom>
            <a:avLst/>
            <a:gdLst/>
            <a:ahLst/>
            <a:cxnLst/>
            <a:rect l="l" t="t" r="r" b="b"/>
            <a:pathLst>
              <a:path w="146685" h="2230120">
                <a:moveTo>
                  <a:pt x="0" y="2229612"/>
                </a:moveTo>
                <a:lnTo>
                  <a:pt x="146304" y="2229612"/>
                </a:lnTo>
                <a:lnTo>
                  <a:pt x="146304" y="0"/>
                </a:lnTo>
                <a:lnTo>
                  <a:pt x="0" y="0"/>
                </a:lnTo>
                <a:lnTo>
                  <a:pt x="0" y="2229612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3566160" y="3035808"/>
            <a:ext cx="146685" cy="372110"/>
          </a:xfrm>
          <a:custGeom>
            <a:avLst/>
            <a:gdLst/>
            <a:ahLst/>
            <a:cxnLst/>
            <a:rect l="l" t="t" r="r" b="b"/>
            <a:pathLst>
              <a:path w="146685" h="372110">
                <a:moveTo>
                  <a:pt x="0" y="371855"/>
                </a:moveTo>
                <a:lnTo>
                  <a:pt x="146303" y="371855"/>
                </a:lnTo>
                <a:lnTo>
                  <a:pt x="146303" y="0"/>
                </a:lnTo>
                <a:lnTo>
                  <a:pt x="0" y="0"/>
                </a:lnTo>
                <a:lnTo>
                  <a:pt x="0" y="371855"/>
                </a:lnTo>
                <a:close/>
              </a:path>
            </a:pathLst>
          </a:custGeom>
          <a:solidFill>
            <a:srgbClr val="F4B0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g object 31"/>
          <p:cNvSpPr/>
          <p:nvPr/>
        </p:nvSpPr>
        <p:spPr>
          <a:xfrm>
            <a:off x="3566160" y="3287267"/>
            <a:ext cx="146685" cy="1899285"/>
          </a:xfrm>
          <a:custGeom>
            <a:avLst/>
            <a:gdLst/>
            <a:ahLst/>
            <a:cxnLst/>
            <a:rect l="l" t="t" r="r" b="b"/>
            <a:pathLst>
              <a:path w="146685" h="1899285">
                <a:moveTo>
                  <a:pt x="0" y="1898903"/>
                </a:moveTo>
                <a:lnTo>
                  <a:pt x="146303" y="1898903"/>
                </a:lnTo>
                <a:lnTo>
                  <a:pt x="146303" y="0"/>
                </a:lnTo>
                <a:lnTo>
                  <a:pt x="0" y="0"/>
                </a:lnTo>
                <a:lnTo>
                  <a:pt x="0" y="1898903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g object 32"/>
          <p:cNvSpPr/>
          <p:nvPr/>
        </p:nvSpPr>
        <p:spPr>
          <a:xfrm>
            <a:off x="4034028" y="2468880"/>
            <a:ext cx="146685" cy="901065"/>
          </a:xfrm>
          <a:custGeom>
            <a:avLst/>
            <a:gdLst/>
            <a:ahLst/>
            <a:cxnLst/>
            <a:rect l="l" t="t" r="r" b="b"/>
            <a:pathLst>
              <a:path w="146685" h="901064">
                <a:moveTo>
                  <a:pt x="0" y="900684"/>
                </a:moveTo>
                <a:lnTo>
                  <a:pt x="146303" y="900684"/>
                </a:lnTo>
                <a:lnTo>
                  <a:pt x="146303" y="0"/>
                </a:lnTo>
                <a:lnTo>
                  <a:pt x="0" y="0"/>
                </a:lnTo>
                <a:lnTo>
                  <a:pt x="0" y="900684"/>
                </a:lnTo>
                <a:close/>
              </a:path>
            </a:pathLst>
          </a:custGeom>
          <a:solidFill>
            <a:srgbClr val="F4B0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g object 33"/>
          <p:cNvSpPr/>
          <p:nvPr/>
        </p:nvSpPr>
        <p:spPr>
          <a:xfrm>
            <a:off x="4034028" y="2820924"/>
            <a:ext cx="146685" cy="2365375"/>
          </a:xfrm>
          <a:custGeom>
            <a:avLst/>
            <a:gdLst/>
            <a:ahLst/>
            <a:cxnLst/>
            <a:rect l="l" t="t" r="r" b="b"/>
            <a:pathLst>
              <a:path w="146685" h="2365375">
                <a:moveTo>
                  <a:pt x="0" y="2365248"/>
                </a:moveTo>
                <a:lnTo>
                  <a:pt x="146303" y="2365248"/>
                </a:lnTo>
                <a:lnTo>
                  <a:pt x="146303" y="0"/>
                </a:lnTo>
                <a:lnTo>
                  <a:pt x="0" y="0"/>
                </a:lnTo>
                <a:lnTo>
                  <a:pt x="0" y="2365248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g object 34"/>
          <p:cNvSpPr/>
          <p:nvPr/>
        </p:nvSpPr>
        <p:spPr>
          <a:xfrm>
            <a:off x="4034028" y="3369564"/>
            <a:ext cx="146685" cy="1816735"/>
          </a:xfrm>
          <a:custGeom>
            <a:avLst/>
            <a:gdLst/>
            <a:ahLst/>
            <a:cxnLst/>
            <a:rect l="l" t="t" r="r" b="b"/>
            <a:pathLst>
              <a:path w="146685" h="1816735">
                <a:moveTo>
                  <a:pt x="146304" y="0"/>
                </a:moveTo>
                <a:lnTo>
                  <a:pt x="0" y="0"/>
                </a:lnTo>
                <a:lnTo>
                  <a:pt x="0" y="1816608"/>
                </a:lnTo>
                <a:lnTo>
                  <a:pt x="146304" y="1816608"/>
                </a:lnTo>
                <a:lnTo>
                  <a:pt x="1463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g object 35"/>
          <p:cNvSpPr/>
          <p:nvPr/>
        </p:nvSpPr>
        <p:spPr>
          <a:xfrm>
            <a:off x="4501896" y="2494788"/>
            <a:ext cx="146685" cy="1031875"/>
          </a:xfrm>
          <a:custGeom>
            <a:avLst/>
            <a:gdLst/>
            <a:ahLst/>
            <a:cxnLst/>
            <a:rect l="l" t="t" r="r" b="b"/>
            <a:pathLst>
              <a:path w="146685" h="1031875">
                <a:moveTo>
                  <a:pt x="0" y="1031747"/>
                </a:moveTo>
                <a:lnTo>
                  <a:pt x="146303" y="1031747"/>
                </a:lnTo>
                <a:lnTo>
                  <a:pt x="146303" y="0"/>
                </a:lnTo>
                <a:lnTo>
                  <a:pt x="0" y="0"/>
                </a:lnTo>
                <a:lnTo>
                  <a:pt x="0" y="1031747"/>
                </a:lnTo>
                <a:close/>
              </a:path>
            </a:pathLst>
          </a:custGeom>
          <a:solidFill>
            <a:srgbClr val="F4B0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g object 36"/>
          <p:cNvSpPr/>
          <p:nvPr/>
        </p:nvSpPr>
        <p:spPr>
          <a:xfrm>
            <a:off x="4501896" y="3374136"/>
            <a:ext cx="146685" cy="1812289"/>
          </a:xfrm>
          <a:custGeom>
            <a:avLst/>
            <a:gdLst/>
            <a:ahLst/>
            <a:cxnLst/>
            <a:rect l="l" t="t" r="r" b="b"/>
            <a:pathLst>
              <a:path w="146685" h="1812289">
                <a:moveTo>
                  <a:pt x="0" y="1812036"/>
                </a:moveTo>
                <a:lnTo>
                  <a:pt x="146303" y="1812036"/>
                </a:lnTo>
                <a:lnTo>
                  <a:pt x="146303" y="0"/>
                </a:lnTo>
                <a:lnTo>
                  <a:pt x="0" y="0"/>
                </a:lnTo>
                <a:lnTo>
                  <a:pt x="0" y="1812036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g object 37"/>
          <p:cNvSpPr/>
          <p:nvPr/>
        </p:nvSpPr>
        <p:spPr>
          <a:xfrm>
            <a:off x="4969764" y="3511295"/>
            <a:ext cx="147955" cy="725805"/>
          </a:xfrm>
          <a:custGeom>
            <a:avLst/>
            <a:gdLst/>
            <a:ahLst/>
            <a:cxnLst/>
            <a:rect l="l" t="t" r="r" b="b"/>
            <a:pathLst>
              <a:path w="147954" h="725804">
                <a:moveTo>
                  <a:pt x="0" y="725423"/>
                </a:moveTo>
                <a:lnTo>
                  <a:pt x="147827" y="725423"/>
                </a:lnTo>
                <a:lnTo>
                  <a:pt x="147827" y="0"/>
                </a:lnTo>
                <a:lnTo>
                  <a:pt x="0" y="0"/>
                </a:lnTo>
                <a:lnTo>
                  <a:pt x="0" y="725423"/>
                </a:lnTo>
                <a:close/>
              </a:path>
            </a:pathLst>
          </a:custGeom>
          <a:solidFill>
            <a:srgbClr val="F4B0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g object 38"/>
          <p:cNvSpPr/>
          <p:nvPr/>
        </p:nvSpPr>
        <p:spPr>
          <a:xfrm>
            <a:off x="4969764" y="4128516"/>
            <a:ext cx="147955" cy="1057910"/>
          </a:xfrm>
          <a:custGeom>
            <a:avLst/>
            <a:gdLst/>
            <a:ahLst/>
            <a:cxnLst/>
            <a:rect l="l" t="t" r="r" b="b"/>
            <a:pathLst>
              <a:path w="147954" h="1057910">
                <a:moveTo>
                  <a:pt x="0" y="1057655"/>
                </a:moveTo>
                <a:lnTo>
                  <a:pt x="147827" y="1057655"/>
                </a:lnTo>
                <a:lnTo>
                  <a:pt x="147827" y="0"/>
                </a:lnTo>
                <a:lnTo>
                  <a:pt x="0" y="0"/>
                </a:lnTo>
                <a:lnTo>
                  <a:pt x="0" y="1057655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g object 39"/>
          <p:cNvSpPr/>
          <p:nvPr/>
        </p:nvSpPr>
        <p:spPr>
          <a:xfrm>
            <a:off x="5439155" y="2374391"/>
            <a:ext cx="146685" cy="832485"/>
          </a:xfrm>
          <a:custGeom>
            <a:avLst/>
            <a:gdLst/>
            <a:ahLst/>
            <a:cxnLst/>
            <a:rect l="l" t="t" r="r" b="b"/>
            <a:pathLst>
              <a:path w="146685" h="832485">
                <a:moveTo>
                  <a:pt x="0" y="832103"/>
                </a:moveTo>
                <a:lnTo>
                  <a:pt x="146303" y="832103"/>
                </a:lnTo>
                <a:lnTo>
                  <a:pt x="146303" y="0"/>
                </a:lnTo>
                <a:lnTo>
                  <a:pt x="0" y="0"/>
                </a:lnTo>
                <a:lnTo>
                  <a:pt x="0" y="832103"/>
                </a:lnTo>
                <a:close/>
              </a:path>
            </a:pathLst>
          </a:custGeom>
          <a:solidFill>
            <a:srgbClr val="F4B0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g object 40"/>
          <p:cNvSpPr/>
          <p:nvPr/>
        </p:nvSpPr>
        <p:spPr>
          <a:xfrm>
            <a:off x="5439155" y="2667000"/>
            <a:ext cx="146685" cy="2519680"/>
          </a:xfrm>
          <a:custGeom>
            <a:avLst/>
            <a:gdLst/>
            <a:ahLst/>
            <a:cxnLst/>
            <a:rect l="l" t="t" r="r" b="b"/>
            <a:pathLst>
              <a:path w="146685" h="2519679">
                <a:moveTo>
                  <a:pt x="0" y="2519172"/>
                </a:moveTo>
                <a:lnTo>
                  <a:pt x="146303" y="2519172"/>
                </a:lnTo>
                <a:lnTo>
                  <a:pt x="146303" y="0"/>
                </a:lnTo>
                <a:lnTo>
                  <a:pt x="0" y="0"/>
                </a:lnTo>
                <a:lnTo>
                  <a:pt x="0" y="2519172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g object 41"/>
          <p:cNvSpPr/>
          <p:nvPr/>
        </p:nvSpPr>
        <p:spPr>
          <a:xfrm>
            <a:off x="5439155" y="3206495"/>
            <a:ext cx="146685" cy="1979930"/>
          </a:xfrm>
          <a:custGeom>
            <a:avLst/>
            <a:gdLst/>
            <a:ahLst/>
            <a:cxnLst/>
            <a:rect l="l" t="t" r="r" b="b"/>
            <a:pathLst>
              <a:path w="146685" h="1979929">
                <a:moveTo>
                  <a:pt x="146304" y="0"/>
                </a:moveTo>
                <a:lnTo>
                  <a:pt x="0" y="0"/>
                </a:lnTo>
                <a:lnTo>
                  <a:pt x="0" y="1979676"/>
                </a:lnTo>
                <a:lnTo>
                  <a:pt x="146304" y="1979676"/>
                </a:lnTo>
                <a:lnTo>
                  <a:pt x="1463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bg object 42"/>
          <p:cNvSpPr/>
          <p:nvPr/>
        </p:nvSpPr>
        <p:spPr>
          <a:xfrm>
            <a:off x="5907023" y="2542032"/>
            <a:ext cx="146685" cy="940435"/>
          </a:xfrm>
          <a:custGeom>
            <a:avLst/>
            <a:gdLst/>
            <a:ahLst/>
            <a:cxnLst/>
            <a:rect l="l" t="t" r="r" b="b"/>
            <a:pathLst>
              <a:path w="146685" h="940435">
                <a:moveTo>
                  <a:pt x="0" y="940307"/>
                </a:moveTo>
                <a:lnTo>
                  <a:pt x="146303" y="940307"/>
                </a:lnTo>
                <a:lnTo>
                  <a:pt x="146303" y="0"/>
                </a:lnTo>
                <a:lnTo>
                  <a:pt x="0" y="0"/>
                </a:lnTo>
                <a:lnTo>
                  <a:pt x="0" y="940307"/>
                </a:lnTo>
                <a:close/>
              </a:path>
            </a:pathLst>
          </a:custGeom>
          <a:solidFill>
            <a:srgbClr val="F4B0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bg object 43"/>
          <p:cNvSpPr/>
          <p:nvPr/>
        </p:nvSpPr>
        <p:spPr>
          <a:xfrm>
            <a:off x="5907023" y="3037332"/>
            <a:ext cx="146685" cy="2148840"/>
          </a:xfrm>
          <a:custGeom>
            <a:avLst/>
            <a:gdLst/>
            <a:ahLst/>
            <a:cxnLst/>
            <a:rect l="l" t="t" r="r" b="b"/>
            <a:pathLst>
              <a:path w="146685" h="2148840">
                <a:moveTo>
                  <a:pt x="0" y="2148840"/>
                </a:moveTo>
                <a:lnTo>
                  <a:pt x="146303" y="2148840"/>
                </a:lnTo>
                <a:lnTo>
                  <a:pt x="146303" y="0"/>
                </a:lnTo>
                <a:lnTo>
                  <a:pt x="0" y="0"/>
                </a:lnTo>
                <a:lnTo>
                  <a:pt x="0" y="214884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bg object 44"/>
          <p:cNvSpPr/>
          <p:nvPr/>
        </p:nvSpPr>
        <p:spPr>
          <a:xfrm>
            <a:off x="6374891" y="2727960"/>
            <a:ext cx="146685" cy="631190"/>
          </a:xfrm>
          <a:custGeom>
            <a:avLst/>
            <a:gdLst/>
            <a:ahLst/>
            <a:cxnLst/>
            <a:rect l="l" t="t" r="r" b="b"/>
            <a:pathLst>
              <a:path w="146684" h="631189">
                <a:moveTo>
                  <a:pt x="0" y="630936"/>
                </a:moveTo>
                <a:lnTo>
                  <a:pt x="146304" y="630936"/>
                </a:lnTo>
                <a:lnTo>
                  <a:pt x="146304" y="0"/>
                </a:lnTo>
                <a:lnTo>
                  <a:pt x="0" y="0"/>
                </a:lnTo>
                <a:lnTo>
                  <a:pt x="0" y="630936"/>
                </a:lnTo>
                <a:close/>
              </a:path>
            </a:pathLst>
          </a:custGeom>
          <a:solidFill>
            <a:srgbClr val="F4B0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bg object 45"/>
          <p:cNvSpPr/>
          <p:nvPr/>
        </p:nvSpPr>
        <p:spPr>
          <a:xfrm>
            <a:off x="6374891" y="3206495"/>
            <a:ext cx="146685" cy="1979930"/>
          </a:xfrm>
          <a:custGeom>
            <a:avLst/>
            <a:gdLst/>
            <a:ahLst/>
            <a:cxnLst/>
            <a:rect l="l" t="t" r="r" b="b"/>
            <a:pathLst>
              <a:path w="146684" h="1979929">
                <a:moveTo>
                  <a:pt x="0" y="1979676"/>
                </a:moveTo>
                <a:lnTo>
                  <a:pt x="146304" y="1979676"/>
                </a:lnTo>
                <a:lnTo>
                  <a:pt x="146304" y="0"/>
                </a:lnTo>
                <a:lnTo>
                  <a:pt x="0" y="0"/>
                </a:lnTo>
                <a:lnTo>
                  <a:pt x="0" y="1979676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bg object 46"/>
          <p:cNvSpPr/>
          <p:nvPr/>
        </p:nvSpPr>
        <p:spPr>
          <a:xfrm>
            <a:off x="6842759" y="2279904"/>
            <a:ext cx="147955" cy="992505"/>
          </a:xfrm>
          <a:custGeom>
            <a:avLst/>
            <a:gdLst/>
            <a:ahLst/>
            <a:cxnLst/>
            <a:rect l="l" t="t" r="r" b="b"/>
            <a:pathLst>
              <a:path w="147954" h="992504">
                <a:moveTo>
                  <a:pt x="0" y="992124"/>
                </a:moveTo>
                <a:lnTo>
                  <a:pt x="147827" y="992124"/>
                </a:lnTo>
                <a:lnTo>
                  <a:pt x="147827" y="0"/>
                </a:lnTo>
                <a:lnTo>
                  <a:pt x="0" y="0"/>
                </a:lnTo>
                <a:lnTo>
                  <a:pt x="0" y="992124"/>
                </a:lnTo>
                <a:close/>
              </a:path>
            </a:pathLst>
          </a:custGeom>
          <a:solidFill>
            <a:srgbClr val="F4B0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bg object 47"/>
          <p:cNvSpPr/>
          <p:nvPr/>
        </p:nvSpPr>
        <p:spPr>
          <a:xfrm>
            <a:off x="6842759" y="3014472"/>
            <a:ext cx="147955" cy="2171700"/>
          </a:xfrm>
          <a:custGeom>
            <a:avLst/>
            <a:gdLst/>
            <a:ahLst/>
            <a:cxnLst/>
            <a:rect l="l" t="t" r="r" b="b"/>
            <a:pathLst>
              <a:path w="147954" h="2171700">
                <a:moveTo>
                  <a:pt x="0" y="2171700"/>
                </a:moveTo>
                <a:lnTo>
                  <a:pt x="147827" y="2171700"/>
                </a:lnTo>
                <a:lnTo>
                  <a:pt x="147827" y="0"/>
                </a:lnTo>
                <a:lnTo>
                  <a:pt x="0" y="0"/>
                </a:lnTo>
                <a:lnTo>
                  <a:pt x="0" y="21717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bg object 48"/>
          <p:cNvSpPr/>
          <p:nvPr/>
        </p:nvSpPr>
        <p:spPr>
          <a:xfrm>
            <a:off x="6842759" y="3272027"/>
            <a:ext cx="147955" cy="1914525"/>
          </a:xfrm>
          <a:custGeom>
            <a:avLst/>
            <a:gdLst/>
            <a:ahLst/>
            <a:cxnLst/>
            <a:rect l="l" t="t" r="r" b="b"/>
            <a:pathLst>
              <a:path w="147954" h="1914525">
                <a:moveTo>
                  <a:pt x="147828" y="0"/>
                </a:moveTo>
                <a:lnTo>
                  <a:pt x="0" y="0"/>
                </a:lnTo>
                <a:lnTo>
                  <a:pt x="0" y="1914144"/>
                </a:lnTo>
                <a:lnTo>
                  <a:pt x="147828" y="1914144"/>
                </a:lnTo>
                <a:lnTo>
                  <a:pt x="14782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bg object 49"/>
          <p:cNvSpPr/>
          <p:nvPr/>
        </p:nvSpPr>
        <p:spPr>
          <a:xfrm>
            <a:off x="7310628" y="2583180"/>
            <a:ext cx="147955" cy="678180"/>
          </a:xfrm>
          <a:custGeom>
            <a:avLst/>
            <a:gdLst/>
            <a:ahLst/>
            <a:cxnLst/>
            <a:rect l="l" t="t" r="r" b="b"/>
            <a:pathLst>
              <a:path w="147954" h="678179">
                <a:moveTo>
                  <a:pt x="0" y="678180"/>
                </a:moveTo>
                <a:lnTo>
                  <a:pt x="147827" y="678180"/>
                </a:lnTo>
                <a:lnTo>
                  <a:pt x="147827" y="0"/>
                </a:lnTo>
                <a:lnTo>
                  <a:pt x="0" y="0"/>
                </a:lnTo>
                <a:lnTo>
                  <a:pt x="0" y="678180"/>
                </a:lnTo>
                <a:close/>
              </a:path>
            </a:pathLst>
          </a:custGeom>
          <a:solidFill>
            <a:srgbClr val="F4B0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bg object 50"/>
          <p:cNvSpPr/>
          <p:nvPr/>
        </p:nvSpPr>
        <p:spPr>
          <a:xfrm>
            <a:off x="7310628" y="2990088"/>
            <a:ext cx="147955" cy="2196465"/>
          </a:xfrm>
          <a:custGeom>
            <a:avLst/>
            <a:gdLst/>
            <a:ahLst/>
            <a:cxnLst/>
            <a:rect l="l" t="t" r="r" b="b"/>
            <a:pathLst>
              <a:path w="147954" h="2196465">
                <a:moveTo>
                  <a:pt x="0" y="2196083"/>
                </a:moveTo>
                <a:lnTo>
                  <a:pt x="147827" y="2196083"/>
                </a:lnTo>
                <a:lnTo>
                  <a:pt x="147827" y="0"/>
                </a:lnTo>
                <a:lnTo>
                  <a:pt x="0" y="0"/>
                </a:lnTo>
                <a:lnTo>
                  <a:pt x="0" y="2196083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bg object 51"/>
          <p:cNvSpPr/>
          <p:nvPr/>
        </p:nvSpPr>
        <p:spPr>
          <a:xfrm>
            <a:off x="7780019" y="2013204"/>
            <a:ext cx="146685" cy="1394460"/>
          </a:xfrm>
          <a:custGeom>
            <a:avLst/>
            <a:gdLst/>
            <a:ahLst/>
            <a:cxnLst/>
            <a:rect l="l" t="t" r="r" b="b"/>
            <a:pathLst>
              <a:path w="146684" h="1394460">
                <a:moveTo>
                  <a:pt x="0" y="1394460"/>
                </a:moveTo>
                <a:lnTo>
                  <a:pt x="146303" y="1394460"/>
                </a:lnTo>
                <a:lnTo>
                  <a:pt x="146303" y="0"/>
                </a:lnTo>
                <a:lnTo>
                  <a:pt x="0" y="0"/>
                </a:lnTo>
                <a:lnTo>
                  <a:pt x="0" y="1394460"/>
                </a:lnTo>
                <a:close/>
              </a:path>
            </a:pathLst>
          </a:custGeom>
          <a:solidFill>
            <a:srgbClr val="F4B0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bg object 52"/>
          <p:cNvSpPr/>
          <p:nvPr/>
        </p:nvSpPr>
        <p:spPr>
          <a:xfrm>
            <a:off x="7780019" y="2948940"/>
            <a:ext cx="146685" cy="2237740"/>
          </a:xfrm>
          <a:custGeom>
            <a:avLst/>
            <a:gdLst/>
            <a:ahLst/>
            <a:cxnLst/>
            <a:rect l="l" t="t" r="r" b="b"/>
            <a:pathLst>
              <a:path w="146684" h="2237740">
                <a:moveTo>
                  <a:pt x="0" y="2237231"/>
                </a:moveTo>
                <a:lnTo>
                  <a:pt x="146303" y="2237231"/>
                </a:lnTo>
                <a:lnTo>
                  <a:pt x="146303" y="0"/>
                </a:lnTo>
                <a:lnTo>
                  <a:pt x="0" y="0"/>
                </a:lnTo>
                <a:lnTo>
                  <a:pt x="0" y="2237231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bg object 53"/>
          <p:cNvSpPr/>
          <p:nvPr/>
        </p:nvSpPr>
        <p:spPr>
          <a:xfrm>
            <a:off x="8247888" y="2350008"/>
            <a:ext cx="146685" cy="894715"/>
          </a:xfrm>
          <a:custGeom>
            <a:avLst/>
            <a:gdLst/>
            <a:ahLst/>
            <a:cxnLst/>
            <a:rect l="l" t="t" r="r" b="b"/>
            <a:pathLst>
              <a:path w="146684" h="894714">
                <a:moveTo>
                  <a:pt x="0" y="894588"/>
                </a:moveTo>
                <a:lnTo>
                  <a:pt x="146303" y="894588"/>
                </a:lnTo>
                <a:lnTo>
                  <a:pt x="146303" y="0"/>
                </a:lnTo>
                <a:lnTo>
                  <a:pt x="0" y="0"/>
                </a:lnTo>
                <a:lnTo>
                  <a:pt x="0" y="894588"/>
                </a:lnTo>
                <a:close/>
              </a:path>
            </a:pathLst>
          </a:custGeom>
          <a:solidFill>
            <a:srgbClr val="F4B0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bg object 54"/>
          <p:cNvSpPr/>
          <p:nvPr/>
        </p:nvSpPr>
        <p:spPr>
          <a:xfrm>
            <a:off x="8247888" y="3174492"/>
            <a:ext cx="146685" cy="2011680"/>
          </a:xfrm>
          <a:custGeom>
            <a:avLst/>
            <a:gdLst/>
            <a:ahLst/>
            <a:cxnLst/>
            <a:rect l="l" t="t" r="r" b="b"/>
            <a:pathLst>
              <a:path w="146684" h="2011679">
                <a:moveTo>
                  <a:pt x="0" y="2011679"/>
                </a:moveTo>
                <a:lnTo>
                  <a:pt x="146303" y="2011679"/>
                </a:lnTo>
                <a:lnTo>
                  <a:pt x="146303" y="0"/>
                </a:lnTo>
                <a:lnTo>
                  <a:pt x="0" y="0"/>
                </a:lnTo>
                <a:lnTo>
                  <a:pt x="0" y="2011679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bg object 55"/>
          <p:cNvSpPr/>
          <p:nvPr/>
        </p:nvSpPr>
        <p:spPr>
          <a:xfrm>
            <a:off x="8715756" y="2270760"/>
            <a:ext cx="146685" cy="1106805"/>
          </a:xfrm>
          <a:custGeom>
            <a:avLst/>
            <a:gdLst/>
            <a:ahLst/>
            <a:cxnLst/>
            <a:rect l="l" t="t" r="r" b="b"/>
            <a:pathLst>
              <a:path w="146684" h="1106804">
                <a:moveTo>
                  <a:pt x="0" y="1106424"/>
                </a:moveTo>
                <a:lnTo>
                  <a:pt x="146303" y="1106424"/>
                </a:lnTo>
                <a:lnTo>
                  <a:pt x="146303" y="0"/>
                </a:lnTo>
                <a:lnTo>
                  <a:pt x="0" y="0"/>
                </a:lnTo>
                <a:lnTo>
                  <a:pt x="0" y="1106424"/>
                </a:lnTo>
                <a:close/>
              </a:path>
            </a:pathLst>
          </a:custGeom>
          <a:solidFill>
            <a:srgbClr val="F4B0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bg object 56"/>
          <p:cNvSpPr/>
          <p:nvPr/>
        </p:nvSpPr>
        <p:spPr>
          <a:xfrm>
            <a:off x="8715756" y="3067811"/>
            <a:ext cx="146685" cy="2118360"/>
          </a:xfrm>
          <a:custGeom>
            <a:avLst/>
            <a:gdLst/>
            <a:ahLst/>
            <a:cxnLst/>
            <a:rect l="l" t="t" r="r" b="b"/>
            <a:pathLst>
              <a:path w="146684" h="2118360">
                <a:moveTo>
                  <a:pt x="0" y="2118360"/>
                </a:moveTo>
                <a:lnTo>
                  <a:pt x="146303" y="2118360"/>
                </a:lnTo>
                <a:lnTo>
                  <a:pt x="146303" y="0"/>
                </a:lnTo>
                <a:lnTo>
                  <a:pt x="0" y="0"/>
                </a:lnTo>
                <a:lnTo>
                  <a:pt x="0" y="211836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bg object 57"/>
          <p:cNvSpPr/>
          <p:nvPr/>
        </p:nvSpPr>
        <p:spPr>
          <a:xfrm>
            <a:off x="595884" y="1389888"/>
            <a:ext cx="36830" cy="3796665"/>
          </a:xfrm>
          <a:custGeom>
            <a:avLst/>
            <a:gdLst/>
            <a:ahLst/>
            <a:cxnLst/>
            <a:rect l="l" t="t" r="r" b="b"/>
            <a:pathLst>
              <a:path w="36829" h="3796665">
                <a:moveTo>
                  <a:pt x="0" y="3796284"/>
                </a:moveTo>
                <a:lnTo>
                  <a:pt x="0" y="0"/>
                </a:lnTo>
              </a:path>
              <a:path w="36829" h="3796665">
                <a:moveTo>
                  <a:pt x="0" y="3796284"/>
                </a:moveTo>
                <a:lnTo>
                  <a:pt x="36575" y="3796284"/>
                </a:lnTo>
              </a:path>
              <a:path w="36829" h="3796665">
                <a:moveTo>
                  <a:pt x="0" y="3253740"/>
                </a:moveTo>
                <a:lnTo>
                  <a:pt x="36575" y="3253740"/>
                </a:lnTo>
              </a:path>
              <a:path w="36829" h="3796665">
                <a:moveTo>
                  <a:pt x="0" y="2711196"/>
                </a:moveTo>
                <a:lnTo>
                  <a:pt x="36575" y="2711196"/>
                </a:lnTo>
              </a:path>
              <a:path w="36829" h="3796665">
                <a:moveTo>
                  <a:pt x="0" y="2168652"/>
                </a:moveTo>
                <a:lnTo>
                  <a:pt x="36575" y="2168652"/>
                </a:lnTo>
              </a:path>
              <a:path w="36829" h="3796665">
                <a:moveTo>
                  <a:pt x="0" y="1627632"/>
                </a:moveTo>
                <a:lnTo>
                  <a:pt x="36575" y="1627632"/>
                </a:lnTo>
              </a:path>
              <a:path w="36829" h="3796665">
                <a:moveTo>
                  <a:pt x="0" y="1085088"/>
                </a:moveTo>
                <a:lnTo>
                  <a:pt x="36575" y="1085088"/>
                </a:lnTo>
              </a:path>
              <a:path w="36829" h="3796665">
                <a:moveTo>
                  <a:pt x="0" y="542544"/>
                </a:moveTo>
                <a:lnTo>
                  <a:pt x="36575" y="542544"/>
                </a:lnTo>
              </a:path>
              <a:path w="36829" h="3796665">
                <a:moveTo>
                  <a:pt x="0" y="0"/>
                </a:moveTo>
                <a:lnTo>
                  <a:pt x="36575" y="0"/>
                </a:lnTo>
              </a:path>
            </a:pathLst>
          </a:custGeom>
          <a:ln w="9144">
            <a:solidFill>
              <a:srgbClr val="D0CEC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bg object 58"/>
          <p:cNvSpPr/>
          <p:nvPr/>
        </p:nvSpPr>
        <p:spPr>
          <a:xfrm>
            <a:off x="595884" y="5186172"/>
            <a:ext cx="8427720" cy="718185"/>
          </a:xfrm>
          <a:custGeom>
            <a:avLst/>
            <a:gdLst/>
            <a:ahLst/>
            <a:cxnLst/>
            <a:rect l="l" t="t" r="r" b="b"/>
            <a:pathLst>
              <a:path w="8427720" h="718185">
                <a:moveTo>
                  <a:pt x="0" y="0"/>
                </a:moveTo>
                <a:lnTo>
                  <a:pt x="8427720" y="0"/>
                </a:lnTo>
              </a:path>
              <a:path w="8427720" h="718185">
                <a:moveTo>
                  <a:pt x="0" y="0"/>
                </a:moveTo>
                <a:lnTo>
                  <a:pt x="0" y="198119"/>
                </a:lnTo>
              </a:path>
              <a:path w="8427720" h="718185">
                <a:moveTo>
                  <a:pt x="467868" y="0"/>
                </a:moveTo>
                <a:lnTo>
                  <a:pt x="467868" y="198119"/>
                </a:lnTo>
              </a:path>
              <a:path w="8427720" h="718185">
                <a:moveTo>
                  <a:pt x="935735" y="0"/>
                </a:moveTo>
                <a:lnTo>
                  <a:pt x="935735" y="198119"/>
                </a:lnTo>
              </a:path>
              <a:path w="8427720" h="718185">
                <a:moveTo>
                  <a:pt x="1405128" y="0"/>
                </a:moveTo>
                <a:lnTo>
                  <a:pt x="1405128" y="198119"/>
                </a:lnTo>
              </a:path>
              <a:path w="8427720" h="718185">
                <a:moveTo>
                  <a:pt x="1872996" y="0"/>
                </a:moveTo>
                <a:lnTo>
                  <a:pt x="1872996" y="198119"/>
                </a:lnTo>
              </a:path>
              <a:path w="8427720" h="718185">
                <a:moveTo>
                  <a:pt x="2340864" y="0"/>
                </a:moveTo>
                <a:lnTo>
                  <a:pt x="2340864" y="198119"/>
                </a:lnTo>
              </a:path>
              <a:path w="8427720" h="718185">
                <a:moveTo>
                  <a:pt x="2808731" y="0"/>
                </a:moveTo>
                <a:lnTo>
                  <a:pt x="2808731" y="198119"/>
                </a:lnTo>
              </a:path>
              <a:path w="8427720" h="718185">
                <a:moveTo>
                  <a:pt x="3276600" y="0"/>
                </a:moveTo>
                <a:lnTo>
                  <a:pt x="3276600" y="198119"/>
                </a:lnTo>
              </a:path>
              <a:path w="8427720" h="718185">
                <a:moveTo>
                  <a:pt x="3745991" y="0"/>
                </a:moveTo>
                <a:lnTo>
                  <a:pt x="3745991" y="198119"/>
                </a:lnTo>
              </a:path>
              <a:path w="8427720" h="718185">
                <a:moveTo>
                  <a:pt x="4213860" y="0"/>
                </a:moveTo>
                <a:lnTo>
                  <a:pt x="4213860" y="198119"/>
                </a:lnTo>
              </a:path>
              <a:path w="8427720" h="718185">
                <a:moveTo>
                  <a:pt x="4681728" y="0"/>
                </a:moveTo>
                <a:lnTo>
                  <a:pt x="4681728" y="198119"/>
                </a:lnTo>
              </a:path>
              <a:path w="8427720" h="718185">
                <a:moveTo>
                  <a:pt x="5149595" y="0"/>
                </a:moveTo>
                <a:lnTo>
                  <a:pt x="5149595" y="198119"/>
                </a:lnTo>
              </a:path>
              <a:path w="8427720" h="718185">
                <a:moveTo>
                  <a:pt x="5618988" y="0"/>
                </a:moveTo>
                <a:lnTo>
                  <a:pt x="5618988" y="198119"/>
                </a:lnTo>
              </a:path>
              <a:path w="8427720" h="718185">
                <a:moveTo>
                  <a:pt x="6086856" y="0"/>
                </a:moveTo>
                <a:lnTo>
                  <a:pt x="6086856" y="198119"/>
                </a:lnTo>
              </a:path>
              <a:path w="8427720" h="718185">
                <a:moveTo>
                  <a:pt x="6554724" y="0"/>
                </a:moveTo>
                <a:lnTo>
                  <a:pt x="6554724" y="198119"/>
                </a:lnTo>
              </a:path>
              <a:path w="8427720" h="718185">
                <a:moveTo>
                  <a:pt x="7022592" y="0"/>
                </a:moveTo>
                <a:lnTo>
                  <a:pt x="7022592" y="198119"/>
                </a:lnTo>
              </a:path>
              <a:path w="8427720" h="718185">
                <a:moveTo>
                  <a:pt x="7490460" y="0"/>
                </a:moveTo>
                <a:lnTo>
                  <a:pt x="7490460" y="198119"/>
                </a:lnTo>
              </a:path>
              <a:path w="8427720" h="718185">
                <a:moveTo>
                  <a:pt x="7959852" y="0"/>
                </a:moveTo>
                <a:lnTo>
                  <a:pt x="7959852" y="198119"/>
                </a:lnTo>
              </a:path>
              <a:path w="8427720" h="718185">
                <a:moveTo>
                  <a:pt x="8427720" y="0"/>
                </a:moveTo>
                <a:lnTo>
                  <a:pt x="8427720" y="198119"/>
                </a:lnTo>
              </a:path>
              <a:path w="8427720" h="718185">
                <a:moveTo>
                  <a:pt x="0" y="198119"/>
                </a:moveTo>
                <a:lnTo>
                  <a:pt x="0" y="519683"/>
                </a:lnTo>
              </a:path>
              <a:path w="8427720" h="718185">
                <a:moveTo>
                  <a:pt x="467868" y="198119"/>
                </a:moveTo>
                <a:lnTo>
                  <a:pt x="467868" y="519683"/>
                </a:lnTo>
              </a:path>
              <a:path w="8427720" h="718185">
                <a:moveTo>
                  <a:pt x="935735" y="198119"/>
                </a:moveTo>
                <a:lnTo>
                  <a:pt x="935735" y="519683"/>
                </a:lnTo>
              </a:path>
              <a:path w="8427720" h="718185">
                <a:moveTo>
                  <a:pt x="1405128" y="198119"/>
                </a:moveTo>
                <a:lnTo>
                  <a:pt x="1405128" y="519683"/>
                </a:lnTo>
              </a:path>
              <a:path w="8427720" h="718185">
                <a:moveTo>
                  <a:pt x="1872996" y="198119"/>
                </a:moveTo>
                <a:lnTo>
                  <a:pt x="1872996" y="519683"/>
                </a:lnTo>
              </a:path>
              <a:path w="8427720" h="718185">
                <a:moveTo>
                  <a:pt x="2340864" y="198119"/>
                </a:moveTo>
                <a:lnTo>
                  <a:pt x="2340864" y="519683"/>
                </a:lnTo>
              </a:path>
              <a:path w="8427720" h="718185">
                <a:moveTo>
                  <a:pt x="2808731" y="198119"/>
                </a:moveTo>
                <a:lnTo>
                  <a:pt x="2808731" y="519683"/>
                </a:lnTo>
              </a:path>
              <a:path w="8427720" h="718185">
                <a:moveTo>
                  <a:pt x="3276600" y="198119"/>
                </a:moveTo>
                <a:lnTo>
                  <a:pt x="3276600" y="519683"/>
                </a:lnTo>
              </a:path>
              <a:path w="8427720" h="718185">
                <a:moveTo>
                  <a:pt x="3745991" y="198119"/>
                </a:moveTo>
                <a:lnTo>
                  <a:pt x="3745991" y="519683"/>
                </a:lnTo>
              </a:path>
              <a:path w="8427720" h="718185">
                <a:moveTo>
                  <a:pt x="4213860" y="198119"/>
                </a:moveTo>
                <a:lnTo>
                  <a:pt x="4213860" y="519683"/>
                </a:lnTo>
              </a:path>
              <a:path w="8427720" h="718185">
                <a:moveTo>
                  <a:pt x="4681728" y="198119"/>
                </a:moveTo>
                <a:lnTo>
                  <a:pt x="4681728" y="519683"/>
                </a:lnTo>
              </a:path>
              <a:path w="8427720" h="718185">
                <a:moveTo>
                  <a:pt x="5149595" y="198119"/>
                </a:moveTo>
                <a:lnTo>
                  <a:pt x="5149595" y="519683"/>
                </a:lnTo>
              </a:path>
              <a:path w="8427720" h="718185">
                <a:moveTo>
                  <a:pt x="5618988" y="198119"/>
                </a:moveTo>
                <a:lnTo>
                  <a:pt x="5618988" y="519683"/>
                </a:lnTo>
              </a:path>
              <a:path w="8427720" h="718185">
                <a:moveTo>
                  <a:pt x="6086856" y="198119"/>
                </a:moveTo>
                <a:lnTo>
                  <a:pt x="6086856" y="519683"/>
                </a:lnTo>
              </a:path>
              <a:path w="8427720" h="718185">
                <a:moveTo>
                  <a:pt x="6554724" y="198119"/>
                </a:moveTo>
                <a:lnTo>
                  <a:pt x="6554724" y="519683"/>
                </a:lnTo>
              </a:path>
              <a:path w="8427720" h="718185">
                <a:moveTo>
                  <a:pt x="7022592" y="198119"/>
                </a:moveTo>
                <a:lnTo>
                  <a:pt x="7022592" y="519683"/>
                </a:lnTo>
              </a:path>
              <a:path w="8427720" h="718185">
                <a:moveTo>
                  <a:pt x="7490460" y="198119"/>
                </a:moveTo>
                <a:lnTo>
                  <a:pt x="7490460" y="519683"/>
                </a:lnTo>
              </a:path>
              <a:path w="8427720" h="718185">
                <a:moveTo>
                  <a:pt x="7959852" y="198119"/>
                </a:moveTo>
                <a:lnTo>
                  <a:pt x="7959852" y="519683"/>
                </a:lnTo>
              </a:path>
              <a:path w="8427720" h="718185">
                <a:moveTo>
                  <a:pt x="8427720" y="198119"/>
                </a:moveTo>
                <a:lnTo>
                  <a:pt x="8427720" y="519683"/>
                </a:lnTo>
              </a:path>
              <a:path w="8427720" h="718185">
                <a:moveTo>
                  <a:pt x="0" y="519683"/>
                </a:moveTo>
                <a:lnTo>
                  <a:pt x="0" y="717803"/>
                </a:lnTo>
              </a:path>
              <a:path w="8427720" h="718185">
                <a:moveTo>
                  <a:pt x="467868" y="519683"/>
                </a:moveTo>
                <a:lnTo>
                  <a:pt x="467868" y="717803"/>
                </a:lnTo>
              </a:path>
              <a:path w="8427720" h="718185">
                <a:moveTo>
                  <a:pt x="7022592" y="519683"/>
                </a:moveTo>
                <a:lnTo>
                  <a:pt x="7022592" y="717803"/>
                </a:lnTo>
              </a:path>
              <a:path w="8427720" h="718185">
                <a:moveTo>
                  <a:pt x="8427720" y="519683"/>
                </a:moveTo>
                <a:lnTo>
                  <a:pt x="8427720" y="717803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08080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5 september</a:t>
            </a:r>
            <a:r>
              <a:rPr spc="-65" dirty="0"/>
              <a:t> </a:t>
            </a:r>
            <a:r>
              <a:rPr spc="-5" dirty="0"/>
              <a:t>2019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08080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Lönestatistik </a:t>
            </a:r>
            <a:r>
              <a:rPr spc="-5" dirty="0"/>
              <a:t>redovisas </a:t>
            </a:r>
            <a:r>
              <a:rPr dirty="0"/>
              <a:t>inte </a:t>
            </a:r>
            <a:r>
              <a:rPr spc="-5" dirty="0"/>
              <a:t>vid färre än </a:t>
            </a:r>
            <a:r>
              <a:rPr dirty="0"/>
              <a:t>fem</a:t>
            </a:r>
            <a:r>
              <a:rPr spc="50" dirty="0"/>
              <a:t> </a:t>
            </a:r>
            <a:r>
              <a:rPr spc="-5" dirty="0"/>
              <a:t>observationer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rgbClr val="808080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08080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5 september</a:t>
            </a:r>
            <a:r>
              <a:rPr spc="-65" dirty="0"/>
              <a:t> </a:t>
            </a:r>
            <a:r>
              <a:rPr spc="-5" dirty="0"/>
              <a:t>2019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08080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Lönestatistik </a:t>
            </a:r>
            <a:r>
              <a:rPr spc="-5" dirty="0"/>
              <a:t>redovisas </a:t>
            </a:r>
            <a:r>
              <a:rPr dirty="0"/>
              <a:t>inte </a:t>
            </a:r>
            <a:r>
              <a:rPr spc="-5" dirty="0"/>
              <a:t>vid färre än </a:t>
            </a:r>
            <a:r>
              <a:rPr dirty="0"/>
              <a:t>fem</a:t>
            </a:r>
            <a:r>
              <a:rPr spc="50" dirty="0"/>
              <a:t> </a:t>
            </a:r>
            <a:r>
              <a:rPr spc="-5" dirty="0"/>
              <a:t>observationer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rgbClr val="808080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08080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5 september</a:t>
            </a:r>
            <a:r>
              <a:rPr spc="-65" dirty="0"/>
              <a:t> </a:t>
            </a:r>
            <a:r>
              <a:rPr spc="-5" dirty="0"/>
              <a:t>2019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08080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Lönestatistik </a:t>
            </a:r>
            <a:r>
              <a:rPr spc="-5" dirty="0"/>
              <a:t>redovisas </a:t>
            </a:r>
            <a:r>
              <a:rPr dirty="0"/>
              <a:t>inte </a:t>
            </a:r>
            <a:r>
              <a:rPr spc="-5" dirty="0"/>
              <a:t>vid färre än </a:t>
            </a:r>
            <a:r>
              <a:rPr dirty="0"/>
              <a:t>fem</a:t>
            </a:r>
            <a:r>
              <a:rPr spc="50" dirty="0"/>
              <a:t> </a:t>
            </a:r>
            <a:r>
              <a:rPr spc="-5" dirty="0"/>
              <a:t>observationer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rgbClr val="808080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08080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5 september</a:t>
            </a:r>
            <a:r>
              <a:rPr spc="-65" dirty="0"/>
              <a:t> </a:t>
            </a:r>
            <a:r>
              <a:rPr spc="-5" dirty="0"/>
              <a:t>2019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08080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Lönestatistik </a:t>
            </a:r>
            <a:r>
              <a:rPr spc="-5" dirty="0"/>
              <a:t>redovisas </a:t>
            </a:r>
            <a:r>
              <a:rPr dirty="0"/>
              <a:t>inte </a:t>
            </a:r>
            <a:r>
              <a:rPr spc="-5" dirty="0"/>
              <a:t>vid färre än </a:t>
            </a:r>
            <a:r>
              <a:rPr dirty="0"/>
              <a:t>fem</a:t>
            </a:r>
            <a:r>
              <a:rPr spc="50" dirty="0"/>
              <a:t> </a:t>
            </a:r>
            <a:r>
              <a:rPr spc="-5" dirty="0"/>
              <a:t>observationer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rgbClr val="808080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tart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Logotyp Karolinska Institutet.">
            <a:extLst>
              <a:ext uri="{FF2B5EF4-FFF2-40B4-BE49-F238E27FC236}">
                <a16:creationId xmlns:a16="http://schemas.microsoft.com/office/drawing/2014/main" id="{5C58A32B-CE37-00A7-BB2A-05D502F7394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181478" y="350467"/>
            <a:ext cx="1691680" cy="939823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060443"/>
            <a:ext cx="7772400" cy="1143000"/>
          </a:xfrm>
        </p:spPr>
        <p:txBody>
          <a:bodyPr anchor="ctr"/>
          <a:lstStyle>
            <a:lvl1pPr>
              <a:defRPr sz="3200" kern="1200" spc="-8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sv-SE" noProof="0"/>
              <a:t>Klicka här för att ändra mall för rubrikformat</a:t>
            </a:r>
            <a:endParaRPr lang="sv-SE" noProof="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404592"/>
            <a:ext cx="7772400" cy="1752600"/>
          </a:xfrm>
        </p:spPr>
        <p:txBody>
          <a:bodyPr/>
          <a:lstStyle>
            <a:lvl1pPr marL="0" indent="0">
              <a:buFont typeface="Wingdings" charset="2"/>
              <a:buNone/>
              <a:defRPr sz="1800" spc="-2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sv-SE" noProof="0"/>
              <a:t>Klicka här för att ändra mall för underrubrikformat</a:t>
            </a:r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28708236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Avsnittsbild">
    <p:bg>
      <p:bgPr>
        <a:solidFill>
          <a:srgbClr val="ED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060443"/>
            <a:ext cx="7772400" cy="1143000"/>
          </a:xfrm>
        </p:spPr>
        <p:txBody>
          <a:bodyPr anchor="ctr"/>
          <a:lstStyle>
            <a:lvl1pPr>
              <a:defRPr sz="3200" spc="-50" baseline="0">
                <a:solidFill>
                  <a:srgbClr val="4F0433"/>
                </a:solidFill>
              </a:defRPr>
            </a:lvl1pPr>
          </a:lstStyle>
          <a:p>
            <a:pPr lvl="0"/>
            <a:r>
              <a:rPr lang="sv-SE" noProof="0"/>
              <a:t>Klicka här för att ändra mall för rubrikformat</a:t>
            </a:r>
            <a:endParaRPr lang="sv-SE" noProof="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404592"/>
            <a:ext cx="7772400" cy="1752600"/>
          </a:xfrm>
        </p:spPr>
        <p:txBody>
          <a:bodyPr/>
          <a:lstStyle>
            <a:lvl1pPr marL="0" indent="0">
              <a:buFont typeface="Wingdings" charset="2"/>
              <a:buNone/>
              <a:defRPr sz="1800" spc="-20" baseline="0">
                <a:solidFill>
                  <a:srgbClr val="4F0433"/>
                </a:solidFill>
              </a:defRPr>
            </a:lvl1pPr>
          </a:lstStyle>
          <a:p>
            <a:pPr lvl="0"/>
            <a:r>
              <a:rPr lang="sv-SE" noProof="0"/>
              <a:t>Klicka här för att ändra mall för underrubrikformat</a:t>
            </a:r>
            <a:endParaRPr lang="sv-SE" noProof="0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06E61809-D4AE-3513-8292-B4E6C292E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5983" y="7080229"/>
            <a:ext cx="36000" cy="228600"/>
          </a:xfrm>
        </p:spPr>
        <p:txBody>
          <a:bodyPr/>
          <a:lstStyle>
            <a:lvl1pPr>
              <a:defRPr sz="100"/>
            </a:lvl1pPr>
          </a:lstStyle>
          <a:p>
            <a:r>
              <a:rPr lang="sv-SE"/>
              <a:t>Karolinska Institutet - ett medicinskt universitet</a:t>
            </a:r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1E932089-4B60-997F-1556-AFC32E4159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23447" y="7077405"/>
            <a:ext cx="36000" cy="228600"/>
          </a:xfrm>
        </p:spPr>
        <p:txBody>
          <a:bodyPr/>
          <a:lstStyle>
            <a:lvl1pPr>
              <a:defRPr sz="100"/>
            </a:lvl1pPr>
          </a:lstStyle>
          <a:p>
            <a:fld id="{E51FB917-2E17-4F8E-87ED-6A5547C48FD7}" type="datetime4">
              <a:rPr lang="sv-SE" smtClean="0"/>
              <a:t>22 juni 2026</a:t>
            </a:fld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65A8F9B-CA64-77A4-A2D1-921383468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99847" y="7077405"/>
            <a:ext cx="36000" cy="228600"/>
          </a:xfrm>
        </p:spPr>
        <p:txBody>
          <a:bodyPr/>
          <a:lstStyle>
            <a:lvl1pPr>
              <a:defRPr sz="100"/>
            </a:lvl1pPr>
          </a:lstStyle>
          <a:p>
            <a:fld id="{B5C8723E-5A40-4F9A-B83B-0F0B7FEF270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429135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972" y="452669"/>
            <a:ext cx="863204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aseline="0"/>
            </a:lvl1pPr>
          </a:lstStyle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256775" y="1870439"/>
            <a:ext cx="8631243" cy="4253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2" name="Platshållare för sidfot 2">
            <a:extLst>
              <a:ext uri="{FF2B5EF4-FFF2-40B4-BE49-F238E27FC236}">
                <a16:creationId xmlns:a16="http://schemas.microsoft.com/office/drawing/2014/main" id="{009749DF-7E5C-713A-D45D-D9653C97CE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4" y="6387135"/>
            <a:ext cx="244380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 dirty="0"/>
              <a:t>Karolinska Institutet - ett medicinskt universitet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2A2CD5-DA8C-4B9D-8315-B34160A16C25}" type="datetime4">
              <a:rPr lang="sv-SE" smtClean="0"/>
              <a:t>22 juni 2026</a:t>
            </a:fld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859C56-CB7E-413F-8971-4226A1EF6823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713792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+ 2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>
            <a:extLst>
              <a:ext uri="{FF2B5EF4-FFF2-40B4-BE49-F238E27FC236}">
                <a16:creationId xmlns:a16="http://schemas.microsoft.com/office/drawing/2014/main" id="{ED75CC17-B226-9EC7-7062-ECD0FA0657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55972" y="452669"/>
            <a:ext cx="863204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B73CEA02-8FD8-B27D-7351-D598B5116632}"/>
              </a:ext>
            </a:extLst>
          </p:cNvPr>
          <p:cNvSpPr>
            <a:spLocks noGrp="1" noChangeArrowheads="1"/>
          </p:cNvSpPr>
          <p:nvPr>
            <p:ph idx="13"/>
          </p:nvPr>
        </p:nvSpPr>
        <p:spPr bwMode="auto">
          <a:xfrm>
            <a:off x="256775" y="1870439"/>
            <a:ext cx="4170039" cy="4253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711200" y="1871810"/>
            <a:ext cx="4170040" cy="425221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2" name="Platshållare för sidfot 2">
            <a:extLst>
              <a:ext uri="{FF2B5EF4-FFF2-40B4-BE49-F238E27FC236}">
                <a16:creationId xmlns:a16="http://schemas.microsoft.com/office/drawing/2014/main" id="{BBC55AFF-EEAC-CC84-7EDE-436AC101B9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4" y="6387135"/>
            <a:ext cx="244380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/>
              <a:t>Karolinska Institutet - ett medicinskt universitet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BB84996-FDAD-4A7F-89D4-758A2E9C5C80}" type="datetime4">
              <a:rPr lang="sv-SE" smtClean="0"/>
              <a:t>22 juni 2026</a:t>
            </a:fld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9C98C6-00F0-4387-A9BA-FB521E0564CA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0581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178040" y="182879"/>
            <a:ext cx="1728216" cy="70408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33400" y="6400800"/>
            <a:ext cx="8305800" cy="0"/>
          </a:xfrm>
          <a:custGeom>
            <a:avLst/>
            <a:gdLst/>
            <a:ahLst/>
            <a:cxnLst/>
            <a:rect l="l" t="t" r="r" b="b"/>
            <a:pathLst>
              <a:path w="8305800">
                <a:moveTo>
                  <a:pt x="0" y="0"/>
                </a:moveTo>
                <a:lnTo>
                  <a:pt x="8305800" y="0"/>
                </a:lnTo>
              </a:path>
            </a:pathLst>
          </a:custGeom>
          <a:ln w="9144">
            <a:solidFill>
              <a:srgbClr val="86005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5330" y="210769"/>
            <a:ext cx="8073339" cy="391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530845" y="6518168"/>
            <a:ext cx="848359" cy="139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rgbClr val="808080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5 september</a:t>
            </a:r>
            <a:r>
              <a:rPr spc="-65" dirty="0"/>
              <a:t> </a:t>
            </a:r>
            <a:r>
              <a:rPr spc="-5" dirty="0"/>
              <a:t>2019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5940" y="6518168"/>
            <a:ext cx="2633345" cy="139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rgbClr val="808080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Lönestatistik </a:t>
            </a:r>
            <a:r>
              <a:rPr spc="-5" dirty="0"/>
              <a:t>redovisas </a:t>
            </a:r>
            <a:r>
              <a:rPr dirty="0"/>
              <a:t>inte </a:t>
            </a:r>
            <a:r>
              <a:rPr spc="-5" dirty="0"/>
              <a:t>vid färre än </a:t>
            </a:r>
            <a:r>
              <a:rPr dirty="0"/>
              <a:t>fem</a:t>
            </a:r>
            <a:r>
              <a:rPr spc="50" dirty="0"/>
              <a:t> </a:t>
            </a:r>
            <a:r>
              <a:rPr spc="-5" dirty="0"/>
              <a:t>observationer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72830" y="6518168"/>
            <a:ext cx="189865" cy="139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1" i="0">
                <a:solidFill>
                  <a:srgbClr val="808080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984" y="452669"/>
            <a:ext cx="8625257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 på bakgrundsrubriken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5984" y="1870440"/>
            <a:ext cx="8630513" cy="4246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2080A6F-57B1-B9B7-BFFB-9C38D4F13F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4" y="6387135"/>
            <a:ext cx="244380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sv-SE"/>
              <a:t>Karolinska Institutet - ett medicinskt universitet</a:t>
            </a:r>
            <a:endParaRPr lang="sv-SE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3447" y="6384311"/>
            <a:ext cx="1905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chemeClr val="accent1"/>
                </a:solidFill>
                <a:latin typeface="+mn-lt"/>
              </a:defRPr>
            </a:lvl1pPr>
          </a:lstStyle>
          <a:p>
            <a:fld id="{C3018874-3E6C-444F-95D2-0F7C8B5E1F23}" type="datetime4">
              <a:rPr lang="sv-SE" smtClean="0"/>
              <a:t>22 juni 2026</a:t>
            </a:fld>
            <a:endParaRPr lang="sv-SE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99847" y="6384311"/>
            <a:ext cx="6858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b="0">
                <a:solidFill>
                  <a:schemeClr val="accent1"/>
                </a:solidFill>
                <a:latin typeface="+mn-lt"/>
              </a:defRPr>
            </a:lvl1pPr>
          </a:lstStyle>
          <a:p>
            <a:fld id="{B5C8723E-5A40-4F9A-B83B-0F0B7FEF270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00226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0" spc="-50" baseline="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buChar char="à"/>
        <a:defRPr sz="16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buChar char="à"/>
        <a:defRPr sz="12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18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250195B-8A87-0659-1403-6E7233781A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3200" b="1" spc="-5" dirty="0">
                <a:solidFill>
                  <a:srgbClr val="FFFFFF"/>
                </a:solidFill>
                <a:latin typeface="Arial"/>
                <a:cs typeface="Arial"/>
              </a:rPr>
              <a:t>Lönestatistik</a:t>
            </a:r>
            <a:r>
              <a:rPr lang="sv-SE" b="1" spc="-5" dirty="0">
                <a:latin typeface="Arial"/>
                <a:cs typeface="Arial"/>
              </a:rPr>
              <a:t> per BESTA-kod för chefer KI, Stockholms län och hela staten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B4D2C54-6FB1-D0FC-01BE-847D5965E8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800" y="3404592"/>
            <a:ext cx="7772400" cy="557808"/>
          </a:xfrm>
        </p:spPr>
        <p:txBody>
          <a:bodyPr/>
          <a:lstStyle/>
          <a:p>
            <a:r>
              <a:rPr lang="sv-SE" sz="1800" spc="-5" dirty="0">
                <a:solidFill>
                  <a:srgbClr val="FFFFFF"/>
                </a:solidFill>
                <a:latin typeface="Arial"/>
                <a:cs typeface="Arial"/>
              </a:rPr>
              <a:t>- Uppgifter </a:t>
            </a:r>
            <a:r>
              <a:rPr lang="sv-SE" sz="1800" dirty="0">
                <a:solidFill>
                  <a:srgbClr val="FFFFFF"/>
                </a:solidFill>
                <a:latin typeface="Arial"/>
                <a:cs typeface="Arial"/>
              </a:rPr>
              <a:t>från </a:t>
            </a:r>
            <a:r>
              <a:rPr lang="sv-SE" sz="1800" spc="-5" dirty="0">
                <a:solidFill>
                  <a:srgbClr val="FFFFFF"/>
                </a:solidFill>
                <a:latin typeface="Arial"/>
                <a:cs typeface="Arial"/>
              </a:rPr>
              <a:t>mars</a:t>
            </a:r>
            <a:r>
              <a:rPr lang="sv-SE" spc="-5" dirty="0">
                <a:latin typeface="Arial"/>
                <a:cs typeface="Arial"/>
              </a:rPr>
              <a:t> 2026</a:t>
            </a:r>
          </a:p>
        </p:txBody>
      </p:sp>
      <p:sp>
        <p:nvSpPr>
          <p:cNvPr id="4" name="Underrubrik 2">
            <a:extLst>
              <a:ext uri="{FF2B5EF4-FFF2-40B4-BE49-F238E27FC236}">
                <a16:creationId xmlns:a16="http://schemas.microsoft.com/office/drawing/2014/main" id="{A2D33B50-87DE-286D-CDF2-B128A40D063E}"/>
              </a:ext>
            </a:extLst>
          </p:cNvPr>
          <p:cNvSpPr txBox="1">
            <a:spLocks/>
          </p:cNvSpPr>
          <p:nvPr/>
        </p:nvSpPr>
        <p:spPr bwMode="auto">
          <a:xfrm>
            <a:off x="685800" y="3962400"/>
            <a:ext cx="7772400" cy="557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800" spc="-2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Char char="à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Char char="à"/>
              <a:defRPr sz="12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kern="0" spc="-5" dirty="0">
                <a:latin typeface="Arial"/>
                <a:cs typeface="Arial"/>
              </a:rPr>
              <a:t>Källa: Arbetsgivarverket</a:t>
            </a:r>
          </a:p>
        </p:txBody>
      </p:sp>
    </p:spTree>
    <p:extLst>
      <p:ext uri="{BB962C8B-B14F-4D97-AF65-F5344CB8AC3E}">
        <p14:creationId xmlns:p14="http://schemas.microsoft.com/office/powerpoint/2010/main" val="1099428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3">
            <a:extLst>
              <a:ext uri="{FF2B5EF4-FFF2-40B4-BE49-F238E27FC236}">
                <a16:creationId xmlns:a16="http://schemas.microsoft.com/office/drawing/2014/main" id="{BD230980-74D8-7366-220A-13B0B417ECA9}"/>
              </a:ext>
            </a:extLst>
          </p:cNvPr>
          <p:cNvSpPr/>
          <p:nvPr/>
        </p:nvSpPr>
        <p:spPr>
          <a:xfrm>
            <a:off x="812693" y="1925814"/>
            <a:ext cx="1722623" cy="887312"/>
          </a:xfrm>
          <a:custGeom>
            <a:avLst/>
            <a:gdLst/>
            <a:ahLst/>
            <a:cxnLst/>
            <a:rect l="l" t="t" r="r" b="b"/>
            <a:pathLst>
              <a:path w="2642870" h="1201420">
                <a:moveTo>
                  <a:pt x="0" y="1200912"/>
                </a:moveTo>
                <a:lnTo>
                  <a:pt x="2642616" y="1200912"/>
                </a:lnTo>
                <a:lnTo>
                  <a:pt x="2642616" y="0"/>
                </a:lnTo>
                <a:lnTo>
                  <a:pt x="0" y="0"/>
                </a:lnTo>
                <a:lnTo>
                  <a:pt x="0" y="1200912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pPr defTabSz="457200"/>
            <a:endParaRPr dirty="0"/>
          </a:p>
        </p:txBody>
      </p:sp>
      <p:sp>
        <p:nvSpPr>
          <p:cNvPr id="36" name="object 3">
            <a:extLst>
              <a:ext uri="{FF2B5EF4-FFF2-40B4-BE49-F238E27FC236}">
                <a16:creationId xmlns:a16="http://schemas.microsoft.com/office/drawing/2014/main" id="{EAE0339E-9BC7-83B5-1096-D4BA99FB4FA3}"/>
              </a:ext>
            </a:extLst>
          </p:cNvPr>
          <p:cNvSpPr/>
          <p:nvPr/>
        </p:nvSpPr>
        <p:spPr>
          <a:xfrm>
            <a:off x="3541890" y="1576410"/>
            <a:ext cx="1722623" cy="1937171"/>
          </a:xfrm>
          <a:custGeom>
            <a:avLst/>
            <a:gdLst/>
            <a:ahLst/>
            <a:cxnLst/>
            <a:rect l="l" t="t" r="r" b="b"/>
            <a:pathLst>
              <a:path w="2642870" h="1201420">
                <a:moveTo>
                  <a:pt x="0" y="1200912"/>
                </a:moveTo>
                <a:lnTo>
                  <a:pt x="2642616" y="1200912"/>
                </a:lnTo>
                <a:lnTo>
                  <a:pt x="2642616" y="0"/>
                </a:lnTo>
                <a:lnTo>
                  <a:pt x="0" y="0"/>
                </a:lnTo>
                <a:lnTo>
                  <a:pt x="0" y="1200912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pPr defTabSz="457200"/>
            <a:endParaRPr dirty="0"/>
          </a:p>
        </p:txBody>
      </p:sp>
      <p:grpSp>
        <p:nvGrpSpPr>
          <p:cNvPr id="2" name="object 2"/>
          <p:cNvGrpSpPr/>
          <p:nvPr/>
        </p:nvGrpSpPr>
        <p:grpSpPr>
          <a:xfrm>
            <a:off x="523048" y="1388745"/>
            <a:ext cx="8446135" cy="4389755"/>
            <a:chOff x="577469" y="1389507"/>
            <a:chExt cx="8446135" cy="4389755"/>
          </a:xfrm>
        </p:grpSpPr>
        <p:sp>
          <p:nvSpPr>
            <p:cNvPr id="5" name="object 5"/>
            <p:cNvSpPr/>
            <p:nvPr/>
          </p:nvSpPr>
          <p:spPr>
            <a:xfrm>
              <a:off x="577469" y="1389507"/>
              <a:ext cx="36830" cy="3796665"/>
            </a:xfrm>
            <a:custGeom>
              <a:avLst/>
              <a:gdLst/>
              <a:ahLst/>
              <a:cxnLst/>
              <a:rect l="l" t="t" r="r" b="b"/>
              <a:pathLst>
                <a:path w="36829" h="3796665">
                  <a:moveTo>
                    <a:pt x="0" y="3796284"/>
                  </a:moveTo>
                  <a:lnTo>
                    <a:pt x="0" y="0"/>
                  </a:lnTo>
                </a:path>
                <a:path w="36829" h="3796665">
                  <a:moveTo>
                    <a:pt x="0" y="3796284"/>
                  </a:moveTo>
                  <a:lnTo>
                    <a:pt x="36575" y="3796284"/>
                  </a:lnTo>
                </a:path>
                <a:path w="36829" h="3796665">
                  <a:moveTo>
                    <a:pt x="0" y="3163824"/>
                  </a:moveTo>
                  <a:lnTo>
                    <a:pt x="36575" y="3163824"/>
                  </a:lnTo>
                </a:path>
                <a:path w="36829" h="3796665">
                  <a:moveTo>
                    <a:pt x="0" y="2531364"/>
                  </a:moveTo>
                  <a:lnTo>
                    <a:pt x="36575" y="2531364"/>
                  </a:lnTo>
                </a:path>
                <a:path w="36829" h="3796665">
                  <a:moveTo>
                    <a:pt x="0" y="1897379"/>
                  </a:moveTo>
                  <a:lnTo>
                    <a:pt x="36575" y="1897379"/>
                  </a:lnTo>
                </a:path>
                <a:path w="36829" h="3796665">
                  <a:moveTo>
                    <a:pt x="0" y="1264920"/>
                  </a:moveTo>
                  <a:lnTo>
                    <a:pt x="36575" y="1264920"/>
                  </a:lnTo>
                </a:path>
                <a:path w="36829" h="3796665">
                  <a:moveTo>
                    <a:pt x="0" y="632460"/>
                  </a:moveTo>
                  <a:lnTo>
                    <a:pt x="36575" y="632460"/>
                  </a:lnTo>
                </a:path>
                <a:path w="36829" h="3796665">
                  <a:moveTo>
                    <a:pt x="0" y="0"/>
                  </a:moveTo>
                  <a:lnTo>
                    <a:pt x="36575" y="0"/>
                  </a:lnTo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pPr defTabSz="457200"/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95884" y="5186172"/>
              <a:ext cx="8427720" cy="593090"/>
            </a:xfrm>
            <a:custGeom>
              <a:avLst/>
              <a:gdLst/>
              <a:ahLst/>
              <a:cxnLst/>
              <a:rect l="l" t="t" r="r" b="b"/>
              <a:pathLst>
                <a:path w="8427720" h="593089">
                  <a:moveTo>
                    <a:pt x="0" y="0"/>
                  </a:moveTo>
                  <a:lnTo>
                    <a:pt x="8427720" y="0"/>
                  </a:lnTo>
                </a:path>
                <a:path w="8427720" h="593089">
                  <a:moveTo>
                    <a:pt x="0" y="0"/>
                  </a:moveTo>
                  <a:lnTo>
                    <a:pt x="0" y="198119"/>
                  </a:lnTo>
                </a:path>
                <a:path w="8427720" h="593089">
                  <a:moveTo>
                    <a:pt x="8427720" y="0"/>
                  </a:moveTo>
                  <a:lnTo>
                    <a:pt x="8427720" y="198119"/>
                  </a:lnTo>
                </a:path>
                <a:path w="8427720" h="593089">
                  <a:moveTo>
                    <a:pt x="0" y="198119"/>
                  </a:moveTo>
                  <a:lnTo>
                    <a:pt x="0" y="396239"/>
                  </a:lnTo>
                </a:path>
                <a:path w="8427720" h="593089">
                  <a:moveTo>
                    <a:pt x="8427720" y="198119"/>
                  </a:moveTo>
                  <a:lnTo>
                    <a:pt x="8427720" y="396239"/>
                  </a:lnTo>
                </a:path>
                <a:path w="8427720" h="593089">
                  <a:moveTo>
                    <a:pt x="0" y="396239"/>
                  </a:moveTo>
                  <a:lnTo>
                    <a:pt x="0" y="592835"/>
                  </a:lnTo>
                </a:path>
                <a:path w="8427720" h="593089">
                  <a:moveTo>
                    <a:pt x="8427720" y="396239"/>
                  </a:moveTo>
                  <a:lnTo>
                    <a:pt x="8427720" y="592835"/>
                  </a:lnTo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pPr defTabSz="457200"/>
              <a:endParaRPr/>
            </a:p>
          </p:txBody>
        </p:sp>
      </p:grpSp>
      <p:sp>
        <p:nvSpPr>
          <p:cNvPr id="21" name="object 21"/>
          <p:cNvSpPr txBox="1">
            <a:spLocks noGrp="1"/>
          </p:cNvSpPr>
          <p:nvPr>
            <p:ph type="ftr" sz="quarter" idx="5"/>
          </p:nvPr>
        </p:nvSpPr>
        <p:spPr>
          <a:xfrm>
            <a:off x="7530845" y="6518168"/>
            <a:ext cx="848359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sv-SE" spc="-5" dirty="0"/>
              <a:t>Mars 2026</a:t>
            </a:r>
            <a:endParaRPr spc="-5" dirty="0"/>
          </a:p>
        </p:txBody>
      </p:sp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10</a:t>
            </a:fld>
            <a:endParaRPr dirty="0"/>
          </a:p>
        </p:txBody>
      </p:sp>
      <p:sp>
        <p:nvSpPr>
          <p:cNvPr id="10" name="object 10"/>
          <p:cNvSpPr txBox="1"/>
          <p:nvPr/>
        </p:nvSpPr>
        <p:spPr>
          <a:xfrm>
            <a:off x="21742" y="5092065"/>
            <a:ext cx="500380" cy="686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895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25 000</a:t>
            </a:r>
            <a:endParaRPr sz="90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850" spc="-5" dirty="0">
                <a:solidFill>
                  <a:srgbClr val="3A3838"/>
                </a:solidFill>
                <a:latin typeface="Carlito"/>
                <a:cs typeface="Carlito"/>
              </a:rPr>
              <a:t>Antal</a:t>
            </a:r>
            <a:endParaRPr sz="85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850" spc="-5" dirty="0">
                <a:solidFill>
                  <a:srgbClr val="3A3838"/>
                </a:solidFill>
                <a:latin typeface="Carlito"/>
                <a:cs typeface="Carlito"/>
              </a:rPr>
              <a:t>Institution</a:t>
            </a:r>
            <a:endParaRPr sz="85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515"/>
              </a:spcBef>
            </a:pPr>
            <a:r>
              <a:rPr sz="850" spc="-5" dirty="0">
                <a:solidFill>
                  <a:srgbClr val="3A3838"/>
                </a:solidFill>
                <a:latin typeface="Carlito"/>
                <a:cs typeface="Carlito"/>
              </a:rPr>
              <a:t>BESTA-kod</a:t>
            </a:r>
            <a:endParaRPr sz="850" dirty="0">
              <a:latin typeface="Carlito"/>
              <a:cs typeface="Carlito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8318" y="4459351"/>
            <a:ext cx="34163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3</a:t>
            </a: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8318" y="3826509"/>
            <a:ext cx="34163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4</a:t>
            </a: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8318" y="3193796"/>
            <a:ext cx="34163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5</a:t>
            </a: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8317" y="2561082"/>
            <a:ext cx="404123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6</a:t>
            </a: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8310" y="1927936"/>
            <a:ext cx="404123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60" dirty="0">
                <a:solidFill>
                  <a:srgbClr val="585858"/>
                </a:solidFill>
                <a:latin typeface="Carlito"/>
                <a:cs typeface="Carlito"/>
              </a:rPr>
              <a:t>75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522665" y="5292767"/>
            <a:ext cx="303594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latin typeface="Carlito"/>
                <a:cs typeface="Carlito"/>
              </a:rPr>
              <a:t>8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255669" y="5529110"/>
            <a:ext cx="612394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 err="1">
                <a:solidFill>
                  <a:srgbClr val="585858"/>
                </a:solidFill>
                <a:latin typeface="Carlito"/>
                <a:cs typeface="Carlito"/>
              </a:rPr>
              <a:t>Sthlms</a:t>
            </a:r>
            <a:r>
              <a:rPr lang="sv-SE" sz="900" spc="-5" dirty="0">
                <a:solidFill>
                  <a:srgbClr val="585858"/>
                </a:solidFill>
                <a:latin typeface="Carlito"/>
                <a:cs typeface="Carlito"/>
              </a:rPr>
              <a:t> län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334041" y="5784300"/>
            <a:ext cx="475917" cy="1519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900" b="1" dirty="0">
                <a:solidFill>
                  <a:srgbClr val="585858"/>
                </a:solidFill>
                <a:latin typeface="Carlito"/>
                <a:cs typeface="Carlito"/>
              </a:rPr>
              <a:t>46C</a:t>
            </a:r>
            <a:r>
              <a:rPr sz="900" b="1" dirty="0">
                <a:solidFill>
                  <a:srgbClr val="585858"/>
                </a:solidFill>
                <a:latin typeface="Carlito"/>
                <a:cs typeface="Carlito"/>
              </a:rPr>
              <a:t>1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23" name="object 130">
            <a:extLst>
              <a:ext uri="{FF2B5EF4-FFF2-40B4-BE49-F238E27FC236}">
                <a16:creationId xmlns:a16="http://schemas.microsoft.com/office/drawing/2014/main" id="{C9100376-A024-42A8-BE46-476286C30AB1}"/>
              </a:ext>
            </a:extLst>
          </p:cNvPr>
          <p:cNvSpPr txBox="1"/>
          <p:nvPr/>
        </p:nvSpPr>
        <p:spPr>
          <a:xfrm>
            <a:off x="57467" y="812210"/>
            <a:ext cx="7407339" cy="614911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579120">
              <a:lnSpc>
                <a:spcPct val="100000"/>
              </a:lnSpc>
              <a:spcBef>
                <a:spcPts val="334"/>
              </a:spcBef>
            </a:pPr>
            <a:r>
              <a:rPr lang="sv-SE" sz="1400" spc="-5" dirty="0">
                <a:solidFill>
                  <a:srgbClr val="3A3838"/>
                </a:solidFill>
                <a:latin typeface="Carlito"/>
                <a:cs typeface="Carlito"/>
              </a:rPr>
              <a:t>46 </a:t>
            </a:r>
            <a:r>
              <a:rPr lang="sv-SE" sz="1400" dirty="0">
                <a:solidFill>
                  <a:srgbClr val="3A3838"/>
                </a:solidFill>
                <a:latin typeface="Carlito"/>
                <a:cs typeface="Carlito"/>
              </a:rPr>
              <a:t>- </a:t>
            </a:r>
            <a:r>
              <a:rPr lang="sv-SE" sz="1400" spc="-5" dirty="0">
                <a:solidFill>
                  <a:srgbClr val="3A3838"/>
                </a:solidFill>
                <a:latin typeface="Carlito"/>
                <a:cs typeface="Carlito"/>
              </a:rPr>
              <a:t>IT Systemutveckling och systemförvaltning</a:t>
            </a:r>
            <a:endParaRPr lang="sv-SE" sz="1400" dirty="0">
              <a:latin typeface="Carlito"/>
              <a:cs typeface="Carlito"/>
            </a:endParaRPr>
          </a:p>
          <a:p>
            <a:pPr marL="573405">
              <a:lnSpc>
                <a:spcPct val="100000"/>
              </a:lnSpc>
              <a:spcBef>
                <a:spcPts val="160"/>
              </a:spcBef>
            </a:pPr>
            <a:r>
              <a:rPr sz="1000" b="1" spc="-5" dirty="0" err="1">
                <a:solidFill>
                  <a:srgbClr val="3A3838"/>
                </a:solidFill>
                <a:latin typeface="Carlito"/>
                <a:cs typeface="Carlito"/>
              </a:rPr>
              <a:t>lönestatistik</a:t>
            </a:r>
            <a:r>
              <a:rPr sz="1000" b="1" spc="-5" dirty="0">
                <a:solidFill>
                  <a:srgbClr val="3A3838"/>
                </a:solidFill>
                <a:latin typeface="Carlito"/>
                <a:cs typeface="Carlito"/>
              </a:rPr>
              <a:t>, </a:t>
            </a:r>
            <a:r>
              <a:rPr lang="sv-SE" sz="1000" b="1" spc="-5" dirty="0">
                <a:solidFill>
                  <a:srgbClr val="3A3838"/>
                </a:solidFill>
                <a:latin typeface="Carlito"/>
                <a:cs typeface="Carlito"/>
              </a:rPr>
              <a:t>mars 2026 </a:t>
            </a:r>
            <a:r>
              <a:rPr sz="1000" b="1" spc="-5" dirty="0">
                <a:solidFill>
                  <a:srgbClr val="3A3838"/>
                </a:solidFill>
                <a:latin typeface="Carlito"/>
                <a:cs typeface="Carlito"/>
              </a:rPr>
              <a:t>(10:e</a:t>
            </a:r>
            <a:r>
              <a:rPr lang="sv-SE" sz="1000" b="1" spc="-5" dirty="0">
                <a:solidFill>
                  <a:srgbClr val="3A3838"/>
                </a:solidFill>
                <a:latin typeface="Carlito"/>
                <a:cs typeface="Carlito"/>
              </a:rPr>
              <a:t> percentil</a:t>
            </a:r>
            <a:r>
              <a:rPr sz="1000" b="1" spc="-5" dirty="0">
                <a:solidFill>
                  <a:srgbClr val="3A3838"/>
                </a:solidFill>
                <a:latin typeface="Carlito"/>
                <a:cs typeface="Carlito"/>
              </a:rPr>
              <a:t>, median, 90:e</a:t>
            </a:r>
            <a:r>
              <a:rPr sz="1000" b="1" spc="100" dirty="0">
                <a:solidFill>
                  <a:srgbClr val="3A3838"/>
                </a:solidFill>
                <a:latin typeface="Carlito"/>
                <a:cs typeface="Carlito"/>
              </a:rPr>
              <a:t> </a:t>
            </a:r>
            <a:r>
              <a:rPr sz="1000" b="1" spc="-5" dirty="0">
                <a:solidFill>
                  <a:srgbClr val="3A3838"/>
                </a:solidFill>
                <a:latin typeface="Carlito"/>
                <a:cs typeface="Carlito"/>
              </a:rPr>
              <a:t>percentil)</a:t>
            </a:r>
            <a:endParaRPr sz="100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lang="sv-SE" sz="900" spc="-5" dirty="0">
                <a:solidFill>
                  <a:srgbClr val="585858"/>
                </a:solidFill>
                <a:latin typeface="Carlito"/>
                <a:cs typeface="Carlito"/>
              </a:rPr>
              <a:t>85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5" name="object 17">
            <a:extLst>
              <a:ext uri="{FF2B5EF4-FFF2-40B4-BE49-F238E27FC236}">
                <a16:creationId xmlns:a16="http://schemas.microsoft.com/office/drawing/2014/main" id="{6214C296-3E5C-6744-7A34-C46A7105B72A}"/>
              </a:ext>
            </a:extLst>
          </p:cNvPr>
          <p:cNvSpPr txBox="1"/>
          <p:nvPr/>
        </p:nvSpPr>
        <p:spPr>
          <a:xfrm>
            <a:off x="1515745" y="5481955"/>
            <a:ext cx="31305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KI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6" name="object 17">
            <a:extLst>
              <a:ext uri="{FF2B5EF4-FFF2-40B4-BE49-F238E27FC236}">
                <a16:creationId xmlns:a16="http://schemas.microsoft.com/office/drawing/2014/main" id="{A8AB050C-BC1C-7C76-726D-9AEBE710FE53}"/>
              </a:ext>
            </a:extLst>
          </p:cNvPr>
          <p:cNvSpPr txBox="1"/>
          <p:nvPr/>
        </p:nvSpPr>
        <p:spPr>
          <a:xfrm>
            <a:off x="7108878" y="5514913"/>
            <a:ext cx="612394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Hela</a:t>
            </a:r>
            <a:r>
              <a:rPr sz="900" spc="-55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sv-SE" sz="900" spc="-55" dirty="0">
                <a:solidFill>
                  <a:srgbClr val="585858"/>
                </a:solidFill>
                <a:latin typeface="Carlito"/>
                <a:cs typeface="Carlito"/>
              </a:rPr>
              <a:t>staten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8" name="object 16">
            <a:extLst>
              <a:ext uri="{FF2B5EF4-FFF2-40B4-BE49-F238E27FC236}">
                <a16:creationId xmlns:a16="http://schemas.microsoft.com/office/drawing/2014/main" id="{5586A349-EFAD-EE4B-ABF3-BCB4CEC59565}"/>
              </a:ext>
            </a:extLst>
          </p:cNvPr>
          <p:cNvSpPr txBox="1"/>
          <p:nvPr/>
        </p:nvSpPr>
        <p:spPr>
          <a:xfrm>
            <a:off x="4319841" y="5291705"/>
            <a:ext cx="283526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368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9" name="object 16">
            <a:extLst>
              <a:ext uri="{FF2B5EF4-FFF2-40B4-BE49-F238E27FC236}">
                <a16:creationId xmlns:a16="http://schemas.microsoft.com/office/drawing/2014/main" id="{B1294DE3-21A9-CB49-DF52-17942F853B79}"/>
              </a:ext>
            </a:extLst>
          </p:cNvPr>
          <p:cNvSpPr txBox="1"/>
          <p:nvPr/>
        </p:nvSpPr>
        <p:spPr>
          <a:xfrm>
            <a:off x="7253372" y="5291705"/>
            <a:ext cx="283526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739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0" name="object 25">
            <a:extLst>
              <a:ext uri="{FF2B5EF4-FFF2-40B4-BE49-F238E27FC236}">
                <a16:creationId xmlns:a16="http://schemas.microsoft.com/office/drawing/2014/main" id="{F5C697D9-A762-849E-A18F-311FC57EDECC}"/>
              </a:ext>
            </a:extLst>
          </p:cNvPr>
          <p:cNvSpPr/>
          <p:nvPr/>
        </p:nvSpPr>
        <p:spPr>
          <a:xfrm>
            <a:off x="612506" y="2512105"/>
            <a:ext cx="2129616" cy="1947245"/>
          </a:xfrm>
          <a:custGeom>
            <a:avLst/>
            <a:gdLst/>
            <a:ahLst/>
            <a:cxnLst/>
            <a:rect l="l" t="t" r="r" b="b"/>
            <a:pathLst>
              <a:path w="146685" h="2519679">
                <a:moveTo>
                  <a:pt x="0" y="2519172"/>
                </a:moveTo>
                <a:lnTo>
                  <a:pt x="146303" y="2519172"/>
                </a:lnTo>
                <a:lnTo>
                  <a:pt x="146303" y="0"/>
                </a:lnTo>
                <a:lnTo>
                  <a:pt x="0" y="0"/>
                </a:lnTo>
                <a:lnTo>
                  <a:pt x="0" y="2519172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object 9">
            <a:extLst>
              <a:ext uri="{FF2B5EF4-FFF2-40B4-BE49-F238E27FC236}">
                <a16:creationId xmlns:a16="http://schemas.microsoft.com/office/drawing/2014/main" id="{D8693311-90D5-37FD-CCB0-7A852EE0ED09}"/>
              </a:ext>
            </a:extLst>
          </p:cNvPr>
          <p:cNvSpPr txBox="1"/>
          <p:nvPr/>
        </p:nvSpPr>
        <p:spPr>
          <a:xfrm>
            <a:off x="1488725" y="2709234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62 160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1" name="object 9">
            <a:extLst>
              <a:ext uri="{FF2B5EF4-FFF2-40B4-BE49-F238E27FC236}">
                <a16:creationId xmlns:a16="http://schemas.microsoft.com/office/drawing/2014/main" id="{19445D8C-B924-824E-A82B-E8BF19848D25}"/>
              </a:ext>
            </a:extLst>
          </p:cNvPr>
          <p:cNvSpPr txBox="1"/>
          <p:nvPr/>
        </p:nvSpPr>
        <p:spPr>
          <a:xfrm>
            <a:off x="4249212" y="3401375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52 210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3" name="object 70">
            <a:extLst>
              <a:ext uri="{FF2B5EF4-FFF2-40B4-BE49-F238E27FC236}">
                <a16:creationId xmlns:a16="http://schemas.microsoft.com/office/drawing/2014/main" id="{0A47B736-2972-4B17-5BB1-26F48349D655}"/>
              </a:ext>
            </a:extLst>
          </p:cNvPr>
          <p:cNvSpPr txBox="1">
            <a:spLocks/>
          </p:cNvSpPr>
          <p:nvPr/>
        </p:nvSpPr>
        <p:spPr>
          <a:xfrm>
            <a:off x="229126" y="6546177"/>
            <a:ext cx="6400165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800" b="0" i="0" kern="1200">
                <a:solidFill>
                  <a:srgbClr val="808080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spcBef>
                <a:spcPts val="25"/>
              </a:spcBef>
            </a:pPr>
            <a:r>
              <a:rPr lang="sv-SE" spc="-5" dirty="0"/>
              <a:t>Källa: Arbetsgivarverket. </a:t>
            </a:r>
            <a:r>
              <a:rPr lang="sv-SE" dirty="0"/>
              <a:t>Lönestatistik </a:t>
            </a:r>
            <a:r>
              <a:rPr lang="sv-SE" spc="-5" dirty="0"/>
              <a:t>redovisas </a:t>
            </a:r>
            <a:r>
              <a:rPr lang="sv-SE" dirty="0"/>
              <a:t>inte </a:t>
            </a:r>
            <a:r>
              <a:rPr lang="sv-SE" spc="-5" dirty="0"/>
              <a:t>vid färre än </a:t>
            </a:r>
            <a:r>
              <a:rPr lang="sv-SE" dirty="0"/>
              <a:t>fem </a:t>
            </a:r>
            <a:r>
              <a:rPr lang="sv-SE" spc="-5" dirty="0"/>
              <a:t>observationer. </a:t>
            </a:r>
            <a:r>
              <a:rPr lang="sv-SE" dirty="0"/>
              <a:t>Vid </a:t>
            </a:r>
            <a:r>
              <a:rPr lang="sv-SE" spc="-5" dirty="0"/>
              <a:t>upp </a:t>
            </a:r>
            <a:r>
              <a:rPr lang="sv-SE" dirty="0"/>
              <a:t>till</a:t>
            </a:r>
            <a:r>
              <a:rPr lang="sv-SE" spc="160" dirty="0"/>
              <a:t> </a:t>
            </a:r>
            <a:r>
              <a:rPr lang="sv-SE" spc="-5" dirty="0"/>
              <a:t>21 observationer </a:t>
            </a:r>
            <a:r>
              <a:rPr lang="sv-SE" dirty="0"/>
              <a:t>redovisas </a:t>
            </a:r>
            <a:r>
              <a:rPr lang="sv-SE" spc="-5" dirty="0"/>
              <a:t>endast </a:t>
            </a:r>
            <a:r>
              <a:rPr lang="sv-SE" dirty="0"/>
              <a:t>medianen.</a:t>
            </a:r>
          </a:p>
        </p:txBody>
      </p:sp>
      <p:sp>
        <p:nvSpPr>
          <p:cNvPr id="34" name="object 9">
            <a:extLst>
              <a:ext uri="{FF2B5EF4-FFF2-40B4-BE49-F238E27FC236}">
                <a16:creationId xmlns:a16="http://schemas.microsoft.com/office/drawing/2014/main" id="{2C3BAFD5-D0F3-BFAE-ED44-EC7B28EE99E5}"/>
              </a:ext>
            </a:extLst>
          </p:cNvPr>
          <p:cNvSpPr txBox="1"/>
          <p:nvPr/>
        </p:nvSpPr>
        <p:spPr>
          <a:xfrm>
            <a:off x="4233087" y="1479774"/>
            <a:ext cx="457034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83 350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7" name="object 25">
            <a:extLst>
              <a:ext uri="{FF2B5EF4-FFF2-40B4-BE49-F238E27FC236}">
                <a16:creationId xmlns:a16="http://schemas.microsoft.com/office/drawing/2014/main" id="{388A7A58-1261-9932-7ACD-E1AAFC3292E5}"/>
              </a:ext>
            </a:extLst>
          </p:cNvPr>
          <p:cNvSpPr/>
          <p:nvPr/>
        </p:nvSpPr>
        <p:spPr>
          <a:xfrm>
            <a:off x="3202220" y="2405054"/>
            <a:ext cx="2541733" cy="2012678"/>
          </a:xfrm>
          <a:custGeom>
            <a:avLst/>
            <a:gdLst/>
            <a:ahLst/>
            <a:cxnLst/>
            <a:rect l="l" t="t" r="r" b="b"/>
            <a:pathLst>
              <a:path w="146685" h="2519679">
                <a:moveTo>
                  <a:pt x="0" y="2519172"/>
                </a:moveTo>
                <a:lnTo>
                  <a:pt x="146303" y="2519172"/>
                </a:lnTo>
                <a:lnTo>
                  <a:pt x="146303" y="0"/>
                </a:lnTo>
                <a:lnTo>
                  <a:pt x="0" y="0"/>
                </a:lnTo>
                <a:lnTo>
                  <a:pt x="0" y="2519172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5" name="object 9">
            <a:extLst>
              <a:ext uri="{FF2B5EF4-FFF2-40B4-BE49-F238E27FC236}">
                <a16:creationId xmlns:a16="http://schemas.microsoft.com/office/drawing/2014/main" id="{70140C8D-604E-E419-8930-8A7337B44DFA}"/>
              </a:ext>
            </a:extLst>
          </p:cNvPr>
          <p:cNvSpPr txBox="1"/>
          <p:nvPr/>
        </p:nvSpPr>
        <p:spPr>
          <a:xfrm>
            <a:off x="4249212" y="2265578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71 550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8" name="object 3">
            <a:extLst>
              <a:ext uri="{FF2B5EF4-FFF2-40B4-BE49-F238E27FC236}">
                <a16:creationId xmlns:a16="http://schemas.microsoft.com/office/drawing/2014/main" id="{8144E72A-5E68-8E8A-76B4-E9D158EF93B7}"/>
              </a:ext>
            </a:extLst>
          </p:cNvPr>
          <p:cNvSpPr/>
          <p:nvPr/>
        </p:nvSpPr>
        <p:spPr>
          <a:xfrm>
            <a:off x="6416938" y="1752927"/>
            <a:ext cx="1722623" cy="1558738"/>
          </a:xfrm>
          <a:custGeom>
            <a:avLst/>
            <a:gdLst/>
            <a:ahLst/>
            <a:cxnLst/>
            <a:rect l="l" t="t" r="r" b="b"/>
            <a:pathLst>
              <a:path w="2642870" h="1201420">
                <a:moveTo>
                  <a:pt x="0" y="1200912"/>
                </a:moveTo>
                <a:lnTo>
                  <a:pt x="2642616" y="1200912"/>
                </a:lnTo>
                <a:lnTo>
                  <a:pt x="2642616" y="0"/>
                </a:lnTo>
                <a:lnTo>
                  <a:pt x="0" y="0"/>
                </a:lnTo>
                <a:lnTo>
                  <a:pt x="0" y="1200912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pPr defTabSz="457200"/>
            <a:endParaRPr dirty="0"/>
          </a:p>
        </p:txBody>
      </p:sp>
      <p:sp>
        <p:nvSpPr>
          <p:cNvPr id="40" name="object 9">
            <a:extLst>
              <a:ext uri="{FF2B5EF4-FFF2-40B4-BE49-F238E27FC236}">
                <a16:creationId xmlns:a16="http://schemas.microsoft.com/office/drawing/2014/main" id="{3688F534-0D26-33D6-9617-710883B4B144}"/>
              </a:ext>
            </a:extLst>
          </p:cNvPr>
          <p:cNvSpPr txBox="1"/>
          <p:nvPr/>
        </p:nvSpPr>
        <p:spPr>
          <a:xfrm>
            <a:off x="7124261" y="3286419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57 000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2" name="object 9">
            <a:extLst>
              <a:ext uri="{FF2B5EF4-FFF2-40B4-BE49-F238E27FC236}">
                <a16:creationId xmlns:a16="http://schemas.microsoft.com/office/drawing/2014/main" id="{9605F6A6-770E-4B7A-0DB6-4EAE1655FF05}"/>
              </a:ext>
            </a:extLst>
          </p:cNvPr>
          <p:cNvSpPr txBox="1"/>
          <p:nvPr/>
        </p:nvSpPr>
        <p:spPr>
          <a:xfrm>
            <a:off x="7084739" y="1616350"/>
            <a:ext cx="365354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81 300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41" name="object 25">
            <a:extLst>
              <a:ext uri="{FF2B5EF4-FFF2-40B4-BE49-F238E27FC236}">
                <a16:creationId xmlns:a16="http://schemas.microsoft.com/office/drawing/2014/main" id="{C386EEFF-2988-D631-322D-8E34F23304BD}"/>
              </a:ext>
            </a:extLst>
          </p:cNvPr>
          <p:cNvSpPr/>
          <p:nvPr/>
        </p:nvSpPr>
        <p:spPr>
          <a:xfrm>
            <a:off x="6131097" y="2593997"/>
            <a:ext cx="2541733" cy="1823735"/>
          </a:xfrm>
          <a:custGeom>
            <a:avLst/>
            <a:gdLst/>
            <a:ahLst/>
            <a:cxnLst/>
            <a:rect l="l" t="t" r="r" b="b"/>
            <a:pathLst>
              <a:path w="146685" h="2519679">
                <a:moveTo>
                  <a:pt x="0" y="2519172"/>
                </a:moveTo>
                <a:lnTo>
                  <a:pt x="146303" y="2519172"/>
                </a:lnTo>
                <a:lnTo>
                  <a:pt x="146303" y="0"/>
                </a:lnTo>
                <a:lnTo>
                  <a:pt x="0" y="0"/>
                </a:lnTo>
                <a:lnTo>
                  <a:pt x="0" y="2519172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9" name="object 9">
            <a:extLst>
              <a:ext uri="{FF2B5EF4-FFF2-40B4-BE49-F238E27FC236}">
                <a16:creationId xmlns:a16="http://schemas.microsoft.com/office/drawing/2014/main" id="{7F95E44A-7E98-291F-80B9-4A87FBEC891C}"/>
              </a:ext>
            </a:extLst>
          </p:cNvPr>
          <p:cNvSpPr txBox="1"/>
          <p:nvPr/>
        </p:nvSpPr>
        <p:spPr>
          <a:xfrm>
            <a:off x="7118857" y="2512105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69 200</a:t>
            </a:r>
            <a:endParaRPr sz="800" dirty="0">
              <a:latin typeface="Carlito"/>
              <a:cs typeface="Carlito"/>
            </a:endParaRPr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86D452A3-5F36-7153-CDA0-8818E6FC88E3}"/>
              </a:ext>
            </a:extLst>
          </p:cNvPr>
          <p:cNvCxnSpPr>
            <a:cxnSpLocks/>
          </p:cNvCxnSpPr>
          <p:nvPr/>
        </p:nvCxnSpPr>
        <p:spPr>
          <a:xfrm flipH="1">
            <a:off x="493540" y="988981"/>
            <a:ext cx="18415" cy="495920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" name="Rak koppling 3">
            <a:extLst>
              <a:ext uri="{FF2B5EF4-FFF2-40B4-BE49-F238E27FC236}">
                <a16:creationId xmlns:a16="http://schemas.microsoft.com/office/drawing/2014/main" id="{1127E460-71E5-5B6F-EF32-AA6120BCBA3A}"/>
              </a:ext>
            </a:extLst>
          </p:cNvPr>
          <p:cNvCxnSpPr>
            <a:cxnSpLocks/>
          </p:cNvCxnSpPr>
          <p:nvPr/>
        </p:nvCxnSpPr>
        <p:spPr>
          <a:xfrm flipH="1" flipV="1">
            <a:off x="502747" y="5241353"/>
            <a:ext cx="7800911" cy="1012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44541507-FF20-FECD-47AA-AD718D11E820}"/>
              </a:ext>
            </a:extLst>
          </p:cNvPr>
          <p:cNvCxnSpPr>
            <a:cxnSpLocks/>
          </p:cNvCxnSpPr>
          <p:nvPr/>
        </p:nvCxnSpPr>
        <p:spPr>
          <a:xfrm flipV="1">
            <a:off x="2770791" y="5242399"/>
            <a:ext cx="0" cy="47911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FE9F0DED-64E2-9511-7BA4-2D012E154F3E}"/>
              </a:ext>
            </a:extLst>
          </p:cNvPr>
          <p:cNvCxnSpPr>
            <a:cxnSpLocks/>
          </p:cNvCxnSpPr>
          <p:nvPr/>
        </p:nvCxnSpPr>
        <p:spPr>
          <a:xfrm flipV="1">
            <a:off x="6172200" y="5239864"/>
            <a:ext cx="0" cy="47911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object 9">
            <a:extLst>
              <a:ext uri="{FF2B5EF4-FFF2-40B4-BE49-F238E27FC236}">
                <a16:creationId xmlns:a16="http://schemas.microsoft.com/office/drawing/2014/main" id="{B4E5A743-941C-9743-0D10-1CE75AAC1D68}"/>
              </a:ext>
            </a:extLst>
          </p:cNvPr>
          <p:cNvSpPr txBox="1"/>
          <p:nvPr/>
        </p:nvSpPr>
        <p:spPr>
          <a:xfrm>
            <a:off x="1488725" y="2457421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69 300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19E702C8-9D40-BF7F-7306-FBAB190060AB}"/>
              </a:ext>
            </a:extLst>
          </p:cNvPr>
          <p:cNvSpPr txBox="1"/>
          <p:nvPr/>
        </p:nvSpPr>
        <p:spPr>
          <a:xfrm>
            <a:off x="1488725" y="1817834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77 450</a:t>
            </a:r>
            <a:endParaRPr sz="800" dirty="0">
              <a:latin typeface="Carlito"/>
              <a:cs typeface="Carlito"/>
            </a:endParaRPr>
          </a:p>
        </p:txBody>
      </p:sp>
      <p:cxnSp>
        <p:nvCxnSpPr>
          <p:cNvPr id="42" name="Rak koppling 41">
            <a:extLst>
              <a:ext uri="{FF2B5EF4-FFF2-40B4-BE49-F238E27FC236}">
                <a16:creationId xmlns:a16="http://schemas.microsoft.com/office/drawing/2014/main" id="{79748C02-892C-551D-E459-F8F81F7AC120}"/>
              </a:ext>
            </a:extLst>
          </p:cNvPr>
          <p:cNvCxnSpPr/>
          <p:nvPr/>
        </p:nvCxnSpPr>
        <p:spPr>
          <a:xfrm>
            <a:off x="502747" y="988981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Rak koppling 42">
            <a:extLst>
              <a:ext uri="{FF2B5EF4-FFF2-40B4-BE49-F238E27FC236}">
                <a16:creationId xmlns:a16="http://schemas.microsoft.com/office/drawing/2014/main" id="{FF167BF4-5ADB-12D5-2586-AC405B341AEE}"/>
              </a:ext>
            </a:extLst>
          </p:cNvPr>
          <p:cNvCxnSpPr/>
          <p:nvPr/>
        </p:nvCxnSpPr>
        <p:spPr>
          <a:xfrm>
            <a:off x="511955" y="1388745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Rak koppling 43">
            <a:extLst>
              <a:ext uri="{FF2B5EF4-FFF2-40B4-BE49-F238E27FC236}">
                <a16:creationId xmlns:a16="http://schemas.microsoft.com/office/drawing/2014/main" id="{24B5F216-CFCE-77DA-91E4-34E9ABFEF451}"/>
              </a:ext>
            </a:extLst>
          </p:cNvPr>
          <p:cNvCxnSpPr/>
          <p:nvPr/>
        </p:nvCxnSpPr>
        <p:spPr>
          <a:xfrm>
            <a:off x="522122" y="1960513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Rak koppling 44">
            <a:extLst>
              <a:ext uri="{FF2B5EF4-FFF2-40B4-BE49-F238E27FC236}">
                <a16:creationId xmlns:a16="http://schemas.microsoft.com/office/drawing/2014/main" id="{2ED03929-D9D4-7A49-9539-5418D68370C3}"/>
              </a:ext>
            </a:extLst>
          </p:cNvPr>
          <p:cNvCxnSpPr/>
          <p:nvPr/>
        </p:nvCxnSpPr>
        <p:spPr>
          <a:xfrm>
            <a:off x="511955" y="2664647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Rak koppling 45">
            <a:extLst>
              <a:ext uri="{FF2B5EF4-FFF2-40B4-BE49-F238E27FC236}">
                <a16:creationId xmlns:a16="http://schemas.microsoft.com/office/drawing/2014/main" id="{6333BB7B-A1E6-8BED-DFB5-C0B78A2392FB}"/>
              </a:ext>
            </a:extLst>
          </p:cNvPr>
          <p:cNvCxnSpPr/>
          <p:nvPr/>
        </p:nvCxnSpPr>
        <p:spPr>
          <a:xfrm>
            <a:off x="522122" y="3247978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Rak koppling 46">
            <a:extLst>
              <a:ext uri="{FF2B5EF4-FFF2-40B4-BE49-F238E27FC236}">
                <a16:creationId xmlns:a16="http://schemas.microsoft.com/office/drawing/2014/main" id="{6AC280BA-C700-E8FC-D0F0-7B92283866BE}"/>
              </a:ext>
            </a:extLst>
          </p:cNvPr>
          <p:cNvCxnSpPr/>
          <p:nvPr/>
        </p:nvCxnSpPr>
        <p:spPr>
          <a:xfrm>
            <a:off x="522122" y="3970834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Rak koppling 47">
            <a:extLst>
              <a:ext uri="{FF2B5EF4-FFF2-40B4-BE49-F238E27FC236}">
                <a16:creationId xmlns:a16="http://schemas.microsoft.com/office/drawing/2014/main" id="{B9FB3FF0-C533-9025-5D37-F3D596418F4B}"/>
              </a:ext>
            </a:extLst>
          </p:cNvPr>
          <p:cNvCxnSpPr/>
          <p:nvPr/>
        </p:nvCxnSpPr>
        <p:spPr>
          <a:xfrm>
            <a:off x="511955" y="4572000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55948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3">
            <a:extLst>
              <a:ext uri="{FF2B5EF4-FFF2-40B4-BE49-F238E27FC236}">
                <a16:creationId xmlns:a16="http://schemas.microsoft.com/office/drawing/2014/main" id="{F456CA7B-0F4A-CB24-3EC8-19A855FAC5F1}"/>
              </a:ext>
            </a:extLst>
          </p:cNvPr>
          <p:cNvSpPr/>
          <p:nvPr/>
        </p:nvSpPr>
        <p:spPr>
          <a:xfrm>
            <a:off x="824678" y="1653635"/>
            <a:ext cx="1722623" cy="1200031"/>
          </a:xfrm>
          <a:custGeom>
            <a:avLst/>
            <a:gdLst/>
            <a:ahLst/>
            <a:cxnLst/>
            <a:rect l="l" t="t" r="r" b="b"/>
            <a:pathLst>
              <a:path w="2642870" h="1201420">
                <a:moveTo>
                  <a:pt x="0" y="1200912"/>
                </a:moveTo>
                <a:lnTo>
                  <a:pt x="2642616" y="1200912"/>
                </a:lnTo>
                <a:lnTo>
                  <a:pt x="2642616" y="0"/>
                </a:lnTo>
                <a:lnTo>
                  <a:pt x="0" y="0"/>
                </a:lnTo>
                <a:lnTo>
                  <a:pt x="0" y="1200912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pPr defTabSz="457200"/>
            <a:endParaRPr dirty="0"/>
          </a:p>
        </p:txBody>
      </p:sp>
      <p:sp>
        <p:nvSpPr>
          <p:cNvPr id="36" name="object 3">
            <a:extLst>
              <a:ext uri="{FF2B5EF4-FFF2-40B4-BE49-F238E27FC236}">
                <a16:creationId xmlns:a16="http://schemas.microsoft.com/office/drawing/2014/main" id="{EAE0339E-9BC7-83B5-1096-D4BA99FB4FA3}"/>
              </a:ext>
            </a:extLst>
          </p:cNvPr>
          <p:cNvSpPr/>
          <p:nvPr/>
        </p:nvSpPr>
        <p:spPr>
          <a:xfrm>
            <a:off x="3652337" y="1653635"/>
            <a:ext cx="1722623" cy="1908952"/>
          </a:xfrm>
          <a:custGeom>
            <a:avLst/>
            <a:gdLst/>
            <a:ahLst/>
            <a:cxnLst/>
            <a:rect l="l" t="t" r="r" b="b"/>
            <a:pathLst>
              <a:path w="2642870" h="1201420">
                <a:moveTo>
                  <a:pt x="0" y="1200912"/>
                </a:moveTo>
                <a:lnTo>
                  <a:pt x="2642616" y="1200912"/>
                </a:lnTo>
                <a:lnTo>
                  <a:pt x="2642616" y="0"/>
                </a:lnTo>
                <a:lnTo>
                  <a:pt x="0" y="0"/>
                </a:lnTo>
                <a:lnTo>
                  <a:pt x="0" y="1200912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pPr defTabSz="457200"/>
            <a:endParaRPr dirty="0"/>
          </a:p>
        </p:txBody>
      </p:sp>
      <p:grpSp>
        <p:nvGrpSpPr>
          <p:cNvPr id="2" name="object 2"/>
          <p:cNvGrpSpPr/>
          <p:nvPr/>
        </p:nvGrpSpPr>
        <p:grpSpPr>
          <a:xfrm>
            <a:off x="523048" y="1388745"/>
            <a:ext cx="8446135" cy="4389755"/>
            <a:chOff x="577469" y="1389507"/>
            <a:chExt cx="8446135" cy="4389755"/>
          </a:xfrm>
        </p:grpSpPr>
        <p:sp>
          <p:nvSpPr>
            <p:cNvPr id="5" name="object 5"/>
            <p:cNvSpPr/>
            <p:nvPr/>
          </p:nvSpPr>
          <p:spPr>
            <a:xfrm>
              <a:off x="577469" y="1389507"/>
              <a:ext cx="36830" cy="3796665"/>
            </a:xfrm>
            <a:custGeom>
              <a:avLst/>
              <a:gdLst/>
              <a:ahLst/>
              <a:cxnLst/>
              <a:rect l="l" t="t" r="r" b="b"/>
              <a:pathLst>
                <a:path w="36829" h="3796665">
                  <a:moveTo>
                    <a:pt x="0" y="3796284"/>
                  </a:moveTo>
                  <a:lnTo>
                    <a:pt x="0" y="0"/>
                  </a:lnTo>
                </a:path>
                <a:path w="36829" h="3796665">
                  <a:moveTo>
                    <a:pt x="0" y="3796284"/>
                  </a:moveTo>
                  <a:lnTo>
                    <a:pt x="36575" y="3796284"/>
                  </a:lnTo>
                </a:path>
                <a:path w="36829" h="3796665">
                  <a:moveTo>
                    <a:pt x="0" y="3163824"/>
                  </a:moveTo>
                  <a:lnTo>
                    <a:pt x="36575" y="3163824"/>
                  </a:lnTo>
                </a:path>
                <a:path w="36829" h="3796665">
                  <a:moveTo>
                    <a:pt x="0" y="2531364"/>
                  </a:moveTo>
                  <a:lnTo>
                    <a:pt x="36575" y="2531364"/>
                  </a:lnTo>
                </a:path>
                <a:path w="36829" h="3796665">
                  <a:moveTo>
                    <a:pt x="0" y="1897379"/>
                  </a:moveTo>
                  <a:lnTo>
                    <a:pt x="36575" y="1897379"/>
                  </a:lnTo>
                </a:path>
                <a:path w="36829" h="3796665">
                  <a:moveTo>
                    <a:pt x="0" y="1264920"/>
                  </a:moveTo>
                  <a:lnTo>
                    <a:pt x="36575" y="1264920"/>
                  </a:lnTo>
                </a:path>
                <a:path w="36829" h="3796665">
                  <a:moveTo>
                    <a:pt x="0" y="632460"/>
                  </a:moveTo>
                  <a:lnTo>
                    <a:pt x="36575" y="632460"/>
                  </a:lnTo>
                </a:path>
                <a:path w="36829" h="3796665">
                  <a:moveTo>
                    <a:pt x="0" y="0"/>
                  </a:moveTo>
                  <a:lnTo>
                    <a:pt x="36575" y="0"/>
                  </a:lnTo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pPr defTabSz="457200"/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95884" y="5186172"/>
              <a:ext cx="8427720" cy="593090"/>
            </a:xfrm>
            <a:custGeom>
              <a:avLst/>
              <a:gdLst/>
              <a:ahLst/>
              <a:cxnLst/>
              <a:rect l="l" t="t" r="r" b="b"/>
              <a:pathLst>
                <a:path w="8427720" h="593089">
                  <a:moveTo>
                    <a:pt x="0" y="0"/>
                  </a:moveTo>
                  <a:lnTo>
                    <a:pt x="8427720" y="0"/>
                  </a:lnTo>
                </a:path>
                <a:path w="8427720" h="593089">
                  <a:moveTo>
                    <a:pt x="0" y="0"/>
                  </a:moveTo>
                  <a:lnTo>
                    <a:pt x="0" y="198119"/>
                  </a:lnTo>
                </a:path>
                <a:path w="8427720" h="593089">
                  <a:moveTo>
                    <a:pt x="8427720" y="0"/>
                  </a:moveTo>
                  <a:lnTo>
                    <a:pt x="8427720" y="198119"/>
                  </a:lnTo>
                </a:path>
                <a:path w="8427720" h="593089">
                  <a:moveTo>
                    <a:pt x="0" y="198119"/>
                  </a:moveTo>
                  <a:lnTo>
                    <a:pt x="0" y="396239"/>
                  </a:lnTo>
                </a:path>
                <a:path w="8427720" h="593089">
                  <a:moveTo>
                    <a:pt x="8427720" y="198119"/>
                  </a:moveTo>
                  <a:lnTo>
                    <a:pt x="8427720" y="396239"/>
                  </a:lnTo>
                </a:path>
                <a:path w="8427720" h="593089">
                  <a:moveTo>
                    <a:pt x="0" y="396239"/>
                  </a:moveTo>
                  <a:lnTo>
                    <a:pt x="0" y="592835"/>
                  </a:lnTo>
                </a:path>
                <a:path w="8427720" h="593089">
                  <a:moveTo>
                    <a:pt x="8427720" y="396239"/>
                  </a:moveTo>
                  <a:lnTo>
                    <a:pt x="8427720" y="592835"/>
                  </a:lnTo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pPr defTabSz="457200"/>
              <a:endParaRPr/>
            </a:p>
          </p:txBody>
        </p:sp>
      </p:grpSp>
      <p:sp>
        <p:nvSpPr>
          <p:cNvPr id="21" name="object 21"/>
          <p:cNvSpPr txBox="1">
            <a:spLocks noGrp="1"/>
          </p:cNvSpPr>
          <p:nvPr>
            <p:ph type="ftr" sz="quarter" idx="5"/>
          </p:nvPr>
        </p:nvSpPr>
        <p:spPr>
          <a:xfrm>
            <a:off x="7530845" y="6518168"/>
            <a:ext cx="848359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sv-SE" spc="-5" dirty="0"/>
              <a:t>Mars 2026</a:t>
            </a:r>
            <a:endParaRPr spc="-5" dirty="0"/>
          </a:p>
        </p:txBody>
      </p:sp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11</a:t>
            </a:fld>
            <a:endParaRPr dirty="0"/>
          </a:p>
        </p:txBody>
      </p:sp>
      <p:sp>
        <p:nvSpPr>
          <p:cNvPr id="10" name="object 10"/>
          <p:cNvSpPr txBox="1"/>
          <p:nvPr/>
        </p:nvSpPr>
        <p:spPr>
          <a:xfrm>
            <a:off x="21742" y="5092065"/>
            <a:ext cx="500380" cy="686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895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25 000</a:t>
            </a:r>
            <a:endParaRPr sz="90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850" spc="-5" dirty="0">
                <a:solidFill>
                  <a:srgbClr val="3A3838"/>
                </a:solidFill>
                <a:latin typeface="Carlito"/>
                <a:cs typeface="Carlito"/>
              </a:rPr>
              <a:t>Antal</a:t>
            </a:r>
            <a:endParaRPr sz="85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850" spc="-5" dirty="0">
                <a:solidFill>
                  <a:srgbClr val="3A3838"/>
                </a:solidFill>
                <a:latin typeface="Carlito"/>
                <a:cs typeface="Carlito"/>
              </a:rPr>
              <a:t>Institution</a:t>
            </a:r>
            <a:endParaRPr sz="85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515"/>
              </a:spcBef>
            </a:pPr>
            <a:r>
              <a:rPr sz="850" spc="-5" dirty="0">
                <a:solidFill>
                  <a:srgbClr val="3A3838"/>
                </a:solidFill>
                <a:latin typeface="Carlito"/>
                <a:cs typeface="Carlito"/>
              </a:rPr>
              <a:t>BESTA-kod</a:t>
            </a:r>
            <a:endParaRPr sz="850" dirty="0">
              <a:latin typeface="Carlito"/>
              <a:cs typeface="Carlito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8318" y="4459351"/>
            <a:ext cx="34163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3</a:t>
            </a: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8318" y="3826509"/>
            <a:ext cx="34163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4</a:t>
            </a: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8318" y="3193796"/>
            <a:ext cx="34163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5</a:t>
            </a: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8317" y="2561082"/>
            <a:ext cx="404123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6</a:t>
            </a: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8310" y="1927936"/>
            <a:ext cx="404123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60" dirty="0">
                <a:solidFill>
                  <a:srgbClr val="585858"/>
                </a:solidFill>
                <a:latin typeface="Carlito"/>
                <a:cs typeface="Carlito"/>
              </a:rPr>
              <a:t>75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522665" y="5239864"/>
            <a:ext cx="303594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13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189699" y="5540510"/>
            <a:ext cx="612394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 err="1">
                <a:solidFill>
                  <a:srgbClr val="585858"/>
                </a:solidFill>
                <a:latin typeface="Carlito"/>
                <a:cs typeface="Carlito"/>
              </a:rPr>
              <a:t>Sthlms</a:t>
            </a:r>
            <a:r>
              <a:rPr lang="sv-SE" sz="900" spc="-5" dirty="0">
                <a:solidFill>
                  <a:srgbClr val="585858"/>
                </a:solidFill>
                <a:latin typeface="Carlito"/>
                <a:cs typeface="Carlito"/>
              </a:rPr>
              <a:t> län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279406" y="5821986"/>
            <a:ext cx="475917" cy="1519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900" b="1" dirty="0">
                <a:solidFill>
                  <a:srgbClr val="585858"/>
                </a:solidFill>
                <a:latin typeface="Carlito"/>
                <a:cs typeface="Carlito"/>
              </a:rPr>
              <a:t>47C</a:t>
            </a:r>
            <a:r>
              <a:rPr sz="900" b="1" dirty="0">
                <a:solidFill>
                  <a:srgbClr val="585858"/>
                </a:solidFill>
                <a:latin typeface="Carlito"/>
                <a:cs typeface="Carlito"/>
              </a:rPr>
              <a:t>1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23" name="object 130">
            <a:extLst>
              <a:ext uri="{FF2B5EF4-FFF2-40B4-BE49-F238E27FC236}">
                <a16:creationId xmlns:a16="http://schemas.microsoft.com/office/drawing/2014/main" id="{C9100376-A024-42A8-BE46-476286C30AB1}"/>
              </a:ext>
            </a:extLst>
          </p:cNvPr>
          <p:cNvSpPr txBox="1"/>
          <p:nvPr/>
        </p:nvSpPr>
        <p:spPr>
          <a:xfrm>
            <a:off x="57467" y="812210"/>
            <a:ext cx="7407339" cy="614911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579120">
              <a:lnSpc>
                <a:spcPct val="100000"/>
              </a:lnSpc>
              <a:spcBef>
                <a:spcPts val="334"/>
              </a:spcBef>
            </a:pPr>
            <a:r>
              <a:rPr lang="sv-SE" sz="1400" spc="-5" dirty="0">
                <a:solidFill>
                  <a:srgbClr val="3A3838"/>
                </a:solidFill>
                <a:latin typeface="Carlito"/>
                <a:cs typeface="Carlito"/>
              </a:rPr>
              <a:t>47 </a:t>
            </a:r>
            <a:r>
              <a:rPr lang="sv-SE" sz="1400" dirty="0">
                <a:solidFill>
                  <a:srgbClr val="3A3838"/>
                </a:solidFill>
                <a:latin typeface="Carlito"/>
                <a:cs typeface="Carlito"/>
              </a:rPr>
              <a:t>- HR- </a:t>
            </a:r>
            <a:r>
              <a:rPr lang="sv-SE" sz="1400" spc="-5" dirty="0">
                <a:solidFill>
                  <a:srgbClr val="3A3838"/>
                </a:solidFill>
                <a:latin typeface="Carlito"/>
                <a:cs typeface="Carlito"/>
              </a:rPr>
              <a:t>och</a:t>
            </a:r>
            <a:r>
              <a:rPr lang="sv-SE" sz="1400" spc="-40" dirty="0">
                <a:solidFill>
                  <a:srgbClr val="3A3838"/>
                </a:solidFill>
                <a:latin typeface="Carlito"/>
                <a:cs typeface="Carlito"/>
              </a:rPr>
              <a:t> </a:t>
            </a:r>
            <a:r>
              <a:rPr lang="sv-SE" sz="1400" spc="-5" dirty="0">
                <a:solidFill>
                  <a:srgbClr val="3A3838"/>
                </a:solidFill>
                <a:latin typeface="Carlito"/>
                <a:cs typeface="Carlito"/>
              </a:rPr>
              <a:t>personalarbete</a:t>
            </a:r>
            <a:endParaRPr lang="sv-SE" sz="1400" dirty="0">
              <a:latin typeface="Carlito"/>
              <a:cs typeface="Carlito"/>
            </a:endParaRPr>
          </a:p>
          <a:p>
            <a:pPr marL="573405">
              <a:lnSpc>
                <a:spcPct val="100000"/>
              </a:lnSpc>
              <a:spcBef>
                <a:spcPts val="160"/>
              </a:spcBef>
            </a:pPr>
            <a:r>
              <a:rPr sz="1000" b="1" spc="-5" dirty="0" err="1">
                <a:solidFill>
                  <a:srgbClr val="3A3838"/>
                </a:solidFill>
                <a:latin typeface="Carlito"/>
                <a:cs typeface="Carlito"/>
              </a:rPr>
              <a:t>lönestatistik</a:t>
            </a:r>
            <a:r>
              <a:rPr sz="1000" b="1" spc="-5" dirty="0">
                <a:solidFill>
                  <a:srgbClr val="3A3838"/>
                </a:solidFill>
                <a:latin typeface="Carlito"/>
                <a:cs typeface="Carlito"/>
              </a:rPr>
              <a:t>, </a:t>
            </a:r>
            <a:r>
              <a:rPr lang="sv-SE" sz="1000" b="1" spc="-5" dirty="0">
                <a:solidFill>
                  <a:srgbClr val="3A3838"/>
                </a:solidFill>
                <a:latin typeface="Carlito"/>
                <a:cs typeface="Carlito"/>
              </a:rPr>
              <a:t>mars 2026 </a:t>
            </a:r>
            <a:r>
              <a:rPr sz="1000" b="1" spc="-5" dirty="0">
                <a:solidFill>
                  <a:srgbClr val="3A3838"/>
                </a:solidFill>
                <a:latin typeface="Carlito"/>
                <a:cs typeface="Carlito"/>
              </a:rPr>
              <a:t>(10:e</a:t>
            </a:r>
            <a:r>
              <a:rPr lang="sv-SE" sz="1000" b="1" spc="-5" dirty="0">
                <a:solidFill>
                  <a:srgbClr val="3A3838"/>
                </a:solidFill>
                <a:latin typeface="Carlito"/>
                <a:cs typeface="Carlito"/>
              </a:rPr>
              <a:t> percentil</a:t>
            </a:r>
            <a:r>
              <a:rPr sz="1000" b="1" spc="-5" dirty="0">
                <a:solidFill>
                  <a:srgbClr val="3A3838"/>
                </a:solidFill>
                <a:latin typeface="Carlito"/>
                <a:cs typeface="Carlito"/>
              </a:rPr>
              <a:t>, median, 90:e</a:t>
            </a:r>
            <a:r>
              <a:rPr sz="1000" b="1" spc="100" dirty="0">
                <a:solidFill>
                  <a:srgbClr val="3A3838"/>
                </a:solidFill>
                <a:latin typeface="Carlito"/>
                <a:cs typeface="Carlito"/>
              </a:rPr>
              <a:t> </a:t>
            </a:r>
            <a:r>
              <a:rPr sz="1000" b="1" spc="-5" dirty="0">
                <a:solidFill>
                  <a:srgbClr val="3A3838"/>
                </a:solidFill>
                <a:latin typeface="Carlito"/>
                <a:cs typeface="Carlito"/>
              </a:rPr>
              <a:t>percentil)</a:t>
            </a:r>
            <a:endParaRPr sz="100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lang="sv-SE" sz="900" spc="-5" dirty="0">
                <a:solidFill>
                  <a:srgbClr val="585858"/>
                </a:solidFill>
                <a:latin typeface="Carlito"/>
                <a:cs typeface="Carlito"/>
              </a:rPr>
              <a:t>85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5" name="object 17">
            <a:extLst>
              <a:ext uri="{FF2B5EF4-FFF2-40B4-BE49-F238E27FC236}">
                <a16:creationId xmlns:a16="http://schemas.microsoft.com/office/drawing/2014/main" id="{6214C296-3E5C-6744-7A34-C46A7105B72A}"/>
              </a:ext>
            </a:extLst>
          </p:cNvPr>
          <p:cNvSpPr txBox="1"/>
          <p:nvPr/>
        </p:nvSpPr>
        <p:spPr>
          <a:xfrm>
            <a:off x="1515745" y="5481955"/>
            <a:ext cx="31305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KI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6" name="object 17">
            <a:extLst>
              <a:ext uri="{FF2B5EF4-FFF2-40B4-BE49-F238E27FC236}">
                <a16:creationId xmlns:a16="http://schemas.microsoft.com/office/drawing/2014/main" id="{A8AB050C-BC1C-7C76-726D-9AEBE710FE53}"/>
              </a:ext>
            </a:extLst>
          </p:cNvPr>
          <p:cNvSpPr txBox="1"/>
          <p:nvPr/>
        </p:nvSpPr>
        <p:spPr>
          <a:xfrm>
            <a:off x="7245540" y="5537656"/>
            <a:ext cx="612394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Hela</a:t>
            </a:r>
            <a:r>
              <a:rPr sz="900" spc="-55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sv-SE" sz="900" spc="-55" dirty="0">
                <a:solidFill>
                  <a:srgbClr val="585858"/>
                </a:solidFill>
                <a:latin typeface="Carlito"/>
                <a:cs typeface="Carlito"/>
              </a:rPr>
              <a:t>staten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8" name="object 16">
            <a:extLst>
              <a:ext uri="{FF2B5EF4-FFF2-40B4-BE49-F238E27FC236}">
                <a16:creationId xmlns:a16="http://schemas.microsoft.com/office/drawing/2014/main" id="{5586A349-EFAD-EE4B-ABF3-BCB4CEC59565}"/>
              </a:ext>
            </a:extLst>
          </p:cNvPr>
          <p:cNvSpPr txBox="1"/>
          <p:nvPr/>
        </p:nvSpPr>
        <p:spPr>
          <a:xfrm>
            <a:off x="4288474" y="5268285"/>
            <a:ext cx="283526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230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9" name="object 16">
            <a:extLst>
              <a:ext uri="{FF2B5EF4-FFF2-40B4-BE49-F238E27FC236}">
                <a16:creationId xmlns:a16="http://schemas.microsoft.com/office/drawing/2014/main" id="{B1294DE3-21A9-CB49-DF52-17942F853B79}"/>
              </a:ext>
            </a:extLst>
          </p:cNvPr>
          <p:cNvSpPr txBox="1"/>
          <p:nvPr/>
        </p:nvSpPr>
        <p:spPr>
          <a:xfrm>
            <a:off x="7389082" y="5283959"/>
            <a:ext cx="283526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452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0" name="object 25">
            <a:extLst>
              <a:ext uri="{FF2B5EF4-FFF2-40B4-BE49-F238E27FC236}">
                <a16:creationId xmlns:a16="http://schemas.microsoft.com/office/drawing/2014/main" id="{F5C697D9-A762-849E-A18F-311FC57EDECC}"/>
              </a:ext>
            </a:extLst>
          </p:cNvPr>
          <p:cNvSpPr/>
          <p:nvPr/>
        </p:nvSpPr>
        <p:spPr>
          <a:xfrm>
            <a:off x="660429" y="2567802"/>
            <a:ext cx="2072205" cy="1212493"/>
          </a:xfrm>
          <a:custGeom>
            <a:avLst/>
            <a:gdLst/>
            <a:ahLst/>
            <a:cxnLst/>
            <a:rect l="l" t="t" r="r" b="b"/>
            <a:pathLst>
              <a:path w="146685" h="2519679">
                <a:moveTo>
                  <a:pt x="0" y="2519172"/>
                </a:moveTo>
                <a:lnTo>
                  <a:pt x="146303" y="2519172"/>
                </a:lnTo>
                <a:lnTo>
                  <a:pt x="146303" y="0"/>
                </a:lnTo>
                <a:lnTo>
                  <a:pt x="0" y="0"/>
                </a:lnTo>
                <a:lnTo>
                  <a:pt x="0" y="2519172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object 9">
            <a:extLst>
              <a:ext uri="{FF2B5EF4-FFF2-40B4-BE49-F238E27FC236}">
                <a16:creationId xmlns:a16="http://schemas.microsoft.com/office/drawing/2014/main" id="{D8693311-90D5-37FD-CCB0-7A852EE0ED09}"/>
              </a:ext>
            </a:extLst>
          </p:cNvPr>
          <p:cNvSpPr txBox="1"/>
          <p:nvPr/>
        </p:nvSpPr>
        <p:spPr>
          <a:xfrm>
            <a:off x="1479580" y="2738372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62 380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1" name="object 9">
            <a:extLst>
              <a:ext uri="{FF2B5EF4-FFF2-40B4-BE49-F238E27FC236}">
                <a16:creationId xmlns:a16="http://schemas.microsoft.com/office/drawing/2014/main" id="{19445D8C-B924-824E-A82B-E8BF19848D25}"/>
              </a:ext>
            </a:extLst>
          </p:cNvPr>
          <p:cNvSpPr txBox="1"/>
          <p:nvPr/>
        </p:nvSpPr>
        <p:spPr>
          <a:xfrm>
            <a:off x="4288217" y="3516085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51 660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3" name="object 70">
            <a:extLst>
              <a:ext uri="{FF2B5EF4-FFF2-40B4-BE49-F238E27FC236}">
                <a16:creationId xmlns:a16="http://schemas.microsoft.com/office/drawing/2014/main" id="{0A47B736-2972-4B17-5BB1-26F48349D655}"/>
              </a:ext>
            </a:extLst>
          </p:cNvPr>
          <p:cNvSpPr txBox="1">
            <a:spLocks/>
          </p:cNvSpPr>
          <p:nvPr/>
        </p:nvSpPr>
        <p:spPr>
          <a:xfrm>
            <a:off x="229126" y="6546177"/>
            <a:ext cx="6400165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800" b="0" i="0" kern="1200">
                <a:solidFill>
                  <a:srgbClr val="808080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spcBef>
                <a:spcPts val="25"/>
              </a:spcBef>
            </a:pPr>
            <a:r>
              <a:rPr lang="sv-SE" spc="-5" dirty="0"/>
              <a:t>Källa: Arbetsgivarverket. </a:t>
            </a:r>
            <a:r>
              <a:rPr lang="sv-SE" dirty="0"/>
              <a:t>Lönestatistik </a:t>
            </a:r>
            <a:r>
              <a:rPr lang="sv-SE" spc="-5" dirty="0"/>
              <a:t>redovisas </a:t>
            </a:r>
            <a:r>
              <a:rPr lang="sv-SE" dirty="0"/>
              <a:t>inte </a:t>
            </a:r>
            <a:r>
              <a:rPr lang="sv-SE" spc="-5" dirty="0"/>
              <a:t>vid färre än </a:t>
            </a:r>
            <a:r>
              <a:rPr lang="sv-SE" dirty="0"/>
              <a:t>fem </a:t>
            </a:r>
            <a:r>
              <a:rPr lang="sv-SE" spc="-5" dirty="0"/>
              <a:t>observationer. </a:t>
            </a:r>
            <a:r>
              <a:rPr lang="sv-SE" dirty="0"/>
              <a:t>Vid </a:t>
            </a:r>
            <a:r>
              <a:rPr lang="sv-SE" spc="-5" dirty="0"/>
              <a:t>upp </a:t>
            </a:r>
            <a:r>
              <a:rPr lang="sv-SE" dirty="0"/>
              <a:t>till</a:t>
            </a:r>
            <a:r>
              <a:rPr lang="sv-SE" spc="160" dirty="0"/>
              <a:t> </a:t>
            </a:r>
            <a:r>
              <a:rPr lang="sv-SE" spc="-5" dirty="0"/>
              <a:t>21 observationer </a:t>
            </a:r>
            <a:r>
              <a:rPr lang="sv-SE" dirty="0"/>
              <a:t>redovisas </a:t>
            </a:r>
            <a:r>
              <a:rPr lang="sv-SE" spc="-5" dirty="0"/>
              <a:t>endast </a:t>
            </a:r>
            <a:r>
              <a:rPr lang="sv-SE" dirty="0"/>
              <a:t>medianen.</a:t>
            </a:r>
          </a:p>
        </p:txBody>
      </p:sp>
      <p:sp>
        <p:nvSpPr>
          <p:cNvPr id="34" name="object 9">
            <a:extLst>
              <a:ext uri="{FF2B5EF4-FFF2-40B4-BE49-F238E27FC236}">
                <a16:creationId xmlns:a16="http://schemas.microsoft.com/office/drawing/2014/main" id="{2C3BAFD5-D0F3-BFAE-ED44-EC7B28EE99E5}"/>
              </a:ext>
            </a:extLst>
          </p:cNvPr>
          <p:cNvSpPr txBox="1"/>
          <p:nvPr/>
        </p:nvSpPr>
        <p:spPr>
          <a:xfrm>
            <a:off x="4288217" y="1542555"/>
            <a:ext cx="457034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82 940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7" name="object 25">
            <a:extLst>
              <a:ext uri="{FF2B5EF4-FFF2-40B4-BE49-F238E27FC236}">
                <a16:creationId xmlns:a16="http://schemas.microsoft.com/office/drawing/2014/main" id="{388A7A58-1261-9932-7ACD-E1AAFC3292E5}"/>
              </a:ext>
            </a:extLst>
          </p:cNvPr>
          <p:cNvSpPr/>
          <p:nvPr/>
        </p:nvSpPr>
        <p:spPr>
          <a:xfrm>
            <a:off x="3367307" y="2732630"/>
            <a:ext cx="2376646" cy="1685102"/>
          </a:xfrm>
          <a:custGeom>
            <a:avLst/>
            <a:gdLst/>
            <a:ahLst/>
            <a:cxnLst/>
            <a:rect l="l" t="t" r="r" b="b"/>
            <a:pathLst>
              <a:path w="146685" h="2519679">
                <a:moveTo>
                  <a:pt x="0" y="2519172"/>
                </a:moveTo>
                <a:lnTo>
                  <a:pt x="146303" y="2519172"/>
                </a:lnTo>
                <a:lnTo>
                  <a:pt x="146303" y="0"/>
                </a:lnTo>
                <a:lnTo>
                  <a:pt x="0" y="0"/>
                </a:lnTo>
                <a:lnTo>
                  <a:pt x="0" y="2519172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5" name="object 9">
            <a:extLst>
              <a:ext uri="{FF2B5EF4-FFF2-40B4-BE49-F238E27FC236}">
                <a16:creationId xmlns:a16="http://schemas.microsoft.com/office/drawing/2014/main" id="{70140C8D-604E-E419-8930-8A7337B44DFA}"/>
              </a:ext>
            </a:extLst>
          </p:cNvPr>
          <p:cNvSpPr txBox="1"/>
          <p:nvPr/>
        </p:nvSpPr>
        <p:spPr>
          <a:xfrm>
            <a:off x="4302568" y="2689860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65 002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8" name="object 3">
            <a:extLst>
              <a:ext uri="{FF2B5EF4-FFF2-40B4-BE49-F238E27FC236}">
                <a16:creationId xmlns:a16="http://schemas.microsoft.com/office/drawing/2014/main" id="{8144E72A-5E68-8E8A-76B4-E9D158EF93B7}"/>
              </a:ext>
            </a:extLst>
          </p:cNvPr>
          <p:cNvSpPr/>
          <p:nvPr/>
        </p:nvSpPr>
        <p:spPr>
          <a:xfrm>
            <a:off x="6479996" y="1736435"/>
            <a:ext cx="1722623" cy="1779650"/>
          </a:xfrm>
          <a:custGeom>
            <a:avLst/>
            <a:gdLst/>
            <a:ahLst/>
            <a:cxnLst/>
            <a:rect l="l" t="t" r="r" b="b"/>
            <a:pathLst>
              <a:path w="2642870" h="1201420">
                <a:moveTo>
                  <a:pt x="0" y="1200912"/>
                </a:moveTo>
                <a:lnTo>
                  <a:pt x="2642616" y="1200912"/>
                </a:lnTo>
                <a:lnTo>
                  <a:pt x="2642616" y="0"/>
                </a:lnTo>
                <a:lnTo>
                  <a:pt x="0" y="0"/>
                </a:lnTo>
                <a:lnTo>
                  <a:pt x="0" y="1200912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pPr defTabSz="457200"/>
            <a:endParaRPr dirty="0"/>
          </a:p>
        </p:txBody>
      </p:sp>
      <p:sp>
        <p:nvSpPr>
          <p:cNvPr id="40" name="object 9">
            <a:extLst>
              <a:ext uri="{FF2B5EF4-FFF2-40B4-BE49-F238E27FC236}">
                <a16:creationId xmlns:a16="http://schemas.microsoft.com/office/drawing/2014/main" id="{3688F534-0D26-33D6-9617-710883B4B144}"/>
              </a:ext>
            </a:extLst>
          </p:cNvPr>
          <p:cNvSpPr txBox="1"/>
          <p:nvPr/>
        </p:nvSpPr>
        <p:spPr>
          <a:xfrm>
            <a:off x="7194745" y="3404023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52 955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2" name="object 9">
            <a:extLst>
              <a:ext uri="{FF2B5EF4-FFF2-40B4-BE49-F238E27FC236}">
                <a16:creationId xmlns:a16="http://schemas.microsoft.com/office/drawing/2014/main" id="{9605F6A6-770E-4B7A-0DB6-4EAE1655FF05}"/>
              </a:ext>
            </a:extLst>
          </p:cNvPr>
          <p:cNvSpPr txBox="1"/>
          <p:nvPr/>
        </p:nvSpPr>
        <p:spPr>
          <a:xfrm>
            <a:off x="7186383" y="1669007"/>
            <a:ext cx="365354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81 590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41" name="object 25">
            <a:extLst>
              <a:ext uri="{FF2B5EF4-FFF2-40B4-BE49-F238E27FC236}">
                <a16:creationId xmlns:a16="http://schemas.microsoft.com/office/drawing/2014/main" id="{C386EEFF-2988-D631-322D-8E34F23304BD}"/>
              </a:ext>
            </a:extLst>
          </p:cNvPr>
          <p:cNvSpPr/>
          <p:nvPr/>
        </p:nvSpPr>
        <p:spPr>
          <a:xfrm>
            <a:off x="6096000" y="2853666"/>
            <a:ext cx="2576830" cy="1564066"/>
          </a:xfrm>
          <a:custGeom>
            <a:avLst/>
            <a:gdLst/>
            <a:ahLst/>
            <a:cxnLst/>
            <a:rect l="l" t="t" r="r" b="b"/>
            <a:pathLst>
              <a:path w="146685" h="2519679">
                <a:moveTo>
                  <a:pt x="0" y="2519172"/>
                </a:moveTo>
                <a:lnTo>
                  <a:pt x="146303" y="2519172"/>
                </a:lnTo>
                <a:lnTo>
                  <a:pt x="146303" y="0"/>
                </a:lnTo>
                <a:lnTo>
                  <a:pt x="0" y="0"/>
                </a:lnTo>
                <a:lnTo>
                  <a:pt x="0" y="2519172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9" name="object 9">
            <a:extLst>
              <a:ext uri="{FF2B5EF4-FFF2-40B4-BE49-F238E27FC236}">
                <a16:creationId xmlns:a16="http://schemas.microsoft.com/office/drawing/2014/main" id="{7F95E44A-7E98-291F-80B9-4A87FBEC891C}"/>
              </a:ext>
            </a:extLst>
          </p:cNvPr>
          <p:cNvSpPr txBox="1"/>
          <p:nvPr/>
        </p:nvSpPr>
        <p:spPr>
          <a:xfrm>
            <a:off x="7186383" y="2762484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65 000</a:t>
            </a:r>
            <a:endParaRPr sz="800" dirty="0">
              <a:latin typeface="Carlito"/>
              <a:cs typeface="Carlito"/>
            </a:endParaRPr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2BAB2CA2-915F-1FF5-D095-E06AB9872D9A}"/>
              </a:ext>
            </a:extLst>
          </p:cNvPr>
          <p:cNvCxnSpPr>
            <a:cxnSpLocks/>
          </p:cNvCxnSpPr>
          <p:nvPr/>
        </p:nvCxnSpPr>
        <p:spPr>
          <a:xfrm flipH="1">
            <a:off x="493540" y="988981"/>
            <a:ext cx="18415" cy="495920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" name="Rak koppling 3">
            <a:extLst>
              <a:ext uri="{FF2B5EF4-FFF2-40B4-BE49-F238E27FC236}">
                <a16:creationId xmlns:a16="http://schemas.microsoft.com/office/drawing/2014/main" id="{92FDB060-19FB-199A-C4E0-1EF65CE6F6B3}"/>
              </a:ext>
            </a:extLst>
          </p:cNvPr>
          <p:cNvCxnSpPr>
            <a:cxnSpLocks/>
          </p:cNvCxnSpPr>
          <p:nvPr/>
        </p:nvCxnSpPr>
        <p:spPr>
          <a:xfrm flipH="1" flipV="1">
            <a:off x="502747" y="5241353"/>
            <a:ext cx="7800911" cy="1012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6557AEBE-E557-4AE4-9919-6B470D2E1C0E}"/>
              </a:ext>
            </a:extLst>
          </p:cNvPr>
          <p:cNvCxnSpPr>
            <a:cxnSpLocks/>
          </p:cNvCxnSpPr>
          <p:nvPr/>
        </p:nvCxnSpPr>
        <p:spPr>
          <a:xfrm flipV="1">
            <a:off x="2770791" y="5242399"/>
            <a:ext cx="0" cy="47911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F018A47E-DEF2-7E92-DC4D-AFCA61C986C4}"/>
              </a:ext>
            </a:extLst>
          </p:cNvPr>
          <p:cNvCxnSpPr>
            <a:cxnSpLocks/>
          </p:cNvCxnSpPr>
          <p:nvPr/>
        </p:nvCxnSpPr>
        <p:spPr>
          <a:xfrm flipV="1">
            <a:off x="6248400" y="5251480"/>
            <a:ext cx="0" cy="47911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object 9">
            <a:extLst>
              <a:ext uri="{FF2B5EF4-FFF2-40B4-BE49-F238E27FC236}">
                <a16:creationId xmlns:a16="http://schemas.microsoft.com/office/drawing/2014/main" id="{664EEA67-4520-917A-61AF-02D65AA290F7}"/>
              </a:ext>
            </a:extLst>
          </p:cNvPr>
          <p:cNvSpPr txBox="1"/>
          <p:nvPr/>
        </p:nvSpPr>
        <p:spPr>
          <a:xfrm>
            <a:off x="1468284" y="2429737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66 200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2AB92F01-25ED-BF11-C660-996D710780AC}"/>
              </a:ext>
            </a:extLst>
          </p:cNvPr>
          <p:cNvSpPr txBox="1"/>
          <p:nvPr/>
        </p:nvSpPr>
        <p:spPr>
          <a:xfrm>
            <a:off x="1479581" y="1576409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81 260</a:t>
            </a:r>
            <a:endParaRPr sz="800" dirty="0">
              <a:latin typeface="Carlito"/>
              <a:cs typeface="Carlito"/>
            </a:endParaRPr>
          </a:p>
        </p:txBody>
      </p:sp>
      <p:cxnSp>
        <p:nvCxnSpPr>
          <p:cNvPr id="42" name="Rak koppling 41">
            <a:extLst>
              <a:ext uri="{FF2B5EF4-FFF2-40B4-BE49-F238E27FC236}">
                <a16:creationId xmlns:a16="http://schemas.microsoft.com/office/drawing/2014/main" id="{310F827A-60E2-1DCE-5CE4-E3D62C1D64B7}"/>
              </a:ext>
            </a:extLst>
          </p:cNvPr>
          <p:cNvCxnSpPr/>
          <p:nvPr/>
        </p:nvCxnSpPr>
        <p:spPr>
          <a:xfrm>
            <a:off x="522122" y="988981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Rak koppling 43">
            <a:extLst>
              <a:ext uri="{FF2B5EF4-FFF2-40B4-BE49-F238E27FC236}">
                <a16:creationId xmlns:a16="http://schemas.microsoft.com/office/drawing/2014/main" id="{68D55ED9-5943-7113-E40C-52E7E3E5BE5B}"/>
              </a:ext>
            </a:extLst>
          </p:cNvPr>
          <p:cNvCxnSpPr/>
          <p:nvPr/>
        </p:nvCxnSpPr>
        <p:spPr>
          <a:xfrm>
            <a:off x="502747" y="1388745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Rak koppling 44">
            <a:extLst>
              <a:ext uri="{FF2B5EF4-FFF2-40B4-BE49-F238E27FC236}">
                <a16:creationId xmlns:a16="http://schemas.microsoft.com/office/drawing/2014/main" id="{50AECE8D-692A-2D63-251E-5D74C26A8DB8}"/>
              </a:ext>
            </a:extLst>
          </p:cNvPr>
          <p:cNvCxnSpPr/>
          <p:nvPr/>
        </p:nvCxnSpPr>
        <p:spPr>
          <a:xfrm>
            <a:off x="511955" y="1965227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Rak koppling 45">
            <a:extLst>
              <a:ext uri="{FF2B5EF4-FFF2-40B4-BE49-F238E27FC236}">
                <a16:creationId xmlns:a16="http://schemas.microsoft.com/office/drawing/2014/main" id="{918F3AE4-AA6E-662A-63E9-087D9C2A9618}"/>
              </a:ext>
            </a:extLst>
          </p:cNvPr>
          <p:cNvCxnSpPr/>
          <p:nvPr/>
        </p:nvCxnSpPr>
        <p:spPr>
          <a:xfrm>
            <a:off x="522122" y="2622331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Rak koppling 46">
            <a:extLst>
              <a:ext uri="{FF2B5EF4-FFF2-40B4-BE49-F238E27FC236}">
                <a16:creationId xmlns:a16="http://schemas.microsoft.com/office/drawing/2014/main" id="{7E0098B5-B583-CDDD-C14B-BAD9F485B73B}"/>
              </a:ext>
            </a:extLst>
          </p:cNvPr>
          <p:cNvCxnSpPr/>
          <p:nvPr/>
        </p:nvCxnSpPr>
        <p:spPr>
          <a:xfrm>
            <a:off x="522122" y="3320014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Rak koppling 47">
            <a:extLst>
              <a:ext uri="{FF2B5EF4-FFF2-40B4-BE49-F238E27FC236}">
                <a16:creationId xmlns:a16="http://schemas.microsoft.com/office/drawing/2014/main" id="{C5FB558C-BFB0-8835-0BC2-5DB543C42C4C}"/>
              </a:ext>
            </a:extLst>
          </p:cNvPr>
          <p:cNvCxnSpPr/>
          <p:nvPr/>
        </p:nvCxnSpPr>
        <p:spPr>
          <a:xfrm>
            <a:off x="511955" y="3965141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Rak koppling 48">
            <a:extLst>
              <a:ext uri="{FF2B5EF4-FFF2-40B4-BE49-F238E27FC236}">
                <a16:creationId xmlns:a16="http://schemas.microsoft.com/office/drawing/2014/main" id="{95C6AD88-33CE-11CB-AC05-46A72AA94A85}"/>
              </a:ext>
            </a:extLst>
          </p:cNvPr>
          <p:cNvCxnSpPr/>
          <p:nvPr/>
        </p:nvCxnSpPr>
        <p:spPr>
          <a:xfrm>
            <a:off x="502747" y="4601621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64579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object 3">
            <a:extLst>
              <a:ext uri="{FF2B5EF4-FFF2-40B4-BE49-F238E27FC236}">
                <a16:creationId xmlns:a16="http://schemas.microsoft.com/office/drawing/2014/main" id="{D55646DE-4C50-3B48-86F9-BF2E2FF1BAAB}"/>
              </a:ext>
            </a:extLst>
          </p:cNvPr>
          <p:cNvSpPr/>
          <p:nvPr/>
        </p:nvSpPr>
        <p:spPr>
          <a:xfrm>
            <a:off x="950574" y="1218043"/>
            <a:ext cx="1722623" cy="1382875"/>
          </a:xfrm>
          <a:custGeom>
            <a:avLst/>
            <a:gdLst/>
            <a:ahLst/>
            <a:cxnLst/>
            <a:rect l="l" t="t" r="r" b="b"/>
            <a:pathLst>
              <a:path w="2642870" h="1201420">
                <a:moveTo>
                  <a:pt x="0" y="1200912"/>
                </a:moveTo>
                <a:lnTo>
                  <a:pt x="2642616" y="1200912"/>
                </a:lnTo>
                <a:lnTo>
                  <a:pt x="2642616" y="0"/>
                </a:lnTo>
                <a:lnTo>
                  <a:pt x="0" y="0"/>
                </a:lnTo>
                <a:lnTo>
                  <a:pt x="0" y="1200912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pPr defTabSz="457200"/>
            <a:endParaRPr dirty="0"/>
          </a:p>
        </p:txBody>
      </p:sp>
      <p:sp>
        <p:nvSpPr>
          <p:cNvPr id="36" name="object 3">
            <a:extLst>
              <a:ext uri="{FF2B5EF4-FFF2-40B4-BE49-F238E27FC236}">
                <a16:creationId xmlns:a16="http://schemas.microsoft.com/office/drawing/2014/main" id="{EAE0339E-9BC7-83B5-1096-D4BA99FB4FA3}"/>
              </a:ext>
            </a:extLst>
          </p:cNvPr>
          <p:cNvSpPr/>
          <p:nvPr/>
        </p:nvSpPr>
        <p:spPr>
          <a:xfrm>
            <a:off x="3699535" y="1177806"/>
            <a:ext cx="1722623" cy="1994386"/>
          </a:xfrm>
          <a:custGeom>
            <a:avLst/>
            <a:gdLst/>
            <a:ahLst/>
            <a:cxnLst/>
            <a:rect l="l" t="t" r="r" b="b"/>
            <a:pathLst>
              <a:path w="2642870" h="1201420">
                <a:moveTo>
                  <a:pt x="0" y="1200912"/>
                </a:moveTo>
                <a:lnTo>
                  <a:pt x="2642616" y="1200912"/>
                </a:lnTo>
                <a:lnTo>
                  <a:pt x="2642616" y="0"/>
                </a:lnTo>
                <a:lnTo>
                  <a:pt x="0" y="0"/>
                </a:lnTo>
                <a:lnTo>
                  <a:pt x="0" y="1200912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pPr defTabSz="457200"/>
            <a:endParaRPr dirty="0"/>
          </a:p>
        </p:txBody>
      </p:sp>
      <p:grpSp>
        <p:nvGrpSpPr>
          <p:cNvPr id="2" name="object 2"/>
          <p:cNvGrpSpPr/>
          <p:nvPr/>
        </p:nvGrpSpPr>
        <p:grpSpPr>
          <a:xfrm>
            <a:off x="523048" y="1388745"/>
            <a:ext cx="8446135" cy="4389755"/>
            <a:chOff x="577469" y="1389507"/>
            <a:chExt cx="8446135" cy="4389755"/>
          </a:xfrm>
        </p:grpSpPr>
        <p:sp>
          <p:nvSpPr>
            <p:cNvPr id="5" name="object 5"/>
            <p:cNvSpPr/>
            <p:nvPr/>
          </p:nvSpPr>
          <p:spPr>
            <a:xfrm>
              <a:off x="577469" y="1389507"/>
              <a:ext cx="36830" cy="3796665"/>
            </a:xfrm>
            <a:custGeom>
              <a:avLst/>
              <a:gdLst/>
              <a:ahLst/>
              <a:cxnLst/>
              <a:rect l="l" t="t" r="r" b="b"/>
              <a:pathLst>
                <a:path w="36829" h="3796665">
                  <a:moveTo>
                    <a:pt x="0" y="3796284"/>
                  </a:moveTo>
                  <a:lnTo>
                    <a:pt x="0" y="0"/>
                  </a:lnTo>
                </a:path>
                <a:path w="36829" h="3796665">
                  <a:moveTo>
                    <a:pt x="0" y="3796284"/>
                  </a:moveTo>
                  <a:lnTo>
                    <a:pt x="36575" y="3796284"/>
                  </a:lnTo>
                </a:path>
                <a:path w="36829" h="3796665">
                  <a:moveTo>
                    <a:pt x="0" y="3163824"/>
                  </a:moveTo>
                  <a:lnTo>
                    <a:pt x="36575" y="3163824"/>
                  </a:lnTo>
                </a:path>
                <a:path w="36829" h="3796665">
                  <a:moveTo>
                    <a:pt x="0" y="2531364"/>
                  </a:moveTo>
                  <a:lnTo>
                    <a:pt x="36575" y="2531364"/>
                  </a:lnTo>
                </a:path>
                <a:path w="36829" h="3796665">
                  <a:moveTo>
                    <a:pt x="0" y="1897379"/>
                  </a:moveTo>
                  <a:lnTo>
                    <a:pt x="36575" y="1897379"/>
                  </a:lnTo>
                </a:path>
                <a:path w="36829" h="3796665">
                  <a:moveTo>
                    <a:pt x="0" y="1264920"/>
                  </a:moveTo>
                  <a:lnTo>
                    <a:pt x="36575" y="1264920"/>
                  </a:lnTo>
                </a:path>
                <a:path w="36829" h="3796665">
                  <a:moveTo>
                    <a:pt x="0" y="632460"/>
                  </a:moveTo>
                  <a:lnTo>
                    <a:pt x="36575" y="632460"/>
                  </a:lnTo>
                </a:path>
                <a:path w="36829" h="3796665">
                  <a:moveTo>
                    <a:pt x="0" y="0"/>
                  </a:moveTo>
                  <a:lnTo>
                    <a:pt x="36575" y="0"/>
                  </a:lnTo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pPr defTabSz="457200"/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95884" y="5186172"/>
              <a:ext cx="8427720" cy="593090"/>
            </a:xfrm>
            <a:custGeom>
              <a:avLst/>
              <a:gdLst/>
              <a:ahLst/>
              <a:cxnLst/>
              <a:rect l="l" t="t" r="r" b="b"/>
              <a:pathLst>
                <a:path w="8427720" h="593089">
                  <a:moveTo>
                    <a:pt x="0" y="0"/>
                  </a:moveTo>
                  <a:lnTo>
                    <a:pt x="8427720" y="0"/>
                  </a:lnTo>
                </a:path>
                <a:path w="8427720" h="593089">
                  <a:moveTo>
                    <a:pt x="0" y="0"/>
                  </a:moveTo>
                  <a:lnTo>
                    <a:pt x="0" y="198119"/>
                  </a:lnTo>
                </a:path>
                <a:path w="8427720" h="593089">
                  <a:moveTo>
                    <a:pt x="8427720" y="0"/>
                  </a:moveTo>
                  <a:lnTo>
                    <a:pt x="8427720" y="198119"/>
                  </a:lnTo>
                </a:path>
                <a:path w="8427720" h="593089">
                  <a:moveTo>
                    <a:pt x="0" y="198119"/>
                  </a:moveTo>
                  <a:lnTo>
                    <a:pt x="0" y="396239"/>
                  </a:lnTo>
                </a:path>
                <a:path w="8427720" h="593089">
                  <a:moveTo>
                    <a:pt x="8427720" y="198119"/>
                  </a:moveTo>
                  <a:lnTo>
                    <a:pt x="8427720" y="396239"/>
                  </a:lnTo>
                </a:path>
                <a:path w="8427720" h="593089">
                  <a:moveTo>
                    <a:pt x="0" y="396239"/>
                  </a:moveTo>
                  <a:lnTo>
                    <a:pt x="0" y="592835"/>
                  </a:lnTo>
                </a:path>
                <a:path w="8427720" h="593089">
                  <a:moveTo>
                    <a:pt x="8427720" y="396239"/>
                  </a:moveTo>
                  <a:lnTo>
                    <a:pt x="8427720" y="592835"/>
                  </a:lnTo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pPr defTabSz="457200"/>
              <a:endParaRPr/>
            </a:p>
          </p:txBody>
        </p:sp>
      </p:grpSp>
      <p:sp>
        <p:nvSpPr>
          <p:cNvPr id="21" name="object 21"/>
          <p:cNvSpPr txBox="1">
            <a:spLocks noGrp="1"/>
          </p:cNvSpPr>
          <p:nvPr>
            <p:ph type="ftr" sz="quarter" idx="5"/>
          </p:nvPr>
        </p:nvSpPr>
        <p:spPr>
          <a:xfrm>
            <a:off x="7530845" y="6518168"/>
            <a:ext cx="848359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sv-SE" spc="-5" dirty="0"/>
              <a:t>Mars 2026</a:t>
            </a:r>
            <a:endParaRPr spc="-5" dirty="0"/>
          </a:p>
        </p:txBody>
      </p:sp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12</a:t>
            </a:fld>
            <a:endParaRPr dirty="0"/>
          </a:p>
        </p:txBody>
      </p:sp>
      <p:sp>
        <p:nvSpPr>
          <p:cNvPr id="10" name="object 10"/>
          <p:cNvSpPr txBox="1"/>
          <p:nvPr/>
        </p:nvSpPr>
        <p:spPr>
          <a:xfrm>
            <a:off x="21742" y="5092065"/>
            <a:ext cx="500380" cy="686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895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25 000</a:t>
            </a:r>
            <a:endParaRPr sz="90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850" spc="-5" dirty="0">
                <a:solidFill>
                  <a:srgbClr val="3A3838"/>
                </a:solidFill>
                <a:latin typeface="Carlito"/>
                <a:cs typeface="Carlito"/>
              </a:rPr>
              <a:t>Antal</a:t>
            </a:r>
            <a:endParaRPr sz="85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850" spc="-5" dirty="0">
                <a:solidFill>
                  <a:srgbClr val="3A3838"/>
                </a:solidFill>
                <a:latin typeface="Carlito"/>
                <a:cs typeface="Carlito"/>
              </a:rPr>
              <a:t>Institution</a:t>
            </a:r>
            <a:endParaRPr sz="85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515"/>
              </a:spcBef>
            </a:pPr>
            <a:r>
              <a:rPr sz="850" spc="-5" dirty="0">
                <a:solidFill>
                  <a:srgbClr val="3A3838"/>
                </a:solidFill>
                <a:latin typeface="Carlito"/>
                <a:cs typeface="Carlito"/>
              </a:rPr>
              <a:t>BESTA-kod</a:t>
            </a:r>
            <a:endParaRPr sz="850" dirty="0">
              <a:latin typeface="Carlito"/>
              <a:cs typeface="Carlito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8318" y="4459351"/>
            <a:ext cx="34163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3</a:t>
            </a: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8318" y="3826509"/>
            <a:ext cx="34163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4</a:t>
            </a: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8318" y="3193796"/>
            <a:ext cx="34163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5</a:t>
            </a: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8317" y="2561082"/>
            <a:ext cx="404123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6</a:t>
            </a: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8310" y="1927936"/>
            <a:ext cx="404123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60" dirty="0">
                <a:solidFill>
                  <a:srgbClr val="585858"/>
                </a:solidFill>
                <a:latin typeface="Carlito"/>
                <a:cs typeface="Carlito"/>
              </a:rPr>
              <a:t>75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522665" y="5239864"/>
            <a:ext cx="303594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21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263215" y="5519594"/>
            <a:ext cx="612394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 err="1">
                <a:solidFill>
                  <a:srgbClr val="585858"/>
                </a:solidFill>
                <a:latin typeface="Carlito"/>
                <a:cs typeface="Carlito"/>
              </a:rPr>
              <a:t>Sthlms</a:t>
            </a:r>
            <a:r>
              <a:rPr lang="sv-SE" sz="900" spc="-5" dirty="0">
                <a:solidFill>
                  <a:srgbClr val="585858"/>
                </a:solidFill>
                <a:latin typeface="Carlito"/>
                <a:cs typeface="Carlito"/>
              </a:rPr>
              <a:t> län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377280" y="5832157"/>
            <a:ext cx="475917" cy="1519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900" b="1" dirty="0">
                <a:solidFill>
                  <a:srgbClr val="585858"/>
                </a:solidFill>
                <a:latin typeface="Carlito"/>
                <a:cs typeface="Carlito"/>
              </a:rPr>
              <a:t>48C</a:t>
            </a:r>
            <a:r>
              <a:rPr sz="900" b="1" dirty="0">
                <a:solidFill>
                  <a:srgbClr val="585858"/>
                </a:solidFill>
                <a:latin typeface="Carlito"/>
                <a:cs typeface="Carlito"/>
              </a:rPr>
              <a:t>1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23" name="object 130">
            <a:extLst>
              <a:ext uri="{FF2B5EF4-FFF2-40B4-BE49-F238E27FC236}">
                <a16:creationId xmlns:a16="http://schemas.microsoft.com/office/drawing/2014/main" id="{C9100376-A024-42A8-BE46-476286C30AB1}"/>
              </a:ext>
            </a:extLst>
          </p:cNvPr>
          <p:cNvSpPr txBox="1"/>
          <p:nvPr/>
        </p:nvSpPr>
        <p:spPr>
          <a:xfrm>
            <a:off x="57467" y="812210"/>
            <a:ext cx="7407339" cy="614911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578485">
              <a:lnSpc>
                <a:spcPct val="100000"/>
              </a:lnSpc>
              <a:spcBef>
                <a:spcPts val="334"/>
              </a:spcBef>
            </a:pPr>
            <a:r>
              <a:rPr lang="sv-SE" sz="1400" spc="-5" dirty="0">
                <a:solidFill>
                  <a:srgbClr val="3A3838"/>
                </a:solidFill>
                <a:latin typeface="Carlito"/>
                <a:cs typeface="Carlito"/>
              </a:rPr>
              <a:t>48 </a:t>
            </a:r>
            <a:r>
              <a:rPr lang="sv-SE" sz="1400" dirty="0">
                <a:solidFill>
                  <a:srgbClr val="3A3838"/>
                </a:solidFill>
                <a:latin typeface="Carlito"/>
                <a:cs typeface="Carlito"/>
              </a:rPr>
              <a:t>-</a:t>
            </a:r>
            <a:r>
              <a:rPr lang="sv-SE" sz="1400" spc="-5" dirty="0">
                <a:solidFill>
                  <a:srgbClr val="3A3838"/>
                </a:solidFill>
                <a:latin typeface="Carlito"/>
                <a:cs typeface="Carlito"/>
              </a:rPr>
              <a:t> </a:t>
            </a:r>
            <a:r>
              <a:rPr lang="sv-SE" sz="1400" spc="-10" dirty="0">
                <a:solidFill>
                  <a:srgbClr val="3A3838"/>
                </a:solidFill>
                <a:latin typeface="Carlito"/>
                <a:cs typeface="Carlito"/>
              </a:rPr>
              <a:t>Ekonomiarbete</a:t>
            </a:r>
            <a:endParaRPr lang="sv-SE" sz="1400" dirty="0">
              <a:latin typeface="Carlito"/>
              <a:cs typeface="Carlito"/>
            </a:endParaRPr>
          </a:p>
          <a:p>
            <a:pPr marL="573405">
              <a:lnSpc>
                <a:spcPct val="100000"/>
              </a:lnSpc>
              <a:spcBef>
                <a:spcPts val="160"/>
              </a:spcBef>
            </a:pPr>
            <a:r>
              <a:rPr sz="1000" b="1" spc="-5" dirty="0" err="1">
                <a:solidFill>
                  <a:srgbClr val="3A3838"/>
                </a:solidFill>
                <a:latin typeface="Carlito"/>
                <a:cs typeface="Carlito"/>
              </a:rPr>
              <a:t>lönestatistik</a:t>
            </a:r>
            <a:r>
              <a:rPr sz="1000" b="1" spc="-5" dirty="0">
                <a:solidFill>
                  <a:srgbClr val="3A3838"/>
                </a:solidFill>
                <a:latin typeface="Carlito"/>
                <a:cs typeface="Carlito"/>
              </a:rPr>
              <a:t>, </a:t>
            </a:r>
            <a:r>
              <a:rPr lang="sv-SE" sz="1000" b="1" spc="-5" dirty="0">
                <a:solidFill>
                  <a:srgbClr val="3A3838"/>
                </a:solidFill>
                <a:latin typeface="Carlito"/>
                <a:cs typeface="Carlito"/>
              </a:rPr>
              <a:t>mars 2026</a:t>
            </a:r>
            <a:r>
              <a:rPr sz="1000" b="1" spc="-5" dirty="0">
                <a:solidFill>
                  <a:srgbClr val="3A3838"/>
                </a:solidFill>
                <a:latin typeface="Carlito"/>
                <a:cs typeface="Carlito"/>
              </a:rPr>
              <a:t> (10:e</a:t>
            </a:r>
            <a:r>
              <a:rPr lang="sv-SE" sz="1000" b="1" spc="-5" dirty="0">
                <a:solidFill>
                  <a:srgbClr val="3A3838"/>
                </a:solidFill>
                <a:latin typeface="Carlito"/>
                <a:cs typeface="Carlito"/>
              </a:rPr>
              <a:t> percentil</a:t>
            </a:r>
            <a:r>
              <a:rPr sz="1000" b="1" spc="-5" dirty="0">
                <a:solidFill>
                  <a:srgbClr val="3A3838"/>
                </a:solidFill>
                <a:latin typeface="Carlito"/>
                <a:cs typeface="Carlito"/>
              </a:rPr>
              <a:t>, median, 90:e</a:t>
            </a:r>
            <a:r>
              <a:rPr sz="1000" b="1" spc="100" dirty="0">
                <a:solidFill>
                  <a:srgbClr val="3A3838"/>
                </a:solidFill>
                <a:latin typeface="Carlito"/>
                <a:cs typeface="Carlito"/>
              </a:rPr>
              <a:t> </a:t>
            </a:r>
            <a:r>
              <a:rPr sz="1000" b="1" spc="-5" dirty="0">
                <a:solidFill>
                  <a:srgbClr val="3A3838"/>
                </a:solidFill>
                <a:latin typeface="Carlito"/>
                <a:cs typeface="Carlito"/>
              </a:rPr>
              <a:t>percentil)</a:t>
            </a:r>
            <a:endParaRPr sz="100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lang="sv-SE" sz="900" spc="-5" dirty="0">
                <a:solidFill>
                  <a:srgbClr val="585858"/>
                </a:solidFill>
                <a:latin typeface="Carlito"/>
                <a:cs typeface="Carlito"/>
              </a:rPr>
              <a:t>85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5" name="object 17">
            <a:extLst>
              <a:ext uri="{FF2B5EF4-FFF2-40B4-BE49-F238E27FC236}">
                <a16:creationId xmlns:a16="http://schemas.microsoft.com/office/drawing/2014/main" id="{6214C296-3E5C-6744-7A34-C46A7105B72A}"/>
              </a:ext>
            </a:extLst>
          </p:cNvPr>
          <p:cNvSpPr txBox="1"/>
          <p:nvPr/>
        </p:nvSpPr>
        <p:spPr>
          <a:xfrm>
            <a:off x="1515745" y="5481955"/>
            <a:ext cx="31305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KI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6" name="object 17">
            <a:extLst>
              <a:ext uri="{FF2B5EF4-FFF2-40B4-BE49-F238E27FC236}">
                <a16:creationId xmlns:a16="http://schemas.microsoft.com/office/drawing/2014/main" id="{A8AB050C-BC1C-7C76-726D-9AEBE710FE53}"/>
              </a:ext>
            </a:extLst>
          </p:cNvPr>
          <p:cNvSpPr txBox="1"/>
          <p:nvPr/>
        </p:nvSpPr>
        <p:spPr>
          <a:xfrm>
            <a:off x="7099338" y="5531135"/>
            <a:ext cx="612394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Hela</a:t>
            </a:r>
            <a:r>
              <a:rPr sz="900" spc="-55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sv-SE" sz="900" spc="-55" dirty="0">
                <a:solidFill>
                  <a:srgbClr val="585858"/>
                </a:solidFill>
                <a:latin typeface="Carlito"/>
                <a:cs typeface="Carlito"/>
              </a:rPr>
              <a:t>staten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8" name="object 16">
            <a:extLst>
              <a:ext uri="{FF2B5EF4-FFF2-40B4-BE49-F238E27FC236}">
                <a16:creationId xmlns:a16="http://schemas.microsoft.com/office/drawing/2014/main" id="{5586A349-EFAD-EE4B-ABF3-BCB4CEC59565}"/>
              </a:ext>
            </a:extLst>
          </p:cNvPr>
          <p:cNvSpPr txBox="1"/>
          <p:nvPr/>
        </p:nvSpPr>
        <p:spPr>
          <a:xfrm>
            <a:off x="4375576" y="5283770"/>
            <a:ext cx="283526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238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9" name="object 16">
            <a:extLst>
              <a:ext uri="{FF2B5EF4-FFF2-40B4-BE49-F238E27FC236}">
                <a16:creationId xmlns:a16="http://schemas.microsoft.com/office/drawing/2014/main" id="{B1294DE3-21A9-CB49-DF52-17942F853B79}"/>
              </a:ext>
            </a:extLst>
          </p:cNvPr>
          <p:cNvSpPr txBox="1"/>
          <p:nvPr/>
        </p:nvSpPr>
        <p:spPr>
          <a:xfrm>
            <a:off x="7247319" y="5283770"/>
            <a:ext cx="283526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588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0" name="object 25">
            <a:extLst>
              <a:ext uri="{FF2B5EF4-FFF2-40B4-BE49-F238E27FC236}">
                <a16:creationId xmlns:a16="http://schemas.microsoft.com/office/drawing/2014/main" id="{F5C697D9-A762-849E-A18F-311FC57EDECC}"/>
              </a:ext>
            </a:extLst>
          </p:cNvPr>
          <p:cNvSpPr/>
          <p:nvPr/>
        </p:nvSpPr>
        <p:spPr>
          <a:xfrm>
            <a:off x="922770" y="2213744"/>
            <a:ext cx="1883720" cy="1198472"/>
          </a:xfrm>
          <a:custGeom>
            <a:avLst/>
            <a:gdLst/>
            <a:ahLst/>
            <a:cxnLst/>
            <a:rect l="l" t="t" r="r" b="b"/>
            <a:pathLst>
              <a:path w="146685" h="2519679">
                <a:moveTo>
                  <a:pt x="0" y="2519172"/>
                </a:moveTo>
                <a:lnTo>
                  <a:pt x="146303" y="2519172"/>
                </a:lnTo>
                <a:lnTo>
                  <a:pt x="146303" y="0"/>
                </a:lnTo>
                <a:lnTo>
                  <a:pt x="0" y="0"/>
                </a:lnTo>
                <a:lnTo>
                  <a:pt x="0" y="2519172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object 9">
            <a:extLst>
              <a:ext uri="{FF2B5EF4-FFF2-40B4-BE49-F238E27FC236}">
                <a16:creationId xmlns:a16="http://schemas.microsoft.com/office/drawing/2014/main" id="{D8693311-90D5-37FD-CCB0-7A852EE0ED09}"/>
              </a:ext>
            </a:extLst>
          </p:cNvPr>
          <p:cNvSpPr txBox="1"/>
          <p:nvPr/>
        </p:nvSpPr>
        <p:spPr>
          <a:xfrm>
            <a:off x="1556655" y="2512740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66 000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1" name="object 9">
            <a:extLst>
              <a:ext uri="{FF2B5EF4-FFF2-40B4-BE49-F238E27FC236}">
                <a16:creationId xmlns:a16="http://schemas.microsoft.com/office/drawing/2014/main" id="{19445D8C-B924-824E-A82B-E8BF19848D25}"/>
              </a:ext>
            </a:extLst>
          </p:cNvPr>
          <p:cNvSpPr txBox="1"/>
          <p:nvPr/>
        </p:nvSpPr>
        <p:spPr>
          <a:xfrm>
            <a:off x="4363351" y="3035616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57 910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3" name="object 70">
            <a:extLst>
              <a:ext uri="{FF2B5EF4-FFF2-40B4-BE49-F238E27FC236}">
                <a16:creationId xmlns:a16="http://schemas.microsoft.com/office/drawing/2014/main" id="{0A47B736-2972-4B17-5BB1-26F48349D655}"/>
              </a:ext>
            </a:extLst>
          </p:cNvPr>
          <p:cNvSpPr txBox="1">
            <a:spLocks/>
          </p:cNvSpPr>
          <p:nvPr/>
        </p:nvSpPr>
        <p:spPr>
          <a:xfrm>
            <a:off x="229126" y="6546177"/>
            <a:ext cx="6400165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800" b="0" i="0" kern="1200">
                <a:solidFill>
                  <a:srgbClr val="808080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spcBef>
                <a:spcPts val="25"/>
              </a:spcBef>
            </a:pPr>
            <a:r>
              <a:rPr lang="sv-SE" spc="-5" dirty="0"/>
              <a:t>Källa: Arbetsgivarverket. </a:t>
            </a:r>
            <a:r>
              <a:rPr lang="sv-SE" dirty="0"/>
              <a:t>Lönestatistik </a:t>
            </a:r>
            <a:r>
              <a:rPr lang="sv-SE" spc="-5" dirty="0"/>
              <a:t>redovisas </a:t>
            </a:r>
            <a:r>
              <a:rPr lang="sv-SE" dirty="0"/>
              <a:t>inte </a:t>
            </a:r>
            <a:r>
              <a:rPr lang="sv-SE" spc="-5" dirty="0"/>
              <a:t>vid färre än </a:t>
            </a:r>
            <a:r>
              <a:rPr lang="sv-SE" dirty="0"/>
              <a:t>fem </a:t>
            </a:r>
            <a:r>
              <a:rPr lang="sv-SE" spc="-5" dirty="0"/>
              <a:t>observationer. </a:t>
            </a:r>
            <a:r>
              <a:rPr lang="sv-SE" dirty="0"/>
              <a:t>Vid </a:t>
            </a:r>
            <a:r>
              <a:rPr lang="sv-SE" spc="-5" dirty="0"/>
              <a:t>upp </a:t>
            </a:r>
            <a:r>
              <a:rPr lang="sv-SE" dirty="0"/>
              <a:t>till</a:t>
            </a:r>
            <a:r>
              <a:rPr lang="sv-SE" spc="160" dirty="0"/>
              <a:t> </a:t>
            </a:r>
            <a:r>
              <a:rPr lang="sv-SE" spc="-5" dirty="0"/>
              <a:t>21 observationer </a:t>
            </a:r>
            <a:r>
              <a:rPr lang="sv-SE" dirty="0"/>
              <a:t>redovisas </a:t>
            </a:r>
            <a:r>
              <a:rPr lang="sv-SE" spc="-5" dirty="0"/>
              <a:t>endast </a:t>
            </a:r>
            <a:r>
              <a:rPr lang="sv-SE" dirty="0"/>
              <a:t>medianen.</a:t>
            </a:r>
          </a:p>
        </p:txBody>
      </p:sp>
      <p:sp>
        <p:nvSpPr>
          <p:cNvPr id="34" name="object 9">
            <a:extLst>
              <a:ext uri="{FF2B5EF4-FFF2-40B4-BE49-F238E27FC236}">
                <a16:creationId xmlns:a16="http://schemas.microsoft.com/office/drawing/2014/main" id="{2C3BAFD5-D0F3-BFAE-ED44-EC7B28EE99E5}"/>
              </a:ext>
            </a:extLst>
          </p:cNvPr>
          <p:cNvSpPr txBox="1"/>
          <p:nvPr/>
        </p:nvSpPr>
        <p:spPr>
          <a:xfrm>
            <a:off x="4332329" y="1041229"/>
            <a:ext cx="457034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90 230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7" name="object 25">
            <a:extLst>
              <a:ext uri="{FF2B5EF4-FFF2-40B4-BE49-F238E27FC236}">
                <a16:creationId xmlns:a16="http://schemas.microsoft.com/office/drawing/2014/main" id="{388A7A58-1261-9932-7ACD-E1AAFC3292E5}"/>
              </a:ext>
            </a:extLst>
          </p:cNvPr>
          <p:cNvSpPr/>
          <p:nvPr/>
        </p:nvSpPr>
        <p:spPr>
          <a:xfrm>
            <a:off x="3394157" y="2316587"/>
            <a:ext cx="2349796" cy="2101145"/>
          </a:xfrm>
          <a:custGeom>
            <a:avLst/>
            <a:gdLst/>
            <a:ahLst/>
            <a:cxnLst/>
            <a:rect l="l" t="t" r="r" b="b"/>
            <a:pathLst>
              <a:path w="146685" h="2519679">
                <a:moveTo>
                  <a:pt x="0" y="2519172"/>
                </a:moveTo>
                <a:lnTo>
                  <a:pt x="146303" y="2519172"/>
                </a:lnTo>
                <a:lnTo>
                  <a:pt x="146303" y="0"/>
                </a:lnTo>
                <a:lnTo>
                  <a:pt x="0" y="0"/>
                </a:lnTo>
                <a:lnTo>
                  <a:pt x="0" y="2519172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5" name="object 9">
            <a:extLst>
              <a:ext uri="{FF2B5EF4-FFF2-40B4-BE49-F238E27FC236}">
                <a16:creationId xmlns:a16="http://schemas.microsoft.com/office/drawing/2014/main" id="{70140C8D-604E-E419-8930-8A7337B44DFA}"/>
              </a:ext>
            </a:extLst>
          </p:cNvPr>
          <p:cNvSpPr txBox="1"/>
          <p:nvPr/>
        </p:nvSpPr>
        <p:spPr>
          <a:xfrm>
            <a:off x="4371791" y="2302066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70 000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8" name="object 3">
            <a:extLst>
              <a:ext uri="{FF2B5EF4-FFF2-40B4-BE49-F238E27FC236}">
                <a16:creationId xmlns:a16="http://schemas.microsoft.com/office/drawing/2014/main" id="{8144E72A-5E68-8E8A-76B4-E9D158EF93B7}"/>
              </a:ext>
            </a:extLst>
          </p:cNvPr>
          <p:cNvSpPr/>
          <p:nvPr/>
        </p:nvSpPr>
        <p:spPr>
          <a:xfrm>
            <a:off x="6395545" y="1706777"/>
            <a:ext cx="1722623" cy="1487020"/>
          </a:xfrm>
          <a:custGeom>
            <a:avLst/>
            <a:gdLst/>
            <a:ahLst/>
            <a:cxnLst/>
            <a:rect l="l" t="t" r="r" b="b"/>
            <a:pathLst>
              <a:path w="2642870" h="1201420">
                <a:moveTo>
                  <a:pt x="0" y="1200912"/>
                </a:moveTo>
                <a:lnTo>
                  <a:pt x="2642616" y="1200912"/>
                </a:lnTo>
                <a:lnTo>
                  <a:pt x="2642616" y="0"/>
                </a:lnTo>
                <a:lnTo>
                  <a:pt x="0" y="0"/>
                </a:lnTo>
                <a:lnTo>
                  <a:pt x="0" y="1200912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pPr defTabSz="457200"/>
            <a:endParaRPr dirty="0"/>
          </a:p>
        </p:txBody>
      </p:sp>
      <p:sp>
        <p:nvSpPr>
          <p:cNvPr id="40" name="object 9">
            <a:extLst>
              <a:ext uri="{FF2B5EF4-FFF2-40B4-BE49-F238E27FC236}">
                <a16:creationId xmlns:a16="http://schemas.microsoft.com/office/drawing/2014/main" id="{3688F534-0D26-33D6-9617-710883B4B144}"/>
              </a:ext>
            </a:extLst>
          </p:cNvPr>
          <p:cNvSpPr txBox="1"/>
          <p:nvPr/>
        </p:nvSpPr>
        <p:spPr>
          <a:xfrm>
            <a:off x="7090646" y="3104368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57 805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2" name="object 9">
            <a:extLst>
              <a:ext uri="{FF2B5EF4-FFF2-40B4-BE49-F238E27FC236}">
                <a16:creationId xmlns:a16="http://schemas.microsoft.com/office/drawing/2014/main" id="{9605F6A6-770E-4B7A-0DB6-4EAE1655FF05}"/>
              </a:ext>
            </a:extLst>
          </p:cNvPr>
          <p:cNvSpPr txBox="1"/>
          <p:nvPr/>
        </p:nvSpPr>
        <p:spPr>
          <a:xfrm>
            <a:off x="7102868" y="1585301"/>
            <a:ext cx="365354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82 860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41" name="object 25">
            <a:extLst>
              <a:ext uri="{FF2B5EF4-FFF2-40B4-BE49-F238E27FC236}">
                <a16:creationId xmlns:a16="http://schemas.microsoft.com/office/drawing/2014/main" id="{C386EEFF-2988-D631-322D-8E34F23304BD}"/>
              </a:ext>
            </a:extLst>
          </p:cNvPr>
          <p:cNvSpPr/>
          <p:nvPr/>
        </p:nvSpPr>
        <p:spPr>
          <a:xfrm>
            <a:off x="6049331" y="2489554"/>
            <a:ext cx="2623499" cy="1928178"/>
          </a:xfrm>
          <a:custGeom>
            <a:avLst/>
            <a:gdLst/>
            <a:ahLst/>
            <a:cxnLst/>
            <a:rect l="l" t="t" r="r" b="b"/>
            <a:pathLst>
              <a:path w="146685" h="2519679">
                <a:moveTo>
                  <a:pt x="0" y="2519172"/>
                </a:moveTo>
                <a:lnTo>
                  <a:pt x="146303" y="2519172"/>
                </a:lnTo>
                <a:lnTo>
                  <a:pt x="146303" y="0"/>
                </a:lnTo>
                <a:lnTo>
                  <a:pt x="0" y="0"/>
                </a:lnTo>
                <a:lnTo>
                  <a:pt x="0" y="2519172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9" name="object 9">
            <a:extLst>
              <a:ext uri="{FF2B5EF4-FFF2-40B4-BE49-F238E27FC236}">
                <a16:creationId xmlns:a16="http://schemas.microsoft.com/office/drawing/2014/main" id="{7F95E44A-7E98-291F-80B9-4A87FBEC891C}"/>
              </a:ext>
            </a:extLst>
          </p:cNvPr>
          <p:cNvSpPr txBox="1"/>
          <p:nvPr/>
        </p:nvSpPr>
        <p:spPr>
          <a:xfrm>
            <a:off x="7093331" y="2490239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68 000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43" name="object 9">
            <a:extLst>
              <a:ext uri="{FF2B5EF4-FFF2-40B4-BE49-F238E27FC236}">
                <a16:creationId xmlns:a16="http://schemas.microsoft.com/office/drawing/2014/main" id="{EB4BB1B5-B31E-5890-C00E-0F439E03DB95}"/>
              </a:ext>
            </a:extLst>
          </p:cNvPr>
          <p:cNvSpPr txBox="1"/>
          <p:nvPr/>
        </p:nvSpPr>
        <p:spPr>
          <a:xfrm>
            <a:off x="1523126" y="2180011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71 500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44" name="object 9">
            <a:extLst>
              <a:ext uri="{FF2B5EF4-FFF2-40B4-BE49-F238E27FC236}">
                <a16:creationId xmlns:a16="http://schemas.microsoft.com/office/drawing/2014/main" id="{27070677-082B-1E62-CD62-1E2AD0E24DE2}"/>
              </a:ext>
            </a:extLst>
          </p:cNvPr>
          <p:cNvSpPr txBox="1"/>
          <p:nvPr/>
        </p:nvSpPr>
        <p:spPr>
          <a:xfrm>
            <a:off x="1518284" y="1177805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87 800</a:t>
            </a:r>
            <a:endParaRPr sz="800" dirty="0">
              <a:latin typeface="Carlito"/>
              <a:cs typeface="Carlito"/>
            </a:endParaRPr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C5DE44EA-78E4-B056-EA00-EF30301CEB75}"/>
              </a:ext>
            </a:extLst>
          </p:cNvPr>
          <p:cNvCxnSpPr>
            <a:cxnSpLocks/>
          </p:cNvCxnSpPr>
          <p:nvPr/>
        </p:nvCxnSpPr>
        <p:spPr>
          <a:xfrm flipH="1">
            <a:off x="493540" y="988981"/>
            <a:ext cx="18415" cy="495920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" name="Rak koppling 3">
            <a:extLst>
              <a:ext uri="{FF2B5EF4-FFF2-40B4-BE49-F238E27FC236}">
                <a16:creationId xmlns:a16="http://schemas.microsoft.com/office/drawing/2014/main" id="{BDD7D331-8FC5-2648-4041-B8D6F68690A7}"/>
              </a:ext>
            </a:extLst>
          </p:cNvPr>
          <p:cNvCxnSpPr>
            <a:cxnSpLocks/>
          </p:cNvCxnSpPr>
          <p:nvPr/>
        </p:nvCxnSpPr>
        <p:spPr>
          <a:xfrm flipH="1" flipV="1">
            <a:off x="502747" y="5241353"/>
            <a:ext cx="7800911" cy="1012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E58C048A-B1EE-6A40-BA96-23BE7CDCF6B5}"/>
              </a:ext>
            </a:extLst>
          </p:cNvPr>
          <p:cNvCxnSpPr>
            <a:cxnSpLocks/>
          </p:cNvCxnSpPr>
          <p:nvPr/>
        </p:nvCxnSpPr>
        <p:spPr>
          <a:xfrm flipV="1">
            <a:off x="2770791" y="5242399"/>
            <a:ext cx="0" cy="47911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A54C36B0-FA20-6FE3-1FD9-688C046249D4}"/>
              </a:ext>
            </a:extLst>
          </p:cNvPr>
          <p:cNvCxnSpPr>
            <a:cxnSpLocks/>
          </p:cNvCxnSpPr>
          <p:nvPr/>
        </p:nvCxnSpPr>
        <p:spPr>
          <a:xfrm flipV="1">
            <a:off x="6248400" y="5239864"/>
            <a:ext cx="0" cy="47911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Rak koppling 18">
            <a:extLst>
              <a:ext uri="{FF2B5EF4-FFF2-40B4-BE49-F238E27FC236}">
                <a16:creationId xmlns:a16="http://schemas.microsoft.com/office/drawing/2014/main" id="{E9E00E68-9F50-0183-88D9-C0D24A914639}"/>
              </a:ext>
            </a:extLst>
          </p:cNvPr>
          <p:cNvCxnSpPr/>
          <p:nvPr/>
        </p:nvCxnSpPr>
        <p:spPr>
          <a:xfrm>
            <a:off x="511955" y="988981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Rak koppling 19">
            <a:extLst>
              <a:ext uri="{FF2B5EF4-FFF2-40B4-BE49-F238E27FC236}">
                <a16:creationId xmlns:a16="http://schemas.microsoft.com/office/drawing/2014/main" id="{4E0B8AD4-C01C-4682-236B-3CC9A9CF132F}"/>
              </a:ext>
            </a:extLst>
          </p:cNvPr>
          <p:cNvCxnSpPr/>
          <p:nvPr/>
        </p:nvCxnSpPr>
        <p:spPr>
          <a:xfrm>
            <a:off x="522122" y="1387968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Rak koppling 26">
            <a:extLst>
              <a:ext uri="{FF2B5EF4-FFF2-40B4-BE49-F238E27FC236}">
                <a16:creationId xmlns:a16="http://schemas.microsoft.com/office/drawing/2014/main" id="{775D0B3E-084E-9D4C-8E3D-A894F2DCFECE}"/>
              </a:ext>
            </a:extLst>
          </p:cNvPr>
          <p:cNvCxnSpPr/>
          <p:nvPr/>
        </p:nvCxnSpPr>
        <p:spPr>
          <a:xfrm>
            <a:off x="511955" y="2025111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Rak koppling 44">
            <a:extLst>
              <a:ext uri="{FF2B5EF4-FFF2-40B4-BE49-F238E27FC236}">
                <a16:creationId xmlns:a16="http://schemas.microsoft.com/office/drawing/2014/main" id="{F2B6D221-2B8A-EB04-CAC2-5595501B07EE}"/>
              </a:ext>
            </a:extLst>
          </p:cNvPr>
          <p:cNvCxnSpPr/>
          <p:nvPr/>
        </p:nvCxnSpPr>
        <p:spPr>
          <a:xfrm>
            <a:off x="522122" y="2667000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Rak koppling 45">
            <a:extLst>
              <a:ext uri="{FF2B5EF4-FFF2-40B4-BE49-F238E27FC236}">
                <a16:creationId xmlns:a16="http://schemas.microsoft.com/office/drawing/2014/main" id="{999290B2-7D30-4E37-1C59-D1BF6923B0CD}"/>
              </a:ext>
            </a:extLst>
          </p:cNvPr>
          <p:cNvCxnSpPr/>
          <p:nvPr/>
        </p:nvCxnSpPr>
        <p:spPr>
          <a:xfrm>
            <a:off x="511955" y="3250106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Rak koppling 46">
            <a:extLst>
              <a:ext uri="{FF2B5EF4-FFF2-40B4-BE49-F238E27FC236}">
                <a16:creationId xmlns:a16="http://schemas.microsoft.com/office/drawing/2014/main" id="{D2CA3D5C-43B2-765B-5688-22C5D35DBF03}"/>
              </a:ext>
            </a:extLst>
          </p:cNvPr>
          <p:cNvCxnSpPr/>
          <p:nvPr/>
        </p:nvCxnSpPr>
        <p:spPr>
          <a:xfrm>
            <a:off x="511955" y="3836207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Rak koppling 47">
            <a:extLst>
              <a:ext uri="{FF2B5EF4-FFF2-40B4-BE49-F238E27FC236}">
                <a16:creationId xmlns:a16="http://schemas.microsoft.com/office/drawing/2014/main" id="{4C523959-989A-5368-106F-6132CA1BE753}"/>
              </a:ext>
            </a:extLst>
          </p:cNvPr>
          <p:cNvCxnSpPr/>
          <p:nvPr/>
        </p:nvCxnSpPr>
        <p:spPr>
          <a:xfrm>
            <a:off x="502747" y="4496209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78025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3">
            <a:extLst>
              <a:ext uri="{FF2B5EF4-FFF2-40B4-BE49-F238E27FC236}">
                <a16:creationId xmlns:a16="http://schemas.microsoft.com/office/drawing/2014/main" id="{153140E9-D00D-26A9-8069-43C018A5C48C}"/>
              </a:ext>
            </a:extLst>
          </p:cNvPr>
          <p:cNvSpPr/>
          <p:nvPr/>
        </p:nvSpPr>
        <p:spPr>
          <a:xfrm>
            <a:off x="815087" y="3118699"/>
            <a:ext cx="1722623" cy="255187"/>
          </a:xfrm>
          <a:custGeom>
            <a:avLst/>
            <a:gdLst/>
            <a:ahLst/>
            <a:cxnLst/>
            <a:rect l="l" t="t" r="r" b="b"/>
            <a:pathLst>
              <a:path w="2642870" h="1201420">
                <a:moveTo>
                  <a:pt x="0" y="1200912"/>
                </a:moveTo>
                <a:lnTo>
                  <a:pt x="2642616" y="1200912"/>
                </a:lnTo>
                <a:lnTo>
                  <a:pt x="2642616" y="0"/>
                </a:lnTo>
                <a:lnTo>
                  <a:pt x="0" y="0"/>
                </a:lnTo>
                <a:lnTo>
                  <a:pt x="0" y="1200912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pPr defTabSz="457200"/>
            <a:endParaRPr dirty="0"/>
          </a:p>
        </p:txBody>
      </p:sp>
      <p:sp>
        <p:nvSpPr>
          <p:cNvPr id="36" name="object 3">
            <a:extLst>
              <a:ext uri="{FF2B5EF4-FFF2-40B4-BE49-F238E27FC236}">
                <a16:creationId xmlns:a16="http://schemas.microsoft.com/office/drawing/2014/main" id="{EAE0339E-9BC7-83B5-1096-D4BA99FB4FA3}"/>
              </a:ext>
            </a:extLst>
          </p:cNvPr>
          <p:cNvSpPr/>
          <p:nvPr/>
        </p:nvSpPr>
        <p:spPr>
          <a:xfrm>
            <a:off x="3614492" y="3022454"/>
            <a:ext cx="1722623" cy="1244745"/>
          </a:xfrm>
          <a:custGeom>
            <a:avLst/>
            <a:gdLst/>
            <a:ahLst/>
            <a:cxnLst/>
            <a:rect l="l" t="t" r="r" b="b"/>
            <a:pathLst>
              <a:path w="2642870" h="1201420">
                <a:moveTo>
                  <a:pt x="0" y="1200912"/>
                </a:moveTo>
                <a:lnTo>
                  <a:pt x="2642616" y="1200912"/>
                </a:lnTo>
                <a:lnTo>
                  <a:pt x="2642616" y="0"/>
                </a:lnTo>
                <a:lnTo>
                  <a:pt x="0" y="0"/>
                </a:lnTo>
                <a:lnTo>
                  <a:pt x="0" y="1200912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pPr defTabSz="457200"/>
            <a:endParaRPr dirty="0"/>
          </a:p>
        </p:txBody>
      </p:sp>
      <p:grpSp>
        <p:nvGrpSpPr>
          <p:cNvPr id="2" name="object 2"/>
          <p:cNvGrpSpPr/>
          <p:nvPr/>
        </p:nvGrpSpPr>
        <p:grpSpPr>
          <a:xfrm>
            <a:off x="523048" y="1388745"/>
            <a:ext cx="8446135" cy="4389755"/>
            <a:chOff x="577469" y="1389507"/>
            <a:chExt cx="8446135" cy="4389755"/>
          </a:xfrm>
        </p:grpSpPr>
        <p:sp>
          <p:nvSpPr>
            <p:cNvPr id="5" name="object 5"/>
            <p:cNvSpPr/>
            <p:nvPr/>
          </p:nvSpPr>
          <p:spPr>
            <a:xfrm>
              <a:off x="577469" y="1389507"/>
              <a:ext cx="36830" cy="3796665"/>
            </a:xfrm>
            <a:custGeom>
              <a:avLst/>
              <a:gdLst/>
              <a:ahLst/>
              <a:cxnLst/>
              <a:rect l="l" t="t" r="r" b="b"/>
              <a:pathLst>
                <a:path w="36829" h="3796665">
                  <a:moveTo>
                    <a:pt x="0" y="3796284"/>
                  </a:moveTo>
                  <a:lnTo>
                    <a:pt x="0" y="0"/>
                  </a:lnTo>
                </a:path>
                <a:path w="36829" h="3796665">
                  <a:moveTo>
                    <a:pt x="0" y="3796284"/>
                  </a:moveTo>
                  <a:lnTo>
                    <a:pt x="36575" y="3796284"/>
                  </a:lnTo>
                </a:path>
                <a:path w="36829" h="3796665">
                  <a:moveTo>
                    <a:pt x="0" y="3163824"/>
                  </a:moveTo>
                  <a:lnTo>
                    <a:pt x="36575" y="3163824"/>
                  </a:lnTo>
                </a:path>
                <a:path w="36829" h="3796665">
                  <a:moveTo>
                    <a:pt x="0" y="2531364"/>
                  </a:moveTo>
                  <a:lnTo>
                    <a:pt x="36575" y="2531364"/>
                  </a:lnTo>
                </a:path>
                <a:path w="36829" h="3796665">
                  <a:moveTo>
                    <a:pt x="0" y="1897379"/>
                  </a:moveTo>
                  <a:lnTo>
                    <a:pt x="36575" y="1897379"/>
                  </a:lnTo>
                </a:path>
                <a:path w="36829" h="3796665">
                  <a:moveTo>
                    <a:pt x="0" y="1264920"/>
                  </a:moveTo>
                  <a:lnTo>
                    <a:pt x="36575" y="1264920"/>
                  </a:lnTo>
                </a:path>
                <a:path w="36829" h="3796665">
                  <a:moveTo>
                    <a:pt x="0" y="632460"/>
                  </a:moveTo>
                  <a:lnTo>
                    <a:pt x="36575" y="632460"/>
                  </a:lnTo>
                </a:path>
                <a:path w="36829" h="3796665">
                  <a:moveTo>
                    <a:pt x="0" y="0"/>
                  </a:moveTo>
                  <a:lnTo>
                    <a:pt x="36575" y="0"/>
                  </a:lnTo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pPr defTabSz="457200"/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95884" y="5186172"/>
              <a:ext cx="8427720" cy="593090"/>
            </a:xfrm>
            <a:custGeom>
              <a:avLst/>
              <a:gdLst/>
              <a:ahLst/>
              <a:cxnLst/>
              <a:rect l="l" t="t" r="r" b="b"/>
              <a:pathLst>
                <a:path w="8427720" h="593089">
                  <a:moveTo>
                    <a:pt x="0" y="0"/>
                  </a:moveTo>
                  <a:lnTo>
                    <a:pt x="8427720" y="0"/>
                  </a:lnTo>
                </a:path>
                <a:path w="8427720" h="593089">
                  <a:moveTo>
                    <a:pt x="0" y="0"/>
                  </a:moveTo>
                  <a:lnTo>
                    <a:pt x="0" y="198119"/>
                  </a:lnTo>
                </a:path>
                <a:path w="8427720" h="593089">
                  <a:moveTo>
                    <a:pt x="8427720" y="0"/>
                  </a:moveTo>
                  <a:lnTo>
                    <a:pt x="8427720" y="198119"/>
                  </a:lnTo>
                </a:path>
                <a:path w="8427720" h="593089">
                  <a:moveTo>
                    <a:pt x="0" y="198119"/>
                  </a:moveTo>
                  <a:lnTo>
                    <a:pt x="0" y="396239"/>
                  </a:lnTo>
                </a:path>
                <a:path w="8427720" h="593089">
                  <a:moveTo>
                    <a:pt x="8427720" y="198119"/>
                  </a:moveTo>
                  <a:lnTo>
                    <a:pt x="8427720" y="396239"/>
                  </a:lnTo>
                </a:path>
                <a:path w="8427720" h="593089">
                  <a:moveTo>
                    <a:pt x="0" y="396239"/>
                  </a:moveTo>
                  <a:lnTo>
                    <a:pt x="0" y="592835"/>
                  </a:lnTo>
                </a:path>
                <a:path w="8427720" h="593089">
                  <a:moveTo>
                    <a:pt x="8427720" y="396239"/>
                  </a:moveTo>
                  <a:lnTo>
                    <a:pt x="8427720" y="592835"/>
                  </a:lnTo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pPr defTabSz="457200"/>
              <a:endParaRPr/>
            </a:p>
          </p:txBody>
        </p:sp>
      </p:grpSp>
      <p:sp>
        <p:nvSpPr>
          <p:cNvPr id="21" name="object 21"/>
          <p:cNvSpPr txBox="1">
            <a:spLocks noGrp="1"/>
          </p:cNvSpPr>
          <p:nvPr>
            <p:ph type="ftr" sz="quarter" idx="5"/>
          </p:nvPr>
        </p:nvSpPr>
        <p:spPr>
          <a:xfrm>
            <a:off x="7530845" y="6518168"/>
            <a:ext cx="848359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sv-SE" spc="-5" dirty="0"/>
              <a:t>Mars 2026</a:t>
            </a:r>
            <a:endParaRPr spc="-5" dirty="0"/>
          </a:p>
        </p:txBody>
      </p:sp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13</a:t>
            </a:fld>
            <a:endParaRPr dirty="0"/>
          </a:p>
        </p:txBody>
      </p:sp>
      <p:sp>
        <p:nvSpPr>
          <p:cNvPr id="10" name="object 10"/>
          <p:cNvSpPr txBox="1"/>
          <p:nvPr/>
        </p:nvSpPr>
        <p:spPr>
          <a:xfrm>
            <a:off x="21742" y="5092065"/>
            <a:ext cx="500380" cy="686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895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25 000</a:t>
            </a:r>
            <a:endParaRPr sz="90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850" spc="-5" dirty="0">
                <a:solidFill>
                  <a:srgbClr val="3A3838"/>
                </a:solidFill>
                <a:latin typeface="Carlito"/>
                <a:cs typeface="Carlito"/>
              </a:rPr>
              <a:t>Antal</a:t>
            </a:r>
            <a:endParaRPr sz="85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850" spc="-5" dirty="0">
                <a:solidFill>
                  <a:srgbClr val="3A3838"/>
                </a:solidFill>
                <a:latin typeface="Carlito"/>
                <a:cs typeface="Carlito"/>
              </a:rPr>
              <a:t>Institution</a:t>
            </a:r>
            <a:endParaRPr sz="85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515"/>
              </a:spcBef>
            </a:pPr>
            <a:r>
              <a:rPr sz="850" spc="-5" dirty="0">
                <a:solidFill>
                  <a:srgbClr val="3A3838"/>
                </a:solidFill>
                <a:latin typeface="Carlito"/>
                <a:cs typeface="Carlito"/>
              </a:rPr>
              <a:t>BESTA-kod</a:t>
            </a:r>
            <a:endParaRPr sz="850" dirty="0">
              <a:latin typeface="Carlito"/>
              <a:cs typeface="Carlito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8318" y="4459351"/>
            <a:ext cx="34163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4</a:t>
            </a: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8318" y="3826509"/>
            <a:ext cx="34163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6</a:t>
            </a: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8318" y="3193796"/>
            <a:ext cx="34163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8</a:t>
            </a: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8317" y="2561082"/>
            <a:ext cx="404123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10</a:t>
            </a: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8310" y="1927936"/>
            <a:ext cx="404123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60" dirty="0">
                <a:solidFill>
                  <a:srgbClr val="585858"/>
                </a:solidFill>
                <a:latin typeface="Carlito"/>
                <a:cs typeface="Carlito"/>
              </a:rPr>
              <a:t>125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522665" y="5239864"/>
            <a:ext cx="303594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14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232738" y="5529110"/>
            <a:ext cx="612394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 err="1">
                <a:solidFill>
                  <a:srgbClr val="585858"/>
                </a:solidFill>
                <a:latin typeface="Carlito"/>
                <a:cs typeface="Carlito"/>
              </a:rPr>
              <a:t>Sthlms</a:t>
            </a:r>
            <a:r>
              <a:rPr lang="sv-SE" sz="900" spc="-5" dirty="0">
                <a:solidFill>
                  <a:srgbClr val="585858"/>
                </a:solidFill>
                <a:latin typeface="Carlito"/>
                <a:cs typeface="Carlito"/>
              </a:rPr>
              <a:t> län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334041" y="5779989"/>
            <a:ext cx="475917" cy="1519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900" b="1" dirty="0">
                <a:solidFill>
                  <a:srgbClr val="585858"/>
                </a:solidFill>
                <a:latin typeface="Carlito"/>
                <a:cs typeface="Carlito"/>
              </a:rPr>
              <a:t>48B</a:t>
            </a:r>
            <a:r>
              <a:rPr sz="900" b="1" dirty="0">
                <a:solidFill>
                  <a:srgbClr val="585858"/>
                </a:solidFill>
                <a:latin typeface="Carlito"/>
                <a:cs typeface="Carlito"/>
              </a:rPr>
              <a:t>1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23" name="object 130">
            <a:extLst>
              <a:ext uri="{FF2B5EF4-FFF2-40B4-BE49-F238E27FC236}">
                <a16:creationId xmlns:a16="http://schemas.microsoft.com/office/drawing/2014/main" id="{C9100376-A024-42A8-BE46-476286C30AB1}"/>
              </a:ext>
            </a:extLst>
          </p:cNvPr>
          <p:cNvSpPr txBox="1"/>
          <p:nvPr/>
        </p:nvSpPr>
        <p:spPr>
          <a:xfrm>
            <a:off x="57467" y="812210"/>
            <a:ext cx="7407339" cy="614911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578485">
              <a:lnSpc>
                <a:spcPct val="100000"/>
              </a:lnSpc>
              <a:spcBef>
                <a:spcPts val="334"/>
              </a:spcBef>
            </a:pPr>
            <a:r>
              <a:rPr lang="sv-SE" sz="1400" spc="-5" dirty="0">
                <a:solidFill>
                  <a:srgbClr val="3A3838"/>
                </a:solidFill>
                <a:latin typeface="Carlito"/>
                <a:cs typeface="Carlito"/>
              </a:rPr>
              <a:t>48 </a:t>
            </a:r>
            <a:r>
              <a:rPr lang="sv-SE" sz="1400" dirty="0">
                <a:solidFill>
                  <a:srgbClr val="3A3838"/>
                </a:solidFill>
                <a:latin typeface="Carlito"/>
                <a:cs typeface="Carlito"/>
              </a:rPr>
              <a:t>-</a:t>
            </a:r>
            <a:r>
              <a:rPr lang="sv-SE" sz="1400" spc="-5" dirty="0">
                <a:solidFill>
                  <a:srgbClr val="3A3838"/>
                </a:solidFill>
                <a:latin typeface="Carlito"/>
                <a:cs typeface="Carlito"/>
              </a:rPr>
              <a:t> </a:t>
            </a:r>
            <a:r>
              <a:rPr lang="sv-SE" sz="1400" spc="-10" dirty="0">
                <a:solidFill>
                  <a:srgbClr val="3A3838"/>
                </a:solidFill>
                <a:latin typeface="Carlito"/>
                <a:cs typeface="Carlito"/>
              </a:rPr>
              <a:t>Ekonomiarbete</a:t>
            </a:r>
            <a:endParaRPr lang="sv-SE" sz="1400" dirty="0">
              <a:latin typeface="Carlito"/>
              <a:cs typeface="Carlito"/>
            </a:endParaRPr>
          </a:p>
          <a:p>
            <a:pPr marL="573405">
              <a:lnSpc>
                <a:spcPct val="100000"/>
              </a:lnSpc>
              <a:spcBef>
                <a:spcPts val="160"/>
              </a:spcBef>
            </a:pPr>
            <a:r>
              <a:rPr sz="1000" b="1" spc="-5" dirty="0" err="1">
                <a:solidFill>
                  <a:srgbClr val="3A3838"/>
                </a:solidFill>
                <a:latin typeface="Carlito"/>
                <a:cs typeface="Carlito"/>
              </a:rPr>
              <a:t>lönestatistik</a:t>
            </a:r>
            <a:r>
              <a:rPr sz="1000" b="1" spc="-5" dirty="0">
                <a:solidFill>
                  <a:srgbClr val="3A3838"/>
                </a:solidFill>
                <a:latin typeface="Carlito"/>
                <a:cs typeface="Carlito"/>
              </a:rPr>
              <a:t>, </a:t>
            </a:r>
            <a:r>
              <a:rPr lang="sv-SE" sz="1000" b="1" spc="-5" dirty="0">
                <a:solidFill>
                  <a:srgbClr val="3A3838"/>
                </a:solidFill>
                <a:latin typeface="Carlito"/>
                <a:cs typeface="Carlito"/>
              </a:rPr>
              <a:t>mars 2026</a:t>
            </a:r>
            <a:r>
              <a:rPr sz="1000" b="1" spc="-5" dirty="0">
                <a:solidFill>
                  <a:srgbClr val="3A3838"/>
                </a:solidFill>
                <a:latin typeface="Carlito"/>
                <a:cs typeface="Carlito"/>
              </a:rPr>
              <a:t> (10:e</a:t>
            </a:r>
            <a:r>
              <a:rPr lang="sv-SE" sz="1000" b="1" spc="-5" dirty="0">
                <a:solidFill>
                  <a:srgbClr val="3A3838"/>
                </a:solidFill>
                <a:latin typeface="Carlito"/>
                <a:cs typeface="Carlito"/>
              </a:rPr>
              <a:t> percentil</a:t>
            </a:r>
            <a:r>
              <a:rPr sz="1000" b="1" spc="-5" dirty="0">
                <a:solidFill>
                  <a:srgbClr val="3A3838"/>
                </a:solidFill>
                <a:latin typeface="Carlito"/>
                <a:cs typeface="Carlito"/>
              </a:rPr>
              <a:t>, median, 90:e</a:t>
            </a:r>
            <a:r>
              <a:rPr sz="1000" b="1" spc="100" dirty="0">
                <a:solidFill>
                  <a:srgbClr val="3A3838"/>
                </a:solidFill>
                <a:latin typeface="Carlito"/>
                <a:cs typeface="Carlito"/>
              </a:rPr>
              <a:t> </a:t>
            </a:r>
            <a:r>
              <a:rPr sz="1000" b="1" spc="-5" dirty="0">
                <a:solidFill>
                  <a:srgbClr val="3A3838"/>
                </a:solidFill>
                <a:latin typeface="Carlito"/>
                <a:cs typeface="Carlito"/>
              </a:rPr>
              <a:t>percentil)</a:t>
            </a:r>
            <a:endParaRPr sz="100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lang="sv-SE" sz="900" spc="-5" dirty="0">
                <a:solidFill>
                  <a:srgbClr val="585858"/>
                </a:solidFill>
                <a:latin typeface="Carlito"/>
                <a:cs typeface="Carlito"/>
              </a:rPr>
              <a:t>145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5" name="object 17">
            <a:extLst>
              <a:ext uri="{FF2B5EF4-FFF2-40B4-BE49-F238E27FC236}">
                <a16:creationId xmlns:a16="http://schemas.microsoft.com/office/drawing/2014/main" id="{6214C296-3E5C-6744-7A34-C46A7105B72A}"/>
              </a:ext>
            </a:extLst>
          </p:cNvPr>
          <p:cNvSpPr txBox="1"/>
          <p:nvPr/>
        </p:nvSpPr>
        <p:spPr>
          <a:xfrm>
            <a:off x="1515745" y="5481955"/>
            <a:ext cx="31305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KI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6" name="object 17">
            <a:extLst>
              <a:ext uri="{FF2B5EF4-FFF2-40B4-BE49-F238E27FC236}">
                <a16:creationId xmlns:a16="http://schemas.microsoft.com/office/drawing/2014/main" id="{A8AB050C-BC1C-7C76-726D-9AEBE710FE53}"/>
              </a:ext>
            </a:extLst>
          </p:cNvPr>
          <p:cNvSpPr txBox="1"/>
          <p:nvPr/>
        </p:nvSpPr>
        <p:spPr>
          <a:xfrm>
            <a:off x="7221462" y="5529110"/>
            <a:ext cx="612394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Hela</a:t>
            </a:r>
            <a:r>
              <a:rPr sz="900" spc="-55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sv-SE" sz="900" spc="-55" dirty="0">
                <a:solidFill>
                  <a:srgbClr val="585858"/>
                </a:solidFill>
                <a:latin typeface="Carlito"/>
                <a:cs typeface="Carlito"/>
              </a:rPr>
              <a:t>staten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8" name="object 16">
            <a:extLst>
              <a:ext uri="{FF2B5EF4-FFF2-40B4-BE49-F238E27FC236}">
                <a16:creationId xmlns:a16="http://schemas.microsoft.com/office/drawing/2014/main" id="{5586A349-EFAD-EE4B-ABF3-BCB4CEC59565}"/>
              </a:ext>
            </a:extLst>
          </p:cNvPr>
          <p:cNvSpPr txBox="1"/>
          <p:nvPr/>
        </p:nvSpPr>
        <p:spPr>
          <a:xfrm>
            <a:off x="4334041" y="5291056"/>
            <a:ext cx="283526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122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9" name="object 16">
            <a:extLst>
              <a:ext uri="{FF2B5EF4-FFF2-40B4-BE49-F238E27FC236}">
                <a16:creationId xmlns:a16="http://schemas.microsoft.com/office/drawing/2014/main" id="{B1294DE3-21A9-CB49-DF52-17942F853B79}"/>
              </a:ext>
            </a:extLst>
          </p:cNvPr>
          <p:cNvSpPr txBox="1"/>
          <p:nvPr/>
        </p:nvSpPr>
        <p:spPr>
          <a:xfrm>
            <a:off x="7369368" y="5291056"/>
            <a:ext cx="283526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166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0" name="object 25">
            <a:extLst>
              <a:ext uri="{FF2B5EF4-FFF2-40B4-BE49-F238E27FC236}">
                <a16:creationId xmlns:a16="http://schemas.microsoft.com/office/drawing/2014/main" id="{F5C697D9-A762-849E-A18F-311FC57EDECC}"/>
              </a:ext>
            </a:extLst>
          </p:cNvPr>
          <p:cNvSpPr/>
          <p:nvPr/>
        </p:nvSpPr>
        <p:spPr>
          <a:xfrm>
            <a:off x="723239" y="3255275"/>
            <a:ext cx="2018883" cy="1204076"/>
          </a:xfrm>
          <a:custGeom>
            <a:avLst/>
            <a:gdLst/>
            <a:ahLst/>
            <a:cxnLst/>
            <a:rect l="l" t="t" r="r" b="b"/>
            <a:pathLst>
              <a:path w="146685" h="2519679">
                <a:moveTo>
                  <a:pt x="0" y="2519172"/>
                </a:moveTo>
                <a:lnTo>
                  <a:pt x="146303" y="2519172"/>
                </a:lnTo>
                <a:lnTo>
                  <a:pt x="146303" y="0"/>
                </a:lnTo>
                <a:lnTo>
                  <a:pt x="0" y="0"/>
                </a:lnTo>
                <a:lnTo>
                  <a:pt x="0" y="2519172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object 9">
            <a:extLst>
              <a:ext uri="{FF2B5EF4-FFF2-40B4-BE49-F238E27FC236}">
                <a16:creationId xmlns:a16="http://schemas.microsoft.com/office/drawing/2014/main" id="{D8693311-90D5-37FD-CCB0-7A852EE0ED09}"/>
              </a:ext>
            </a:extLst>
          </p:cNvPr>
          <p:cNvSpPr txBox="1"/>
          <p:nvPr/>
        </p:nvSpPr>
        <p:spPr>
          <a:xfrm>
            <a:off x="1476075" y="3298752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84 070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1" name="object 9">
            <a:extLst>
              <a:ext uri="{FF2B5EF4-FFF2-40B4-BE49-F238E27FC236}">
                <a16:creationId xmlns:a16="http://schemas.microsoft.com/office/drawing/2014/main" id="{19445D8C-B924-824E-A82B-E8BF19848D25}"/>
              </a:ext>
            </a:extLst>
          </p:cNvPr>
          <p:cNvSpPr txBox="1"/>
          <p:nvPr/>
        </p:nvSpPr>
        <p:spPr>
          <a:xfrm>
            <a:off x="4254645" y="4177572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55 993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3" name="object 70">
            <a:extLst>
              <a:ext uri="{FF2B5EF4-FFF2-40B4-BE49-F238E27FC236}">
                <a16:creationId xmlns:a16="http://schemas.microsoft.com/office/drawing/2014/main" id="{0A47B736-2972-4B17-5BB1-26F48349D655}"/>
              </a:ext>
            </a:extLst>
          </p:cNvPr>
          <p:cNvSpPr txBox="1">
            <a:spLocks/>
          </p:cNvSpPr>
          <p:nvPr/>
        </p:nvSpPr>
        <p:spPr>
          <a:xfrm>
            <a:off x="229126" y="6546177"/>
            <a:ext cx="6400165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800" b="0" i="0" kern="1200">
                <a:solidFill>
                  <a:srgbClr val="808080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spcBef>
                <a:spcPts val="25"/>
              </a:spcBef>
            </a:pPr>
            <a:r>
              <a:rPr lang="sv-SE" spc="-5" dirty="0"/>
              <a:t>Källa: Arbetsgivarverket. </a:t>
            </a:r>
            <a:r>
              <a:rPr lang="sv-SE" dirty="0"/>
              <a:t>Lönestatistik </a:t>
            </a:r>
            <a:r>
              <a:rPr lang="sv-SE" spc="-5" dirty="0"/>
              <a:t>redovisas </a:t>
            </a:r>
            <a:r>
              <a:rPr lang="sv-SE" dirty="0"/>
              <a:t>inte </a:t>
            </a:r>
            <a:r>
              <a:rPr lang="sv-SE" spc="-5" dirty="0"/>
              <a:t>vid färre än </a:t>
            </a:r>
            <a:r>
              <a:rPr lang="sv-SE" dirty="0"/>
              <a:t>fem </a:t>
            </a:r>
            <a:r>
              <a:rPr lang="sv-SE" spc="-5" dirty="0"/>
              <a:t>observationer. </a:t>
            </a:r>
            <a:r>
              <a:rPr lang="sv-SE" dirty="0"/>
              <a:t>Vid </a:t>
            </a:r>
            <a:r>
              <a:rPr lang="sv-SE" spc="-5" dirty="0"/>
              <a:t>upp </a:t>
            </a:r>
            <a:r>
              <a:rPr lang="sv-SE" dirty="0"/>
              <a:t>till</a:t>
            </a:r>
            <a:r>
              <a:rPr lang="sv-SE" spc="160" dirty="0"/>
              <a:t> </a:t>
            </a:r>
            <a:r>
              <a:rPr lang="sv-SE" spc="-5" dirty="0"/>
              <a:t>21 observationer </a:t>
            </a:r>
            <a:r>
              <a:rPr lang="sv-SE" dirty="0"/>
              <a:t>redovisas </a:t>
            </a:r>
            <a:r>
              <a:rPr lang="sv-SE" spc="-5" dirty="0"/>
              <a:t>endast </a:t>
            </a:r>
            <a:r>
              <a:rPr lang="sv-SE" dirty="0"/>
              <a:t>medianen.</a:t>
            </a:r>
          </a:p>
        </p:txBody>
      </p:sp>
      <p:sp>
        <p:nvSpPr>
          <p:cNvPr id="34" name="object 9">
            <a:extLst>
              <a:ext uri="{FF2B5EF4-FFF2-40B4-BE49-F238E27FC236}">
                <a16:creationId xmlns:a16="http://schemas.microsoft.com/office/drawing/2014/main" id="{2C3BAFD5-D0F3-BFAE-ED44-EC7B28EE99E5}"/>
              </a:ext>
            </a:extLst>
          </p:cNvPr>
          <p:cNvSpPr txBox="1"/>
          <p:nvPr/>
        </p:nvSpPr>
        <p:spPr>
          <a:xfrm>
            <a:off x="4259573" y="2993018"/>
            <a:ext cx="457034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96 785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7" name="object 25">
            <a:extLst>
              <a:ext uri="{FF2B5EF4-FFF2-40B4-BE49-F238E27FC236}">
                <a16:creationId xmlns:a16="http://schemas.microsoft.com/office/drawing/2014/main" id="{388A7A58-1261-9932-7ACD-E1AAFC3292E5}"/>
              </a:ext>
            </a:extLst>
          </p:cNvPr>
          <p:cNvSpPr/>
          <p:nvPr/>
        </p:nvSpPr>
        <p:spPr>
          <a:xfrm>
            <a:off x="3336599" y="3575642"/>
            <a:ext cx="2407354" cy="842089"/>
          </a:xfrm>
          <a:custGeom>
            <a:avLst/>
            <a:gdLst/>
            <a:ahLst/>
            <a:cxnLst/>
            <a:rect l="l" t="t" r="r" b="b"/>
            <a:pathLst>
              <a:path w="146685" h="2519679">
                <a:moveTo>
                  <a:pt x="0" y="2519172"/>
                </a:moveTo>
                <a:lnTo>
                  <a:pt x="146303" y="2519172"/>
                </a:lnTo>
                <a:lnTo>
                  <a:pt x="146303" y="0"/>
                </a:lnTo>
                <a:lnTo>
                  <a:pt x="0" y="0"/>
                </a:lnTo>
                <a:lnTo>
                  <a:pt x="0" y="2519172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5" name="object 9">
            <a:extLst>
              <a:ext uri="{FF2B5EF4-FFF2-40B4-BE49-F238E27FC236}">
                <a16:creationId xmlns:a16="http://schemas.microsoft.com/office/drawing/2014/main" id="{70140C8D-604E-E419-8930-8A7337B44DFA}"/>
              </a:ext>
            </a:extLst>
          </p:cNvPr>
          <p:cNvSpPr txBox="1"/>
          <p:nvPr/>
        </p:nvSpPr>
        <p:spPr>
          <a:xfrm>
            <a:off x="4264024" y="3548169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77 650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8" name="object 3">
            <a:extLst>
              <a:ext uri="{FF2B5EF4-FFF2-40B4-BE49-F238E27FC236}">
                <a16:creationId xmlns:a16="http://schemas.microsoft.com/office/drawing/2014/main" id="{8144E72A-5E68-8E8A-76B4-E9D158EF93B7}"/>
              </a:ext>
            </a:extLst>
          </p:cNvPr>
          <p:cNvSpPr/>
          <p:nvPr/>
        </p:nvSpPr>
        <p:spPr>
          <a:xfrm>
            <a:off x="6508056" y="3022150"/>
            <a:ext cx="1722623" cy="1155422"/>
          </a:xfrm>
          <a:custGeom>
            <a:avLst/>
            <a:gdLst/>
            <a:ahLst/>
            <a:cxnLst/>
            <a:rect l="l" t="t" r="r" b="b"/>
            <a:pathLst>
              <a:path w="2642870" h="1201420">
                <a:moveTo>
                  <a:pt x="0" y="1200912"/>
                </a:moveTo>
                <a:lnTo>
                  <a:pt x="2642616" y="1200912"/>
                </a:lnTo>
                <a:lnTo>
                  <a:pt x="2642616" y="0"/>
                </a:lnTo>
                <a:lnTo>
                  <a:pt x="0" y="0"/>
                </a:lnTo>
                <a:lnTo>
                  <a:pt x="0" y="1200912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pPr defTabSz="457200"/>
            <a:endParaRPr dirty="0"/>
          </a:p>
        </p:txBody>
      </p:sp>
      <p:sp>
        <p:nvSpPr>
          <p:cNvPr id="40" name="object 9">
            <a:extLst>
              <a:ext uri="{FF2B5EF4-FFF2-40B4-BE49-F238E27FC236}">
                <a16:creationId xmlns:a16="http://schemas.microsoft.com/office/drawing/2014/main" id="{3688F534-0D26-33D6-9617-710883B4B144}"/>
              </a:ext>
            </a:extLst>
          </p:cNvPr>
          <p:cNvSpPr txBox="1"/>
          <p:nvPr/>
        </p:nvSpPr>
        <p:spPr>
          <a:xfrm>
            <a:off x="7208303" y="4096939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57 776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2" name="object 9">
            <a:extLst>
              <a:ext uri="{FF2B5EF4-FFF2-40B4-BE49-F238E27FC236}">
                <a16:creationId xmlns:a16="http://schemas.microsoft.com/office/drawing/2014/main" id="{9605F6A6-770E-4B7A-0DB6-4EAE1655FF05}"/>
              </a:ext>
            </a:extLst>
          </p:cNvPr>
          <p:cNvSpPr txBox="1"/>
          <p:nvPr/>
        </p:nvSpPr>
        <p:spPr>
          <a:xfrm>
            <a:off x="7199243" y="2924730"/>
            <a:ext cx="365354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latin typeface="Carlito"/>
                <a:cs typeface="Carlito"/>
              </a:rPr>
              <a:t>96 800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41" name="object 25">
            <a:extLst>
              <a:ext uri="{FF2B5EF4-FFF2-40B4-BE49-F238E27FC236}">
                <a16:creationId xmlns:a16="http://schemas.microsoft.com/office/drawing/2014/main" id="{C386EEFF-2988-D631-322D-8E34F23304BD}"/>
              </a:ext>
            </a:extLst>
          </p:cNvPr>
          <p:cNvSpPr/>
          <p:nvPr/>
        </p:nvSpPr>
        <p:spPr>
          <a:xfrm>
            <a:off x="6209485" y="3544112"/>
            <a:ext cx="2463345" cy="873619"/>
          </a:xfrm>
          <a:custGeom>
            <a:avLst/>
            <a:gdLst/>
            <a:ahLst/>
            <a:cxnLst/>
            <a:rect l="l" t="t" r="r" b="b"/>
            <a:pathLst>
              <a:path w="146685" h="2519679">
                <a:moveTo>
                  <a:pt x="0" y="2519172"/>
                </a:moveTo>
                <a:lnTo>
                  <a:pt x="146303" y="2519172"/>
                </a:lnTo>
                <a:lnTo>
                  <a:pt x="146303" y="0"/>
                </a:lnTo>
                <a:lnTo>
                  <a:pt x="0" y="0"/>
                </a:lnTo>
                <a:lnTo>
                  <a:pt x="0" y="2519172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9" name="object 9">
            <a:extLst>
              <a:ext uri="{FF2B5EF4-FFF2-40B4-BE49-F238E27FC236}">
                <a16:creationId xmlns:a16="http://schemas.microsoft.com/office/drawing/2014/main" id="{7F95E44A-7E98-291F-80B9-4A87FBEC891C}"/>
              </a:ext>
            </a:extLst>
          </p:cNvPr>
          <p:cNvSpPr txBox="1"/>
          <p:nvPr/>
        </p:nvSpPr>
        <p:spPr>
          <a:xfrm>
            <a:off x="7203156" y="3407536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80 675</a:t>
            </a:r>
            <a:endParaRPr sz="800" dirty="0">
              <a:latin typeface="Carlito"/>
              <a:cs typeface="Carlito"/>
            </a:endParaRPr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1172A35F-C100-2708-86FD-81D7E785A8A0}"/>
              </a:ext>
            </a:extLst>
          </p:cNvPr>
          <p:cNvCxnSpPr>
            <a:cxnSpLocks/>
          </p:cNvCxnSpPr>
          <p:nvPr/>
        </p:nvCxnSpPr>
        <p:spPr>
          <a:xfrm flipH="1">
            <a:off x="493540" y="988981"/>
            <a:ext cx="18415" cy="495920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" name="Rak koppling 3">
            <a:extLst>
              <a:ext uri="{FF2B5EF4-FFF2-40B4-BE49-F238E27FC236}">
                <a16:creationId xmlns:a16="http://schemas.microsoft.com/office/drawing/2014/main" id="{8C7CB016-3F7B-CC32-EA26-B65C7FEF34F5}"/>
              </a:ext>
            </a:extLst>
          </p:cNvPr>
          <p:cNvCxnSpPr>
            <a:cxnSpLocks/>
          </p:cNvCxnSpPr>
          <p:nvPr/>
        </p:nvCxnSpPr>
        <p:spPr>
          <a:xfrm flipH="1" flipV="1">
            <a:off x="502747" y="5241353"/>
            <a:ext cx="7800911" cy="1012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20C8B4E9-5428-D873-3787-EBE8D467FCB4}"/>
              </a:ext>
            </a:extLst>
          </p:cNvPr>
          <p:cNvCxnSpPr>
            <a:cxnSpLocks/>
          </p:cNvCxnSpPr>
          <p:nvPr/>
        </p:nvCxnSpPr>
        <p:spPr>
          <a:xfrm flipV="1">
            <a:off x="2770791" y="5242399"/>
            <a:ext cx="0" cy="47911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58F49BB6-226F-FB2C-1EF8-B8AF2913CA95}"/>
              </a:ext>
            </a:extLst>
          </p:cNvPr>
          <p:cNvCxnSpPr>
            <a:cxnSpLocks/>
          </p:cNvCxnSpPr>
          <p:nvPr/>
        </p:nvCxnSpPr>
        <p:spPr>
          <a:xfrm flipV="1">
            <a:off x="6248400" y="5239864"/>
            <a:ext cx="0" cy="47911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object 9">
            <a:extLst>
              <a:ext uri="{FF2B5EF4-FFF2-40B4-BE49-F238E27FC236}">
                <a16:creationId xmlns:a16="http://schemas.microsoft.com/office/drawing/2014/main" id="{ACBE0607-9E37-62C7-3676-6BBF64DC89F6}"/>
              </a:ext>
            </a:extLst>
          </p:cNvPr>
          <p:cNvSpPr txBox="1"/>
          <p:nvPr/>
        </p:nvSpPr>
        <p:spPr>
          <a:xfrm>
            <a:off x="1476075" y="3170021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88 300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98FA76A0-49F2-75D0-7F32-2FBE3E7498EF}"/>
              </a:ext>
            </a:extLst>
          </p:cNvPr>
          <p:cNvSpPr txBox="1"/>
          <p:nvPr/>
        </p:nvSpPr>
        <p:spPr>
          <a:xfrm>
            <a:off x="1476076" y="2992215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94 660</a:t>
            </a:r>
            <a:endParaRPr sz="800" dirty="0">
              <a:latin typeface="Carlito"/>
              <a:cs typeface="Carlito"/>
            </a:endParaRPr>
          </a:p>
        </p:txBody>
      </p:sp>
      <p:cxnSp>
        <p:nvCxnSpPr>
          <p:cNvPr id="42" name="Rak koppling 41">
            <a:extLst>
              <a:ext uri="{FF2B5EF4-FFF2-40B4-BE49-F238E27FC236}">
                <a16:creationId xmlns:a16="http://schemas.microsoft.com/office/drawing/2014/main" id="{25D7FD2D-A118-53D5-A670-8C8C1E355A7B}"/>
              </a:ext>
            </a:extLst>
          </p:cNvPr>
          <p:cNvCxnSpPr/>
          <p:nvPr/>
        </p:nvCxnSpPr>
        <p:spPr>
          <a:xfrm>
            <a:off x="532685" y="988981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Rak koppling 42">
            <a:extLst>
              <a:ext uri="{FF2B5EF4-FFF2-40B4-BE49-F238E27FC236}">
                <a16:creationId xmlns:a16="http://schemas.microsoft.com/office/drawing/2014/main" id="{F51E4E15-AC13-AB46-2838-E566903D810D}"/>
              </a:ext>
            </a:extLst>
          </p:cNvPr>
          <p:cNvCxnSpPr/>
          <p:nvPr/>
        </p:nvCxnSpPr>
        <p:spPr>
          <a:xfrm>
            <a:off x="522122" y="1388745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Rak koppling 43">
            <a:extLst>
              <a:ext uri="{FF2B5EF4-FFF2-40B4-BE49-F238E27FC236}">
                <a16:creationId xmlns:a16="http://schemas.microsoft.com/office/drawing/2014/main" id="{F389A70B-3366-6F54-5D29-C773A4A415D9}"/>
              </a:ext>
            </a:extLst>
          </p:cNvPr>
          <p:cNvCxnSpPr/>
          <p:nvPr/>
        </p:nvCxnSpPr>
        <p:spPr>
          <a:xfrm>
            <a:off x="502747" y="1981200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Rak koppling 44">
            <a:extLst>
              <a:ext uri="{FF2B5EF4-FFF2-40B4-BE49-F238E27FC236}">
                <a16:creationId xmlns:a16="http://schemas.microsoft.com/office/drawing/2014/main" id="{6991F67B-EE10-08D9-B1CE-7680E5DFAA87}"/>
              </a:ext>
            </a:extLst>
          </p:cNvPr>
          <p:cNvCxnSpPr/>
          <p:nvPr/>
        </p:nvCxnSpPr>
        <p:spPr>
          <a:xfrm>
            <a:off x="511955" y="2667000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Rak koppling 45">
            <a:extLst>
              <a:ext uri="{FF2B5EF4-FFF2-40B4-BE49-F238E27FC236}">
                <a16:creationId xmlns:a16="http://schemas.microsoft.com/office/drawing/2014/main" id="{781D195A-AEE3-9B1D-0FE6-3DDDC93A03BE}"/>
              </a:ext>
            </a:extLst>
          </p:cNvPr>
          <p:cNvCxnSpPr/>
          <p:nvPr/>
        </p:nvCxnSpPr>
        <p:spPr>
          <a:xfrm>
            <a:off x="511955" y="3330683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Rak koppling 46">
            <a:extLst>
              <a:ext uri="{FF2B5EF4-FFF2-40B4-BE49-F238E27FC236}">
                <a16:creationId xmlns:a16="http://schemas.microsoft.com/office/drawing/2014/main" id="{01325153-01AA-8B0C-C458-AB610FFBE4AE}"/>
              </a:ext>
            </a:extLst>
          </p:cNvPr>
          <p:cNvCxnSpPr/>
          <p:nvPr/>
        </p:nvCxnSpPr>
        <p:spPr>
          <a:xfrm>
            <a:off x="511955" y="3870320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Rak koppling 47">
            <a:extLst>
              <a:ext uri="{FF2B5EF4-FFF2-40B4-BE49-F238E27FC236}">
                <a16:creationId xmlns:a16="http://schemas.microsoft.com/office/drawing/2014/main" id="{DA701307-200F-7ECC-8BA6-CAAB3B4E024E}"/>
              </a:ext>
            </a:extLst>
          </p:cNvPr>
          <p:cNvCxnSpPr/>
          <p:nvPr/>
        </p:nvCxnSpPr>
        <p:spPr>
          <a:xfrm>
            <a:off x="511955" y="4572000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85508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2707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0EBAA-BB01-2327-3FD6-22D4E0013E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bject 3">
            <a:extLst>
              <a:ext uri="{FF2B5EF4-FFF2-40B4-BE49-F238E27FC236}">
                <a16:creationId xmlns:a16="http://schemas.microsoft.com/office/drawing/2014/main" id="{0F77A5FB-E055-7F55-160C-FA0C0C84EFB7}"/>
              </a:ext>
            </a:extLst>
          </p:cNvPr>
          <p:cNvSpPr/>
          <p:nvPr/>
        </p:nvSpPr>
        <p:spPr>
          <a:xfrm>
            <a:off x="6760022" y="1116530"/>
            <a:ext cx="1722623" cy="1215308"/>
          </a:xfrm>
          <a:custGeom>
            <a:avLst/>
            <a:gdLst/>
            <a:ahLst/>
            <a:cxnLst/>
            <a:rect l="l" t="t" r="r" b="b"/>
            <a:pathLst>
              <a:path w="2642870" h="1201420">
                <a:moveTo>
                  <a:pt x="0" y="1200912"/>
                </a:moveTo>
                <a:lnTo>
                  <a:pt x="2642616" y="1200912"/>
                </a:lnTo>
                <a:lnTo>
                  <a:pt x="2642616" y="0"/>
                </a:lnTo>
                <a:lnTo>
                  <a:pt x="0" y="0"/>
                </a:lnTo>
                <a:lnTo>
                  <a:pt x="0" y="1200912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pPr defTabSz="457200"/>
            <a:endParaRPr dirty="0"/>
          </a:p>
        </p:txBody>
      </p:sp>
      <p:sp>
        <p:nvSpPr>
          <p:cNvPr id="23" name="object 130">
            <a:extLst>
              <a:ext uri="{FF2B5EF4-FFF2-40B4-BE49-F238E27FC236}">
                <a16:creationId xmlns:a16="http://schemas.microsoft.com/office/drawing/2014/main" id="{EA3EAA32-244C-F542-F0FA-E0778DE2F678}"/>
              </a:ext>
            </a:extLst>
          </p:cNvPr>
          <p:cNvSpPr txBox="1"/>
          <p:nvPr/>
        </p:nvSpPr>
        <p:spPr>
          <a:xfrm>
            <a:off x="0" y="392430"/>
            <a:ext cx="6223635" cy="437939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579120">
              <a:lnSpc>
                <a:spcPct val="100000"/>
              </a:lnSpc>
              <a:spcBef>
                <a:spcPts val="334"/>
              </a:spcBef>
            </a:pPr>
            <a:r>
              <a:rPr sz="1400" spc="-5" dirty="0">
                <a:solidFill>
                  <a:srgbClr val="3A3838"/>
                </a:solidFill>
                <a:latin typeface="Carlito"/>
                <a:cs typeface="Carlito"/>
              </a:rPr>
              <a:t>15 </a:t>
            </a:r>
            <a:r>
              <a:rPr sz="1400" dirty="0">
                <a:solidFill>
                  <a:srgbClr val="3A3838"/>
                </a:solidFill>
                <a:latin typeface="Carlito"/>
                <a:cs typeface="Carlito"/>
              </a:rPr>
              <a:t>- </a:t>
            </a:r>
            <a:r>
              <a:rPr sz="1400" spc="-5" dirty="0">
                <a:solidFill>
                  <a:srgbClr val="3A3838"/>
                </a:solidFill>
                <a:latin typeface="Carlito"/>
                <a:cs typeface="Carlito"/>
              </a:rPr>
              <a:t>Forsknings- och utvecklingsarbete med medicinsk </a:t>
            </a:r>
            <a:r>
              <a:rPr sz="1400" dirty="0">
                <a:solidFill>
                  <a:srgbClr val="3A3838"/>
                </a:solidFill>
                <a:latin typeface="Carlito"/>
                <a:cs typeface="Carlito"/>
              </a:rPr>
              <a:t>eller </a:t>
            </a:r>
            <a:r>
              <a:rPr sz="1400" spc="-5" dirty="0">
                <a:solidFill>
                  <a:srgbClr val="3A3838"/>
                </a:solidFill>
                <a:latin typeface="Carlito"/>
                <a:cs typeface="Carlito"/>
              </a:rPr>
              <a:t>liknande</a:t>
            </a:r>
            <a:r>
              <a:rPr sz="1400" spc="45" dirty="0">
                <a:solidFill>
                  <a:srgbClr val="3A3838"/>
                </a:solidFill>
                <a:latin typeface="Carlito"/>
                <a:cs typeface="Carlito"/>
              </a:rPr>
              <a:t> </a:t>
            </a:r>
            <a:r>
              <a:rPr sz="1400" spc="-5" dirty="0">
                <a:solidFill>
                  <a:srgbClr val="3A3838"/>
                </a:solidFill>
                <a:latin typeface="Carlito"/>
                <a:cs typeface="Carlito"/>
              </a:rPr>
              <a:t>inriktning</a:t>
            </a:r>
            <a:endParaRPr sz="1400" dirty="0">
              <a:latin typeface="Carlito"/>
              <a:cs typeface="Carlito"/>
            </a:endParaRPr>
          </a:p>
          <a:p>
            <a:pPr marL="573405">
              <a:lnSpc>
                <a:spcPct val="100000"/>
              </a:lnSpc>
              <a:spcBef>
                <a:spcPts val="160"/>
              </a:spcBef>
            </a:pPr>
            <a:r>
              <a:rPr sz="1000" b="1" spc="-5" dirty="0">
                <a:solidFill>
                  <a:srgbClr val="3A3838"/>
                </a:solidFill>
                <a:latin typeface="Carlito"/>
                <a:cs typeface="Carlito"/>
              </a:rPr>
              <a:t>lönestatistik, </a:t>
            </a:r>
            <a:r>
              <a:rPr lang="sv-SE" sz="1000" b="1" spc="-5" dirty="0">
                <a:solidFill>
                  <a:srgbClr val="3A3838"/>
                </a:solidFill>
                <a:latin typeface="Carlito"/>
                <a:cs typeface="Carlito"/>
              </a:rPr>
              <a:t>mars 2026</a:t>
            </a:r>
            <a:r>
              <a:rPr sz="1000" b="1" spc="-5" dirty="0">
                <a:solidFill>
                  <a:srgbClr val="3A3838"/>
                </a:solidFill>
                <a:latin typeface="Carlito"/>
                <a:cs typeface="Carlito"/>
              </a:rPr>
              <a:t> (10:e</a:t>
            </a:r>
            <a:r>
              <a:rPr lang="sv-SE" sz="1000" b="1" spc="-5" dirty="0">
                <a:solidFill>
                  <a:srgbClr val="3A3838"/>
                </a:solidFill>
                <a:latin typeface="Carlito"/>
                <a:cs typeface="Carlito"/>
              </a:rPr>
              <a:t> percentil</a:t>
            </a:r>
            <a:r>
              <a:rPr sz="1000" b="1" spc="-5" dirty="0">
                <a:solidFill>
                  <a:srgbClr val="3A3838"/>
                </a:solidFill>
                <a:latin typeface="Carlito"/>
                <a:cs typeface="Carlito"/>
              </a:rPr>
              <a:t>, median, 90:e</a:t>
            </a:r>
            <a:r>
              <a:rPr sz="1000" b="1" spc="100" dirty="0">
                <a:solidFill>
                  <a:srgbClr val="3A3838"/>
                </a:solidFill>
                <a:latin typeface="Carlito"/>
                <a:cs typeface="Carlito"/>
              </a:rPr>
              <a:t> </a:t>
            </a:r>
            <a:r>
              <a:rPr sz="1000" b="1" spc="-5" dirty="0" err="1">
                <a:solidFill>
                  <a:srgbClr val="3A3838"/>
                </a:solidFill>
                <a:latin typeface="Carlito"/>
                <a:cs typeface="Carlito"/>
              </a:rPr>
              <a:t>percentil</a:t>
            </a:r>
            <a:r>
              <a:rPr sz="1000" b="1" spc="-5" dirty="0">
                <a:solidFill>
                  <a:srgbClr val="3A3838"/>
                </a:solidFill>
                <a:latin typeface="Carlito"/>
                <a:cs typeface="Carlito"/>
              </a:rPr>
              <a:t>)</a:t>
            </a:r>
            <a:endParaRPr sz="1000" dirty="0">
              <a:latin typeface="Carlito"/>
              <a:cs typeface="Carlito"/>
            </a:endParaRPr>
          </a:p>
        </p:txBody>
      </p:sp>
      <p:grpSp>
        <p:nvGrpSpPr>
          <p:cNvPr id="2" name="object 2">
            <a:extLst>
              <a:ext uri="{FF2B5EF4-FFF2-40B4-BE49-F238E27FC236}">
                <a16:creationId xmlns:a16="http://schemas.microsoft.com/office/drawing/2014/main" id="{9EA725ED-6118-BC29-439F-FA07EF0E2E8E}"/>
              </a:ext>
            </a:extLst>
          </p:cNvPr>
          <p:cNvGrpSpPr/>
          <p:nvPr/>
        </p:nvGrpSpPr>
        <p:grpSpPr>
          <a:xfrm>
            <a:off x="523048" y="1031475"/>
            <a:ext cx="8446135" cy="4747025"/>
            <a:chOff x="577469" y="1032237"/>
            <a:chExt cx="8446135" cy="4747025"/>
          </a:xfrm>
        </p:grpSpPr>
        <p:sp>
          <p:nvSpPr>
            <p:cNvPr id="3" name="object 3">
              <a:extLst>
                <a:ext uri="{FF2B5EF4-FFF2-40B4-BE49-F238E27FC236}">
                  <a16:creationId xmlns:a16="http://schemas.microsoft.com/office/drawing/2014/main" id="{BE8A61AB-8712-0E14-2471-9A58EA358361}"/>
                </a:ext>
              </a:extLst>
            </p:cNvPr>
            <p:cNvSpPr/>
            <p:nvPr/>
          </p:nvSpPr>
          <p:spPr>
            <a:xfrm>
              <a:off x="916595" y="1032237"/>
              <a:ext cx="1722623" cy="1263300"/>
            </a:xfrm>
            <a:custGeom>
              <a:avLst/>
              <a:gdLst/>
              <a:ahLst/>
              <a:cxnLst/>
              <a:rect l="l" t="t" r="r" b="b"/>
              <a:pathLst>
                <a:path w="2642870" h="1201420">
                  <a:moveTo>
                    <a:pt x="0" y="1200912"/>
                  </a:moveTo>
                  <a:lnTo>
                    <a:pt x="2642616" y="1200912"/>
                  </a:lnTo>
                  <a:lnTo>
                    <a:pt x="2642616" y="0"/>
                  </a:lnTo>
                  <a:lnTo>
                    <a:pt x="0" y="0"/>
                  </a:lnTo>
                  <a:lnTo>
                    <a:pt x="0" y="1200912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pPr defTabSz="457200"/>
              <a:endParaRPr dirty="0"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33105331-3996-C317-950B-E9B1531D0E35}"/>
                </a:ext>
              </a:extLst>
            </p:cNvPr>
            <p:cNvSpPr/>
            <p:nvPr/>
          </p:nvSpPr>
          <p:spPr>
            <a:xfrm>
              <a:off x="577469" y="1389507"/>
              <a:ext cx="36830" cy="3796665"/>
            </a:xfrm>
            <a:custGeom>
              <a:avLst/>
              <a:gdLst/>
              <a:ahLst/>
              <a:cxnLst/>
              <a:rect l="l" t="t" r="r" b="b"/>
              <a:pathLst>
                <a:path w="36829" h="3796665">
                  <a:moveTo>
                    <a:pt x="0" y="3796284"/>
                  </a:moveTo>
                  <a:lnTo>
                    <a:pt x="0" y="0"/>
                  </a:lnTo>
                </a:path>
                <a:path w="36829" h="3796665">
                  <a:moveTo>
                    <a:pt x="0" y="3796284"/>
                  </a:moveTo>
                  <a:lnTo>
                    <a:pt x="36575" y="3796284"/>
                  </a:lnTo>
                </a:path>
                <a:path w="36829" h="3796665">
                  <a:moveTo>
                    <a:pt x="0" y="3163824"/>
                  </a:moveTo>
                  <a:lnTo>
                    <a:pt x="36575" y="3163824"/>
                  </a:lnTo>
                </a:path>
                <a:path w="36829" h="3796665">
                  <a:moveTo>
                    <a:pt x="0" y="2531364"/>
                  </a:moveTo>
                  <a:lnTo>
                    <a:pt x="36575" y="2531364"/>
                  </a:lnTo>
                </a:path>
                <a:path w="36829" h="3796665">
                  <a:moveTo>
                    <a:pt x="0" y="1897379"/>
                  </a:moveTo>
                  <a:lnTo>
                    <a:pt x="36575" y="1897379"/>
                  </a:lnTo>
                </a:path>
                <a:path w="36829" h="3796665">
                  <a:moveTo>
                    <a:pt x="0" y="1264920"/>
                  </a:moveTo>
                  <a:lnTo>
                    <a:pt x="36575" y="1264920"/>
                  </a:lnTo>
                </a:path>
                <a:path w="36829" h="3796665">
                  <a:moveTo>
                    <a:pt x="0" y="632460"/>
                  </a:moveTo>
                  <a:lnTo>
                    <a:pt x="36575" y="632460"/>
                  </a:lnTo>
                </a:path>
                <a:path w="36829" h="3796665">
                  <a:moveTo>
                    <a:pt x="0" y="0"/>
                  </a:moveTo>
                  <a:lnTo>
                    <a:pt x="36575" y="0"/>
                  </a:lnTo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pPr defTabSz="457200"/>
              <a:endParaRPr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606AA1DF-9FF2-5590-1757-9B0909B4EBB5}"/>
                </a:ext>
              </a:extLst>
            </p:cNvPr>
            <p:cNvSpPr/>
            <p:nvPr/>
          </p:nvSpPr>
          <p:spPr>
            <a:xfrm>
              <a:off x="595884" y="5186172"/>
              <a:ext cx="8427720" cy="593090"/>
            </a:xfrm>
            <a:custGeom>
              <a:avLst/>
              <a:gdLst/>
              <a:ahLst/>
              <a:cxnLst/>
              <a:rect l="l" t="t" r="r" b="b"/>
              <a:pathLst>
                <a:path w="8427720" h="593089">
                  <a:moveTo>
                    <a:pt x="0" y="0"/>
                  </a:moveTo>
                  <a:lnTo>
                    <a:pt x="8427720" y="0"/>
                  </a:lnTo>
                </a:path>
                <a:path w="8427720" h="593089">
                  <a:moveTo>
                    <a:pt x="0" y="0"/>
                  </a:moveTo>
                  <a:lnTo>
                    <a:pt x="0" y="198119"/>
                  </a:lnTo>
                </a:path>
                <a:path w="8427720" h="593089">
                  <a:moveTo>
                    <a:pt x="8427720" y="0"/>
                  </a:moveTo>
                  <a:lnTo>
                    <a:pt x="8427720" y="198119"/>
                  </a:lnTo>
                </a:path>
                <a:path w="8427720" h="593089">
                  <a:moveTo>
                    <a:pt x="0" y="198119"/>
                  </a:moveTo>
                  <a:lnTo>
                    <a:pt x="0" y="396239"/>
                  </a:lnTo>
                </a:path>
                <a:path w="8427720" h="593089">
                  <a:moveTo>
                    <a:pt x="8427720" y="198119"/>
                  </a:moveTo>
                  <a:lnTo>
                    <a:pt x="8427720" y="396239"/>
                  </a:lnTo>
                </a:path>
                <a:path w="8427720" h="593089">
                  <a:moveTo>
                    <a:pt x="0" y="396239"/>
                  </a:moveTo>
                  <a:lnTo>
                    <a:pt x="0" y="592835"/>
                  </a:lnTo>
                </a:path>
                <a:path w="8427720" h="593089">
                  <a:moveTo>
                    <a:pt x="8427720" y="396239"/>
                  </a:moveTo>
                  <a:lnTo>
                    <a:pt x="8427720" y="592835"/>
                  </a:lnTo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pPr defTabSz="457200"/>
              <a:endParaRPr/>
            </a:p>
          </p:txBody>
        </p:sp>
      </p:grpSp>
      <p:sp>
        <p:nvSpPr>
          <p:cNvPr id="7" name="object 7">
            <a:extLst>
              <a:ext uri="{FF2B5EF4-FFF2-40B4-BE49-F238E27FC236}">
                <a16:creationId xmlns:a16="http://schemas.microsoft.com/office/drawing/2014/main" id="{3B994AD5-9527-EFD0-7281-AEE26EC3423E}"/>
              </a:ext>
            </a:extLst>
          </p:cNvPr>
          <p:cNvSpPr txBox="1"/>
          <p:nvPr/>
        </p:nvSpPr>
        <p:spPr>
          <a:xfrm>
            <a:off x="1579955" y="894898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82 050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28696BBF-0EFE-4AEE-AB6B-8FEF19D5F548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7530845" y="6518168"/>
            <a:ext cx="848359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sv-SE" spc="-5" dirty="0"/>
              <a:t>Mars 2026</a:t>
            </a:r>
            <a:endParaRPr spc="-5" dirty="0"/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962B2A5D-D328-CAA9-082E-9E34A6EEB361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2</a:t>
            </a:fld>
            <a:endParaRPr dirty="0"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5143FAE8-4011-6832-31AF-99C532287CD2}"/>
              </a:ext>
            </a:extLst>
          </p:cNvPr>
          <p:cNvSpPr txBox="1"/>
          <p:nvPr/>
        </p:nvSpPr>
        <p:spPr>
          <a:xfrm>
            <a:off x="1579955" y="2159493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60 590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EDA7F6B6-80FA-7A06-9AED-262200DF4601}"/>
              </a:ext>
            </a:extLst>
          </p:cNvPr>
          <p:cNvSpPr txBox="1"/>
          <p:nvPr/>
        </p:nvSpPr>
        <p:spPr>
          <a:xfrm>
            <a:off x="21742" y="5092065"/>
            <a:ext cx="500380" cy="686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895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15</a:t>
            </a:r>
            <a:r>
              <a:rPr sz="900" spc="-15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850" spc="-5" dirty="0">
                <a:solidFill>
                  <a:srgbClr val="3A3838"/>
                </a:solidFill>
                <a:latin typeface="Carlito"/>
                <a:cs typeface="Carlito"/>
              </a:rPr>
              <a:t>Antal</a:t>
            </a:r>
            <a:endParaRPr sz="85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850" spc="-5" dirty="0">
                <a:solidFill>
                  <a:srgbClr val="3A3838"/>
                </a:solidFill>
                <a:latin typeface="Carlito"/>
                <a:cs typeface="Carlito"/>
              </a:rPr>
              <a:t>Institution</a:t>
            </a:r>
            <a:endParaRPr sz="85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515"/>
              </a:spcBef>
            </a:pPr>
            <a:r>
              <a:rPr sz="850" spc="-5" dirty="0">
                <a:solidFill>
                  <a:srgbClr val="3A3838"/>
                </a:solidFill>
                <a:latin typeface="Carlito"/>
                <a:cs typeface="Carlito"/>
              </a:rPr>
              <a:t>BESTA-kod</a:t>
            </a:r>
            <a:endParaRPr sz="850">
              <a:latin typeface="Carlito"/>
              <a:cs typeface="Carlito"/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C5FC7CF2-06C7-C77B-C2B0-ABBDE11A649A}"/>
              </a:ext>
            </a:extLst>
          </p:cNvPr>
          <p:cNvSpPr txBox="1"/>
          <p:nvPr/>
        </p:nvSpPr>
        <p:spPr>
          <a:xfrm>
            <a:off x="58318" y="4459351"/>
            <a:ext cx="34163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25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2878985D-665E-F1A0-9F82-B18370A0B98A}"/>
              </a:ext>
            </a:extLst>
          </p:cNvPr>
          <p:cNvSpPr txBox="1"/>
          <p:nvPr/>
        </p:nvSpPr>
        <p:spPr>
          <a:xfrm>
            <a:off x="58318" y="3826509"/>
            <a:ext cx="34163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35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32FCD893-20E3-75F4-E112-FE0DF2AA2757}"/>
              </a:ext>
            </a:extLst>
          </p:cNvPr>
          <p:cNvSpPr txBox="1"/>
          <p:nvPr/>
        </p:nvSpPr>
        <p:spPr>
          <a:xfrm>
            <a:off x="58318" y="3193796"/>
            <a:ext cx="34163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45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7478F4AF-87CD-A5CD-37B3-B7ECCBBDDA25}"/>
              </a:ext>
            </a:extLst>
          </p:cNvPr>
          <p:cNvSpPr txBox="1"/>
          <p:nvPr/>
        </p:nvSpPr>
        <p:spPr>
          <a:xfrm>
            <a:off x="58318" y="2561082"/>
            <a:ext cx="34163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55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17C739D9-CEB3-D1D3-9141-2AB2D472574A}"/>
              </a:ext>
            </a:extLst>
          </p:cNvPr>
          <p:cNvSpPr txBox="1"/>
          <p:nvPr/>
        </p:nvSpPr>
        <p:spPr>
          <a:xfrm>
            <a:off x="58311" y="1927936"/>
            <a:ext cx="34163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>
                <a:solidFill>
                  <a:srgbClr val="585858"/>
                </a:solidFill>
                <a:latin typeface="Carlito"/>
                <a:cs typeface="Carlito"/>
              </a:rPr>
              <a:t>65</a:t>
            </a:r>
            <a:r>
              <a:rPr lang="sv-SE" sz="900" spc="-6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sv-SE" sz="900" spc="-5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lang="sv-SE" sz="900" dirty="0">
              <a:latin typeface="Carlito"/>
              <a:cs typeface="Carlito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6B199ED5-259A-F4F4-DADD-178DFD4A3D3B}"/>
              </a:ext>
            </a:extLst>
          </p:cNvPr>
          <p:cNvSpPr txBox="1"/>
          <p:nvPr/>
        </p:nvSpPr>
        <p:spPr>
          <a:xfrm>
            <a:off x="1645507" y="5241431"/>
            <a:ext cx="129539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18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D15E2D75-2CC9-9D3D-8A71-BB91E1D95ACE}"/>
              </a:ext>
            </a:extLst>
          </p:cNvPr>
          <p:cNvSpPr txBox="1"/>
          <p:nvPr/>
        </p:nvSpPr>
        <p:spPr>
          <a:xfrm>
            <a:off x="4648106" y="5510759"/>
            <a:ext cx="612394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 err="1">
                <a:solidFill>
                  <a:srgbClr val="585858"/>
                </a:solidFill>
                <a:latin typeface="Carlito"/>
                <a:cs typeface="Carlito"/>
              </a:rPr>
              <a:t>Sthlms</a:t>
            </a:r>
            <a:r>
              <a:rPr lang="sv-SE" sz="900" spc="-5" dirty="0">
                <a:solidFill>
                  <a:srgbClr val="585858"/>
                </a:solidFill>
                <a:latin typeface="Carlito"/>
                <a:cs typeface="Carlito"/>
              </a:rPr>
              <a:t> län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7E61BEF4-CB67-8943-57B0-07A8350BCB84}"/>
              </a:ext>
            </a:extLst>
          </p:cNvPr>
          <p:cNvSpPr txBox="1"/>
          <p:nvPr/>
        </p:nvSpPr>
        <p:spPr>
          <a:xfrm>
            <a:off x="4705683" y="5824479"/>
            <a:ext cx="475917" cy="1519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900" b="1" dirty="0">
                <a:solidFill>
                  <a:srgbClr val="585858"/>
                </a:solidFill>
                <a:latin typeface="Carlito"/>
                <a:cs typeface="Carlito"/>
              </a:rPr>
              <a:t>15B</a:t>
            </a:r>
            <a:r>
              <a:rPr sz="900" b="1" dirty="0">
                <a:solidFill>
                  <a:srgbClr val="585858"/>
                </a:solidFill>
                <a:latin typeface="Carlito"/>
                <a:cs typeface="Carlito"/>
              </a:rPr>
              <a:t>1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25" name="object 17">
            <a:extLst>
              <a:ext uri="{FF2B5EF4-FFF2-40B4-BE49-F238E27FC236}">
                <a16:creationId xmlns:a16="http://schemas.microsoft.com/office/drawing/2014/main" id="{2FA2727F-59B0-2DB2-17D3-9E3BDEE3F453}"/>
              </a:ext>
            </a:extLst>
          </p:cNvPr>
          <p:cNvSpPr txBox="1"/>
          <p:nvPr/>
        </p:nvSpPr>
        <p:spPr>
          <a:xfrm>
            <a:off x="1655701" y="5481955"/>
            <a:ext cx="31305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KI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6" name="object 17">
            <a:extLst>
              <a:ext uri="{FF2B5EF4-FFF2-40B4-BE49-F238E27FC236}">
                <a16:creationId xmlns:a16="http://schemas.microsoft.com/office/drawing/2014/main" id="{C5A9E6A2-9E9A-2125-5067-26AFD6130228}"/>
              </a:ext>
            </a:extLst>
          </p:cNvPr>
          <p:cNvSpPr txBox="1"/>
          <p:nvPr/>
        </p:nvSpPr>
        <p:spPr>
          <a:xfrm>
            <a:off x="7464806" y="5529111"/>
            <a:ext cx="612394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Hela</a:t>
            </a:r>
            <a:r>
              <a:rPr sz="900" spc="-55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sv-SE" sz="900" spc="-55" dirty="0">
                <a:solidFill>
                  <a:srgbClr val="585858"/>
                </a:solidFill>
                <a:latin typeface="Carlito"/>
                <a:cs typeface="Carlito"/>
              </a:rPr>
              <a:t>staten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8" name="object 16">
            <a:extLst>
              <a:ext uri="{FF2B5EF4-FFF2-40B4-BE49-F238E27FC236}">
                <a16:creationId xmlns:a16="http://schemas.microsoft.com/office/drawing/2014/main" id="{95941465-BA5B-6389-122C-146CEFF9A524}"/>
              </a:ext>
            </a:extLst>
          </p:cNvPr>
          <p:cNvSpPr txBox="1"/>
          <p:nvPr/>
        </p:nvSpPr>
        <p:spPr>
          <a:xfrm>
            <a:off x="4755323" y="5283771"/>
            <a:ext cx="129539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19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9" name="object 16">
            <a:extLst>
              <a:ext uri="{FF2B5EF4-FFF2-40B4-BE49-F238E27FC236}">
                <a16:creationId xmlns:a16="http://schemas.microsoft.com/office/drawing/2014/main" id="{7B9D5997-430A-42D9-48DA-16840D215F55}"/>
              </a:ext>
            </a:extLst>
          </p:cNvPr>
          <p:cNvSpPr txBox="1"/>
          <p:nvPr/>
        </p:nvSpPr>
        <p:spPr>
          <a:xfrm>
            <a:off x="7556565" y="5283770"/>
            <a:ext cx="129539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21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0" name="object 25">
            <a:extLst>
              <a:ext uri="{FF2B5EF4-FFF2-40B4-BE49-F238E27FC236}">
                <a16:creationId xmlns:a16="http://schemas.microsoft.com/office/drawing/2014/main" id="{7999AEF1-0E72-6D2C-EAA6-9A40D12E00AC}"/>
              </a:ext>
            </a:extLst>
          </p:cNvPr>
          <p:cNvSpPr/>
          <p:nvPr/>
        </p:nvSpPr>
        <p:spPr>
          <a:xfrm>
            <a:off x="862174" y="1926235"/>
            <a:ext cx="1883720" cy="1529161"/>
          </a:xfrm>
          <a:custGeom>
            <a:avLst/>
            <a:gdLst/>
            <a:ahLst/>
            <a:cxnLst/>
            <a:rect l="l" t="t" r="r" b="b"/>
            <a:pathLst>
              <a:path w="146685" h="2519679">
                <a:moveTo>
                  <a:pt x="0" y="2519172"/>
                </a:moveTo>
                <a:lnTo>
                  <a:pt x="146303" y="2519172"/>
                </a:lnTo>
                <a:lnTo>
                  <a:pt x="146303" y="0"/>
                </a:lnTo>
                <a:lnTo>
                  <a:pt x="0" y="0"/>
                </a:lnTo>
                <a:lnTo>
                  <a:pt x="0" y="2519172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object 9">
            <a:extLst>
              <a:ext uri="{FF2B5EF4-FFF2-40B4-BE49-F238E27FC236}">
                <a16:creationId xmlns:a16="http://schemas.microsoft.com/office/drawing/2014/main" id="{BA00B7B9-3C1A-791D-33E6-E7F6FE1598BE}"/>
              </a:ext>
            </a:extLst>
          </p:cNvPr>
          <p:cNvSpPr txBox="1"/>
          <p:nvPr/>
        </p:nvSpPr>
        <p:spPr>
          <a:xfrm>
            <a:off x="1569497" y="1789659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66 100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2" name="object 9">
            <a:extLst>
              <a:ext uri="{FF2B5EF4-FFF2-40B4-BE49-F238E27FC236}">
                <a16:creationId xmlns:a16="http://schemas.microsoft.com/office/drawing/2014/main" id="{E0DE9719-8755-D86C-C169-A1F044909C8B}"/>
              </a:ext>
            </a:extLst>
          </p:cNvPr>
          <p:cNvSpPr txBox="1"/>
          <p:nvPr/>
        </p:nvSpPr>
        <p:spPr>
          <a:xfrm>
            <a:off x="7472175" y="2243085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59 800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3" name="object 70">
            <a:extLst>
              <a:ext uri="{FF2B5EF4-FFF2-40B4-BE49-F238E27FC236}">
                <a16:creationId xmlns:a16="http://schemas.microsoft.com/office/drawing/2014/main" id="{C7B77837-575E-E244-E3E3-5150B6EEC516}"/>
              </a:ext>
            </a:extLst>
          </p:cNvPr>
          <p:cNvSpPr txBox="1">
            <a:spLocks/>
          </p:cNvSpPr>
          <p:nvPr/>
        </p:nvSpPr>
        <p:spPr>
          <a:xfrm>
            <a:off x="229126" y="6546177"/>
            <a:ext cx="6400165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800" b="0" i="0" kern="1200">
                <a:solidFill>
                  <a:srgbClr val="808080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spcBef>
                <a:spcPts val="25"/>
              </a:spcBef>
            </a:pPr>
            <a:r>
              <a:rPr lang="sv-SE" spc="-5" dirty="0"/>
              <a:t>Källa: Arbetsgivarverket. </a:t>
            </a:r>
            <a:r>
              <a:rPr lang="sv-SE" dirty="0"/>
              <a:t>Lönestatistik </a:t>
            </a:r>
            <a:r>
              <a:rPr lang="sv-SE" spc="-5" dirty="0"/>
              <a:t>redovisas </a:t>
            </a:r>
            <a:r>
              <a:rPr lang="sv-SE" dirty="0"/>
              <a:t>inte </a:t>
            </a:r>
            <a:r>
              <a:rPr lang="sv-SE" spc="-5" dirty="0"/>
              <a:t>vid färre än </a:t>
            </a:r>
            <a:r>
              <a:rPr lang="sv-SE" dirty="0"/>
              <a:t>fem </a:t>
            </a:r>
            <a:r>
              <a:rPr lang="sv-SE" spc="-5" dirty="0"/>
              <a:t>observationer. </a:t>
            </a:r>
            <a:r>
              <a:rPr lang="sv-SE" dirty="0"/>
              <a:t>Vid </a:t>
            </a:r>
            <a:r>
              <a:rPr lang="sv-SE" spc="-5" dirty="0"/>
              <a:t>upp </a:t>
            </a:r>
            <a:r>
              <a:rPr lang="sv-SE" dirty="0"/>
              <a:t>till</a:t>
            </a:r>
            <a:r>
              <a:rPr lang="sv-SE" spc="160" dirty="0"/>
              <a:t> </a:t>
            </a:r>
            <a:r>
              <a:rPr lang="sv-SE" spc="-5" dirty="0"/>
              <a:t>21 observationer </a:t>
            </a:r>
            <a:r>
              <a:rPr lang="sv-SE" dirty="0"/>
              <a:t>redovisas </a:t>
            </a:r>
            <a:r>
              <a:rPr lang="sv-SE" spc="-5" dirty="0"/>
              <a:t>endast </a:t>
            </a:r>
            <a:r>
              <a:rPr lang="sv-SE" dirty="0"/>
              <a:t>medianen.</a:t>
            </a:r>
          </a:p>
        </p:txBody>
      </p: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0DCBECE4-8F24-460F-34B6-E4CA1D641E5E}"/>
              </a:ext>
            </a:extLst>
          </p:cNvPr>
          <p:cNvCxnSpPr>
            <a:cxnSpLocks/>
          </p:cNvCxnSpPr>
          <p:nvPr/>
        </p:nvCxnSpPr>
        <p:spPr>
          <a:xfrm flipH="1">
            <a:off x="559878" y="1017237"/>
            <a:ext cx="18415" cy="495920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Rak koppling 33">
            <a:extLst>
              <a:ext uri="{FF2B5EF4-FFF2-40B4-BE49-F238E27FC236}">
                <a16:creationId xmlns:a16="http://schemas.microsoft.com/office/drawing/2014/main" id="{0982CDBF-BF4C-5577-C67C-2B64238254E5}"/>
              </a:ext>
            </a:extLst>
          </p:cNvPr>
          <p:cNvCxnSpPr>
            <a:cxnSpLocks/>
          </p:cNvCxnSpPr>
          <p:nvPr/>
        </p:nvCxnSpPr>
        <p:spPr>
          <a:xfrm flipH="1" flipV="1">
            <a:off x="578293" y="5185410"/>
            <a:ext cx="7800911" cy="1012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Rak koppling 35">
            <a:extLst>
              <a:ext uri="{FF2B5EF4-FFF2-40B4-BE49-F238E27FC236}">
                <a16:creationId xmlns:a16="http://schemas.microsoft.com/office/drawing/2014/main" id="{D8A11577-E01C-B0F3-41E7-36FA096A18B1}"/>
              </a:ext>
            </a:extLst>
          </p:cNvPr>
          <p:cNvCxnSpPr>
            <a:cxnSpLocks/>
          </p:cNvCxnSpPr>
          <p:nvPr/>
        </p:nvCxnSpPr>
        <p:spPr>
          <a:xfrm flipV="1">
            <a:off x="2971800" y="5182970"/>
            <a:ext cx="0" cy="47911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Rak koppling 41">
            <a:extLst>
              <a:ext uri="{FF2B5EF4-FFF2-40B4-BE49-F238E27FC236}">
                <a16:creationId xmlns:a16="http://schemas.microsoft.com/office/drawing/2014/main" id="{A7F85635-EDEF-B23C-56CE-ACAE60707C1E}"/>
              </a:ext>
            </a:extLst>
          </p:cNvPr>
          <p:cNvCxnSpPr>
            <a:cxnSpLocks/>
          </p:cNvCxnSpPr>
          <p:nvPr/>
        </p:nvCxnSpPr>
        <p:spPr>
          <a:xfrm flipV="1">
            <a:off x="6272803" y="5195537"/>
            <a:ext cx="0" cy="47911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object 15">
            <a:extLst>
              <a:ext uri="{FF2B5EF4-FFF2-40B4-BE49-F238E27FC236}">
                <a16:creationId xmlns:a16="http://schemas.microsoft.com/office/drawing/2014/main" id="{2DE7D4D1-714B-0EF4-6769-86CC83E1991C}"/>
              </a:ext>
            </a:extLst>
          </p:cNvPr>
          <p:cNvSpPr txBox="1"/>
          <p:nvPr/>
        </p:nvSpPr>
        <p:spPr>
          <a:xfrm>
            <a:off x="68352" y="1248779"/>
            <a:ext cx="34163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75</a:t>
            </a:r>
            <a:r>
              <a:rPr lang="sv-SE"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sv-SE"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lang="sv-SE" sz="900" dirty="0">
              <a:latin typeface="Carlito"/>
              <a:cs typeface="Carlito"/>
            </a:endParaRPr>
          </a:p>
        </p:txBody>
      </p:sp>
      <p:cxnSp>
        <p:nvCxnSpPr>
          <p:cNvPr id="20" name="Rak koppling 19">
            <a:extLst>
              <a:ext uri="{FF2B5EF4-FFF2-40B4-BE49-F238E27FC236}">
                <a16:creationId xmlns:a16="http://schemas.microsoft.com/office/drawing/2014/main" id="{B63883BB-8A7E-A193-DDCB-CF7AFEF4DD48}"/>
              </a:ext>
            </a:extLst>
          </p:cNvPr>
          <p:cNvCxnSpPr/>
          <p:nvPr/>
        </p:nvCxnSpPr>
        <p:spPr>
          <a:xfrm>
            <a:off x="578293" y="1017237"/>
            <a:ext cx="36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ak koppling 34">
            <a:extLst>
              <a:ext uri="{FF2B5EF4-FFF2-40B4-BE49-F238E27FC236}">
                <a16:creationId xmlns:a16="http://schemas.microsoft.com/office/drawing/2014/main" id="{2A3657CC-AADB-58D8-2B03-BB8D15A3DDA5}"/>
              </a:ext>
            </a:extLst>
          </p:cNvPr>
          <p:cNvCxnSpPr/>
          <p:nvPr/>
        </p:nvCxnSpPr>
        <p:spPr>
          <a:xfrm>
            <a:off x="578293" y="1980105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Rak koppling 37">
            <a:extLst>
              <a:ext uri="{FF2B5EF4-FFF2-40B4-BE49-F238E27FC236}">
                <a16:creationId xmlns:a16="http://schemas.microsoft.com/office/drawing/2014/main" id="{B54F9F59-5EAF-5A2C-380E-A2F0EB9AEE2A}"/>
              </a:ext>
            </a:extLst>
          </p:cNvPr>
          <p:cNvCxnSpPr/>
          <p:nvPr/>
        </p:nvCxnSpPr>
        <p:spPr>
          <a:xfrm>
            <a:off x="578293" y="2576572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Rak koppling 39">
            <a:extLst>
              <a:ext uri="{FF2B5EF4-FFF2-40B4-BE49-F238E27FC236}">
                <a16:creationId xmlns:a16="http://schemas.microsoft.com/office/drawing/2014/main" id="{EF401235-36B7-AC18-2C24-18FA279D2C0A}"/>
              </a:ext>
            </a:extLst>
          </p:cNvPr>
          <p:cNvCxnSpPr>
            <a:cxnSpLocks/>
          </p:cNvCxnSpPr>
          <p:nvPr/>
        </p:nvCxnSpPr>
        <p:spPr>
          <a:xfrm>
            <a:off x="578293" y="3193796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Rak koppling 43">
            <a:extLst>
              <a:ext uri="{FF2B5EF4-FFF2-40B4-BE49-F238E27FC236}">
                <a16:creationId xmlns:a16="http://schemas.microsoft.com/office/drawing/2014/main" id="{BFC529A1-145F-2A91-C62E-19F7E866DCC0}"/>
              </a:ext>
            </a:extLst>
          </p:cNvPr>
          <p:cNvCxnSpPr/>
          <p:nvPr/>
        </p:nvCxnSpPr>
        <p:spPr>
          <a:xfrm>
            <a:off x="578293" y="3826509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Rak koppling 45">
            <a:extLst>
              <a:ext uri="{FF2B5EF4-FFF2-40B4-BE49-F238E27FC236}">
                <a16:creationId xmlns:a16="http://schemas.microsoft.com/office/drawing/2014/main" id="{D84434D1-52BB-76C0-FEFC-575EB7CB01C6}"/>
              </a:ext>
            </a:extLst>
          </p:cNvPr>
          <p:cNvCxnSpPr/>
          <p:nvPr/>
        </p:nvCxnSpPr>
        <p:spPr>
          <a:xfrm>
            <a:off x="578293" y="4495800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object 9">
            <a:extLst>
              <a:ext uri="{FF2B5EF4-FFF2-40B4-BE49-F238E27FC236}">
                <a16:creationId xmlns:a16="http://schemas.microsoft.com/office/drawing/2014/main" id="{57FDFCF4-7603-0328-315F-55A176AC1EFE}"/>
              </a:ext>
            </a:extLst>
          </p:cNvPr>
          <p:cNvSpPr txBox="1"/>
          <p:nvPr/>
        </p:nvSpPr>
        <p:spPr>
          <a:xfrm>
            <a:off x="7472175" y="1010427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80 700</a:t>
            </a:r>
            <a:endParaRPr sz="800" dirty="0">
              <a:latin typeface="Carlito"/>
              <a:cs typeface="Carlito"/>
            </a:endParaRPr>
          </a:p>
        </p:txBody>
      </p:sp>
      <p:cxnSp>
        <p:nvCxnSpPr>
          <p:cNvPr id="41" name="Rak koppling 40">
            <a:extLst>
              <a:ext uri="{FF2B5EF4-FFF2-40B4-BE49-F238E27FC236}">
                <a16:creationId xmlns:a16="http://schemas.microsoft.com/office/drawing/2014/main" id="{F30710F8-9FCD-249A-8876-98AA29E68D2D}"/>
              </a:ext>
            </a:extLst>
          </p:cNvPr>
          <p:cNvCxnSpPr/>
          <p:nvPr/>
        </p:nvCxnSpPr>
        <p:spPr>
          <a:xfrm>
            <a:off x="578293" y="1324440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3" name="object 25">
            <a:extLst>
              <a:ext uri="{FF2B5EF4-FFF2-40B4-BE49-F238E27FC236}">
                <a16:creationId xmlns:a16="http://schemas.microsoft.com/office/drawing/2014/main" id="{8E1A802B-151A-31F6-97D5-595C4E21AD8C}"/>
              </a:ext>
            </a:extLst>
          </p:cNvPr>
          <p:cNvSpPr/>
          <p:nvPr/>
        </p:nvSpPr>
        <p:spPr>
          <a:xfrm>
            <a:off x="6588984" y="1815674"/>
            <a:ext cx="2083845" cy="1322942"/>
          </a:xfrm>
          <a:custGeom>
            <a:avLst/>
            <a:gdLst/>
            <a:ahLst/>
            <a:cxnLst/>
            <a:rect l="l" t="t" r="r" b="b"/>
            <a:pathLst>
              <a:path w="146685" h="2519679">
                <a:moveTo>
                  <a:pt x="0" y="2519172"/>
                </a:moveTo>
                <a:lnTo>
                  <a:pt x="146303" y="2519172"/>
                </a:lnTo>
                <a:lnTo>
                  <a:pt x="146303" y="0"/>
                </a:lnTo>
                <a:lnTo>
                  <a:pt x="0" y="0"/>
                </a:lnTo>
                <a:lnTo>
                  <a:pt x="0" y="2519172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5" name="object 25">
            <a:extLst>
              <a:ext uri="{FF2B5EF4-FFF2-40B4-BE49-F238E27FC236}">
                <a16:creationId xmlns:a16="http://schemas.microsoft.com/office/drawing/2014/main" id="{E59B3EB2-05FA-3818-1372-BC8F26465F29}"/>
              </a:ext>
            </a:extLst>
          </p:cNvPr>
          <p:cNvSpPr/>
          <p:nvPr/>
        </p:nvSpPr>
        <p:spPr>
          <a:xfrm>
            <a:off x="3970797" y="1661287"/>
            <a:ext cx="1883720" cy="1529161"/>
          </a:xfrm>
          <a:custGeom>
            <a:avLst/>
            <a:gdLst/>
            <a:ahLst/>
            <a:cxnLst/>
            <a:rect l="l" t="t" r="r" b="b"/>
            <a:pathLst>
              <a:path w="146685" h="2519679">
                <a:moveTo>
                  <a:pt x="0" y="2519172"/>
                </a:moveTo>
                <a:lnTo>
                  <a:pt x="146303" y="2519172"/>
                </a:lnTo>
                <a:lnTo>
                  <a:pt x="146303" y="0"/>
                </a:lnTo>
                <a:lnTo>
                  <a:pt x="0" y="0"/>
                </a:lnTo>
                <a:lnTo>
                  <a:pt x="0" y="2519172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9" name="object 9">
            <a:extLst>
              <a:ext uri="{FF2B5EF4-FFF2-40B4-BE49-F238E27FC236}">
                <a16:creationId xmlns:a16="http://schemas.microsoft.com/office/drawing/2014/main" id="{3D2DE764-E60A-B52A-92B2-64AD502772A2}"/>
              </a:ext>
            </a:extLst>
          </p:cNvPr>
          <p:cNvSpPr txBox="1"/>
          <p:nvPr/>
        </p:nvSpPr>
        <p:spPr>
          <a:xfrm>
            <a:off x="4666104" y="1759562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67 500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8382D3CC-3095-2DD3-7A42-66CB6522991E}"/>
              </a:ext>
            </a:extLst>
          </p:cNvPr>
          <p:cNvSpPr txBox="1"/>
          <p:nvPr/>
        </p:nvSpPr>
        <p:spPr>
          <a:xfrm>
            <a:off x="7476918" y="1746166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67 500</a:t>
            </a:r>
            <a:endParaRPr sz="800" dirty="0"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3675405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object 3">
            <a:extLst>
              <a:ext uri="{FF2B5EF4-FFF2-40B4-BE49-F238E27FC236}">
                <a16:creationId xmlns:a16="http://schemas.microsoft.com/office/drawing/2014/main" id="{EAE0339E-9BC7-83B5-1096-D4BA99FB4FA3}"/>
              </a:ext>
            </a:extLst>
          </p:cNvPr>
          <p:cNvSpPr/>
          <p:nvPr/>
        </p:nvSpPr>
        <p:spPr>
          <a:xfrm>
            <a:off x="3986764" y="1695606"/>
            <a:ext cx="1722623" cy="1268269"/>
          </a:xfrm>
          <a:custGeom>
            <a:avLst/>
            <a:gdLst/>
            <a:ahLst/>
            <a:cxnLst/>
            <a:rect l="l" t="t" r="r" b="b"/>
            <a:pathLst>
              <a:path w="2642870" h="1201420">
                <a:moveTo>
                  <a:pt x="0" y="1200912"/>
                </a:moveTo>
                <a:lnTo>
                  <a:pt x="2642616" y="1200912"/>
                </a:lnTo>
                <a:lnTo>
                  <a:pt x="2642616" y="0"/>
                </a:lnTo>
                <a:lnTo>
                  <a:pt x="0" y="0"/>
                </a:lnTo>
                <a:lnTo>
                  <a:pt x="0" y="1200912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pPr defTabSz="457200"/>
            <a:endParaRPr dirty="0"/>
          </a:p>
        </p:txBody>
      </p:sp>
      <p:grpSp>
        <p:nvGrpSpPr>
          <p:cNvPr id="2" name="object 2"/>
          <p:cNvGrpSpPr/>
          <p:nvPr/>
        </p:nvGrpSpPr>
        <p:grpSpPr>
          <a:xfrm>
            <a:off x="523048" y="1388745"/>
            <a:ext cx="8446135" cy="4389755"/>
            <a:chOff x="577469" y="1389507"/>
            <a:chExt cx="8446135" cy="4389755"/>
          </a:xfrm>
        </p:grpSpPr>
        <p:sp>
          <p:nvSpPr>
            <p:cNvPr id="3" name="object 3"/>
            <p:cNvSpPr/>
            <p:nvPr/>
          </p:nvSpPr>
          <p:spPr>
            <a:xfrm>
              <a:off x="916595" y="1681805"/>
              <a:ext cx="1722623" cy="1212899"/>
            </a:xfrm>
            <a:custGeom>
              <a:avLst/>
              <a:gdLst/>
              <a:ahLst/>
              <a:cxnLst/>
              <a:rect l="l" t="t" r="r" b="b"/>
              <a:pathLst>
                <a:path w="2642870" h="1201420">
                  <a:moveTo>
                    <a:pt x="0" y="1200912"/>
                  </a:moveTo>
                  <a:lnTo>
                    <a:pt x="2642616" y="1200912"/>
                  </a:lnTo>
                  <a:lnTo>
                    <a:pt x="2642616" y="0"/>
                  </a:lnTo>
                  <a:lnTo>
                    <a:pt x="0" y="0"/>
                  </a:lnTo>
                  <a:lnTo>
                    <a:pt x="0" y="1200912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pPr defTabSz="457200"/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577469" y="1389507"/>
              <a:ext cx="36830" cy="3796665"/>
            </a:xfrm>
            <a:custGeom>
              <a:avLst/>
              <a:gdLst/>
              <a:ahLst/>
              <a:cxnLst/>
              <a:rect l="l" t="t" r="r" b="b"/>
              <a:pathLst>
                <a:path w="36829" h="3796665">
                  <a:moveTo>
                    <a:pt x="0" y="3796284"/>
                  </a:moveTo>
                  <a:lnTo>
                    <a:pt x="0" y="0"/>
                  </a:lnTo>
                </a:path>
                <a:path w="36829" h="3796665">
                  <a:moveTo>
                    <a:pt x="0" y="3796284"/>
                  </a:moveTo>
                  <a:lnTo>
                    <a:pt x="36575" y="3796284"/>
                  </a:lnTo>
                </a:path>
                <a:path w="36829" h="3796665">
                  <a:moveTo>
                    <a:pt x="0" y="3163824"/>
                  </a:moveTo>
                  <a:lnTo>
                    <a:pt x="36575" y="3163824"/>
                  </a:lnTo>
                </a:path>
                <a:path w="36829" h="3796665">
                  <a:moveTo>
                    <a:pt x="0" y="2531364"/>
                  </a:moveTo>
                  <a:lnTo>
                    <a:pt x="36575" y="2531364"/>
                  </a:lnTo>
                </a:path>
                <a:path w="36829" h="3796665">
                  <a:moveTo>
                    <a:pt x="0" y="1897379"/>
                  </a:moveTo>
                  <a:lnTo>
                    <a:pt x="36575" y="1897379"/>
                  </a:lnTo>
                </a:path>
                <a:path w="36829" h="3796665">
                  <a:moveTo>
                    <a:pt x="0" y="1264920"/>
                  </a:moveTo>
                  <a:lnTo>
                    <a:pt x="36575" y="1264920"/>
                  </a:lnTo>
                </a:path>
                <a:path w="36829" h="3796665">
                  <a:moveTo>
                    <a:pt x="0" y="632460"/>
                  </a:moveTo>
                  <a:lnTo>
                    <a:pt x="36575" y="632460"/>
                  </a:lnTo>
                </a:path>
                <a:path w="36829" h="3796665">
                  <a:moveTo>
                    <a:pt x="0" y="0"/>
                  </a:moveTo>
                  <a:lnTo>
                    <a:pt x="36575" y="0"/>
                  </a:lnTo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pPr defTabSz="457200"/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95884" y="5186172"/>
              <a:ext cx="8427720" cy="593090"/>
            </a:xfrm>
            <a:custGeom>
              <a:avLst/>
              <a:gdLst/>
              <a:ahLst/>
              <a:cxnLst/>
              <a:rect l="l" t="t" r="r" b="b"/>
              <a:pathLst>
                <a:path w="8427720" h="593089">
                  <a:moveTo>
                    <a:pt x="0" y="0"/>
                  </a:moveTo>
                  <a:lnTo>
                    <a:pt x="8427720" y="0"/>
                  </a:lnTo>
                </a:path>
                <a:path w="8427720" h="593089">
                  <a:moveTo>
                    <a:pt x="0" y="0"/>
                  </a:moveTo>
                  <a:lnTo>
                    <a:pt x="0" y="198119"/>
                  </a:lnTo>
                </a:path>
                <a:path w="8427720" h="593089">
                  <a:moveTo>
                    <a:pt x="8427720" y="0"/>
                  </a:moveTo>
                  <a:lnTo>
                    <a:pt x="8427720" y="198119"/>
                  </a:lnTo>
                </a:path>
                <a:path w="8427720" h="593089">
                  <a:moveTo>
                    <a:pt x="0" y="198119"/>
                  </a:moveTo>
                  <a:lnTo>
                    <a:pt x="0" y="396239"/>
                  </a:lnTo>
                </a:path>
                <a:path w="8427720" h="593089">
                  <a:moveTo>
                    <a:pt x="8427720" y="198119"/>
                  </a:moveTo>
                  <a:lnTo>
                    <a:pt x="8427720" y="396239"/>
                  </a:lnTo>
                </a:path>
                <a:path w="8427720" h="593089">
                  <a:moveTo>
                    <a:pt x="0" y="396239"/>
                  </a:moveTo>
                  <a:lnTo>
                    <a:pt x="0" y="592835"/>
                  </a:lnTo>
                </a:path>
                <a:path w="8427720" h="593089">
                  <a:moveTo>
                    <a:pt x="8427720" y="396239"/>
                  </a:moveTo>
                  <a:lnTo>
                    <a:pt x="8427720" y="592835"/>
                  </a:lnTo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pPr defTabSz="457200"/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524174" y="1550850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72 730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ftr" sz="quarter" idx="5"/>
          </p:nvPr>
        </p:nvSpPr>
        <p:spPr>
          <a:xfrm>
            <a:off x="7530845" y="6518168"/>
            <a:ext cx="848359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sv-SE" spc="-5" dirty="0"/>
              <a:t>Mars 2026</a:t>
            </a:r>
            <a:endParaRPr spc="-5" dirty="0"/>
          </a:p>
        </p:txBody>
      </p:sp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3</a:t>
            </a:fld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1522665" y="2827299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51 500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1742" y="5092065"/>
            <a:ext cx="500380" cy="686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895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15</a:t>
            </a:r>
            <a:r>
              <a:rPr sz="900" spc="-15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850" spc="-5" dirty="0">
                <a:solidFill>
                  <a:srgbClr val="3A3838"/>
                </a:solidFill>
                <a:latin typeface="Carlito"/>
                <a:cs typeface="Carlito"/>
              </a:rPr>
              <a:t>Antal</a:t>
            </a:r>
            <a:endParaRPr sz="85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850" spc="-5" dirty="0">
                <a:solidFill>
                  <a:srgbClr val="3A3838"/>
                </a:solidFill>
                <a:latin typeface="Carlito"/>
                <a:cs typeface="Carlito"/>
              </a:rPr>
              <a:t>Institution</a:t>
            </a:r>
            <a:endParaRPr sz="85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515"/>
              </a:spcBef>
            </a:pPr>
            <a:r>
              <a:rPr sz="850" spc="-5" dirty="0">
                <a:solidFill>
                  <a:srgbClr val="3A3838"/>
                </a:solidFill>
                <a:latin typeface="Carlito"/>
                <a:cs typeface="Carlito"/>
              </a:rPr>
              <a:t>BESTA-kod</a:t>
            </a:r>
            <a:endParaRPr sz="850">
              <a:latin typeface="Carlito"/>
              <a:cs typeface="Carlito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8318" y="4459351"/>
            <a:ext cx="34163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25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8318" y="3826509"/>
            <a:ext cx="34163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35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8318" y="3193796"/>
            <a:ext cx="34163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45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8318" y="2561082"/>
            <a:ext cx="34163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55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8311" y="1927936"/>
            <a:ext cx="34163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65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522665" y="5239864"/>
            <a:ext cx="303594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218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648106" y="5510759"/>
            <a:ext cx="612394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 err="1">
                <a:solidFill>
                  <a:srgbClr val="585858"/>
                </a:solidFill>
                <a:latin typeface="Carlito"/>
                <a:cs typeface="Carlito"/>
              </a:rPr>
              <a:t>Sthlms</a:t>
            </a:r>
            <a:r>
              <a:rPr lang="sv-SE" sz="900" spc="-5" dirty="0">
                <a:solidFill>
                  <a:srgbClr val="585858"/>
                </a:solidFill>
                <a:latin typeface="Carlito"/>
                <a:cs typeface="Carlito"/>
              </a:rPr>
              <a:t> län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705683" y="5824479"/>
            <a:ext cx="475917" cy="1519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900" b="1" dirty="0">
                <a:solidFill>
                  <a:srgbClr val="585858"/>
                </a:solidFill>
                <a:latin typeface="Carlito"/>
                <a:cs typeface="Carlito"/>
              </a:rPr>
              <a:t>15C</a:t>
            </a:r>
            <a:r>
              <a:rPr sz="900" b="1" dirty="0">
                <a:solidFill>
                  <a:srgbClr val="585858"/>
                </a:solidFill>
                <a:latin typeface="Carlito"/>
                <a:cs typeface="Carlito"/>
              </a:rPr>
              <a:t>1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23" name="object 130">
            <a:extLst>
              <a:ext uri="{FF2B5EF4-FFF2-40B4-BE49-F238E27FC236}">
                <a16:creationId xmlns:a16="http://schemas.microsoft.com/office/drawing/2014/main" id="{C9100376-A024-42A8-BE46-476286C30AB1}"/>
              </a:ext>
            </a:extLst>
          </p:cNvPr>
          <p:cNvSpPr txBox="1"/>
          <p:nvPr/>
        </p:nvSpPr>
        <p:spPr>
          <a:xfrm>
            <a:off x="57467" y="812210"/>
            <a:ext cx="6223635" cy="62230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579120">
              <a:lnSpc>
                <a:spcPct val="100000"/>
              </a:lnSpc>
              <a:spcBef>
                <a:spcPts val="334"/>
              </a:spcBef>
            </a:pPr>
            <a:r>
              <a:rPr sz="1400" spc="-5" dirty="0">
                <a:solidFill>
                  <a:srgbClr val="3A3838"/>
                </a:solidFill>
                <a:latin typeface="Carlito"/>
                <a:cs typeface="Carlito"/>
              </a:rPr>
              <a:t>15 </a:t>
            </a:r>
            <a:r>
              <a:rPr sz="1400" dirty="0">
                <a:solidFill>
                  <a:srgbClr val="3A3838"/>
                </a:solidFill>
                <a:latin typeface="Carlito"/>
                <a:cs typeface="Carlito"/>
              </a:rPr>
              <a:t>- </a:t>
            </a:r>
            <a:r>
              <a:rPr sz="1400" spc="-5" dirty="0">
                <a:solidFill>
                  <a:srgbClr val="3A3838"/>
                </a:solidFill>
                <a:latin typeface="Carlito"/>
                <a:cs typeface="Carlito"/>
              </a:rPr>
              <a:t>Forsknings- och utvecklingsarbete med medicinsk </a:t>
            </a:r>
            <a:r>
              <a:rPr sz="1400" dirty="0">
                <a:solidFill>
                  <a:srgbClr val="3A3838"/>
                </a:solidFill>
                <a:latin typeface="Carlito"/>
                <a:cs typeface="Carlito"/>
              </a:rPr>
              <a:t>eller </a:t>
            </a:r>
            <a:r>
              <a:rPr sz="1400" spc="-5" dirty="0">
                <a:solidFill>
                  <a:srgbClr val="3A3838"/>
                </a:solidFill>
                <a:latin typeface="Carlito"/>
                <a:cs typeface="Carlito"/>
              </a:rPr>
              <a:t>liknande</a:t>
            </a:r>
            <a:r>
              <a:rPr sz="1400" spc="45" dirty="0">
                <a:solidFill>
                  <a:srgbClr val="3A3838"/>
                </a:solidFill>
                <a:latin typeface="Carlito"/>
                <a:cs typeface="Carlito"/>
              </a:rPr>
              <a:t> </a:t>
            </a:r>
            <a:r>
              <a:rPr sz="1400" spc="-5" dirty="0">
                <a:solidFill>
                  <a:srgbClr val="3A3838"/>
                </a:solidFill>
                <a:latin typeface="Carlito"/>
                <a:cs typeface="Carlito"/>
              </a:rPr>
              <a:t>inriktning</a:t>
            </a:r>
            <a:endParaRPr sz="1400" dirty="0">
              <a:latin typeface="Carlito"/>
              <a:cs typeface="Carlito"/>
            </a:endParaRPr>
          </a:p>
          <a:p>
            <a:pPr marL="573405">
              <a:lnSpc>
                <a:spcPct val="100000"/>
              </a:lnSpc>
              <a:spcBef>
                <a:spcPts val="160"/>
              </a:spcBef>
            </a:pPr>
            <a:r>
              <a:rPr sz="1000" b="1" spc="-5" dirty="0">
                <a:solidFill>
                  <a:srgbClr val="3A3838"/>
                </a:solidFill>
                <a:latin typeface="Carlito"/>
                <a:cs typeface="Carlito"/>
              </a:rPr>
              <a:t>lönestatistik, </a:t>
            </a:r>
            <a:r>
              <a:rPr lang="sv-SE" sz="1000" b="1" spc="-5" dirty="0">
                <a:solidFill>
                  <a:srgbClr val="3A3838"/>
                </a:solidFill>
                <a:latin typeface="Carlito"/>
                <a:cs typeface="Carlito"/>
              </a:rPr>
              <a:t>mars 2026</a:t>
            </a:r>
            <a:r>
              <a:rPr sz="1000" b="1" spc="-5" dirty="0">
                <a:solidFill>
                  <a:srgbClr val="3A3838"/>
                </a:solidFill>
                <a:latin typeface="Carlito"/>
                <a:cs typeface="Carlito"/>
              </a:rPr>
              <a:t> (10:e</a:t>
            </a:r>
            <a:r>
              <a:rPr lang="sv-SE" sz="1000" b="1" spc="-5" dirty="0">
                <a:solidFill>
                  <a:srgbClr val="3A3838"/>
                </a:solidFill>
                <a:latin typeface="Carlito"/>
                <a:cs typeface="Carlito"/>
              </a:rPr>
              <a:t> percentil</a:t>
            </a:r>
            <a:r>
              <a:rPr sz="1000" b="1" spc="-5" dirty="0">
                <a:solidFill>
                  <a:srgbClr val="3A3838"/>
                </a:solidFill>
                <a:latin typeface="Carlito"/>
                <a:cs typeface="Carlito"/>
              </a:rPr>
              <a:t>, median, 90:e</a:t>
            </a:r>
            <a:r>
              <a:rPr sz="1000" b="1" spc="100" dirty="0">
                <a:solidFill>
                  <a:srgbClr val="3A3838"/>
                </a:solidFill>
                <a:latin typeface="Carlito"/>
                <a:cs typeface="Carlito"/>
              </a:rPr>
              <a:t> </a:t>
            </a:r>
            <a:r>
              <a:rPr sz="1000" b="1" spc="-5" dirty="0">
                <a:solidFill>
                  <a:srgbClr val="3A3838"/>
                </a:solidFill>
                <a:latin typeface="Carlito"/>
                <a:cs typeface="Carlito"/>
              </a:rPr>
              <a:t>percentil)</a:t>
            </a:r>
            <a:endParaRPr sz="100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lang="sv-SE" sz="900" spc="-5" dirty="0">
                <a:solidFill>
                  <a:srgbClr val="585858"/>
                </a:solidFill>
                <a:latin typeface="Carlito"/>
                <a:cs typeface="Carlito"/>
              </a:rPr>
              <a:t>75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5" name="object 17">
            <a:extLst>
              <a:ext uri="{FF2B5EF4-FFF2-40B4-BE49-F238E27FC236}">
                <a16:creationId xmlns:a16="http://schemas.microsoft.com/office/drawing/2014/main" id="{6214C296-3E5C-6744-7A34-C46A7105B72A}"/>
              </a:ext>
            </a:extLst>
          </p:cNvPr>
          <p:cNvSpPr txBox="1"/>
          <p:nvPr/>
        </p:nvSpPr>
        <p:spPr>
          <a:xfrm>
            <a:off x="1556920" y="5506396"/>
            <a:ext cx="31305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KI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6" name="object 17">
            <a:extLst>
              <a:ext uri="{FF2B5EF4-FFF2-40B4-BE49-F238E27FC236}">
                <a16:creationId xmlns:a16="http://schemas.microsoft.com/office/drawing/2014/main" id="{A8AB050C-BC1C-7C76-726D-9AEBE710FE53}"/>
              </a:ext>
            </a:extLst>
          </p:cNvPr>
          <p:cNvSpPr txBox="1"/>
          <p:nvPr/>
        </p:nvSpPr>
        <p:spPr>
          <a:xfrm>
            <a:off x="7464806" y="5529111"/>
            <a:ext cx="612394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Hela</a:t>
            </a:r>
            <a:r>
              <a:rPr sz="900" spc="-55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sv-SE" sz="900" spc="-55" dirty="0">
                <a:solidFill>
                  <a:srgbClr val="585858"/>
                </a:solidFill>
                <a:latin typeface="Carlito"/>
                <a:cs typeface="Carlito"/>
              </a:rPr>
              <a:t>staten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8" name="object 16">
            <a:extLst>
              <a:ext uri="{FF2B5EF4-FFF2-40B4-BE49-F238E27FC236}">
                <a16:creationId xmlns:a16="http://schemas.microsoft.com/office/drawing/2014/main" id="{5586A349-EFAD-EE4B-ABF3-BCB4CEC59565}"/>
              </a:ext>
            </a:extLst>
          </p:cNvPr>
          <p:cNvSpPr txBox="1"/>
          <p:nvPr/>
        </p:nvSpPr>
        <p:spPr>
          <a:xfrm>
            <a:off x="4755323" y="5283771"/>
            <a:ext cx="283526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188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9" name="object 16">
            <a:extLst>
              <a:ext uri="{FF2B5EF4-FFF2-40B4-BE49-F238E27FC236}">
                <a16:creationId xmlns:a16="http://schemas.microsoft.com/office/drawing/2014/main" id="{B1294DE3-21A9-CB49-DF52-17942F853B79}"/>
              </a:ext>
            </a:extLst>
          </p:cNvPr>
          <p:cNvSpPr txBox="1"/>
          <p:nvPr/>
        </p:nvSpPr>
        <p:spPr>
          <a:xfrm>
            <a:off x="7556565" y="5283770"/>
            <a:ext cx="283526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232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0" name="object 25">
            <a:extLst>
              <a:ext uri="{FF2B5EF4-FFF2-40B4-BE49-F238E27FC236}">
                <a16:creationId xmlns:a16="http://schemas.microsoft.com/office/drawing/2014/main" id="{F5C697D9-A762-849E-A18F-311FC57EDECC}"/>
              </a:ext>
            </a:extLst>
          </p:cNvPr>
          <p:cNvSpPr/>
          <p:nvPr/>
        </p:nvSpPr>
        <p:spPr>
          <a:xfrm>
            <a:off x="858402" y="2377035"/>
            <a:ext cx="1883720" cy="1185841"/>
          </a:xfrm>
          <a:custGeom>
            <a:avLst/>
            <a:gdLst/>
            <a:ahLst/>
            <a:cxnLst/>
            <a:rect l="l" t="t" r="r" b="b"/>
            <a:pathLst>
              <a:path w="146685" h="2519679">
                <a:moveTo>
                  <a:pt x="0" y="2519172"/>
                </a:moveTo>
                <a:lnTo>
                  <a:pt x="146303" y="2519172"/>
                </a:lnTo>
                <a:lnTo>
                  <a:pt x="146303" y="0"/>
                </a:lnTo>
                <a:lnTo>
                  <a:pt x="0" y="0"/>
                </a:lnTo>
                <a:lnTo>
                  <a:pt x="0" y="2519172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object 9">
            <a:extLst>
              <a:ext uri="{FF2B5EF4-FFF2-40B4-BE49-F238E27FC236}">
                <a16:creationId xmlns:a16="http://schemas.microsoft.com/office/drawing/2014/main" id="{D8693311-90D5-37FD-CCB0-7A852EE0ED09}"/>
              </a:ext>
            </a:extLst>
          </p:cNvPr>
          <p:cNvSpPr txBox="1"/>
          <p:nvPr/>
        </p:nvSpPr>
        <p:spPr>
          <a:xfrm>
            <a:off x="1530313" y="2248212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60 000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1" name="object 9">
            <a:extLst>
              <a:ext uri="{FF2B5EF4-FFF2-40B4-BE49-F238E27FC236}">
                <a16:creationId xmlns:a16="http://schemas.microsoft.com/office/drawing/2014/main" id="{19445D8C-B924-824E-A82B-E8BF19848D25}"/>
              </a:ext>
            </a:extLst>
          </p:cNvPr>
          <p:cNvSpPr txBox="1"/>
          <p:nvPr/>
        </p:nvSpPr>
        <p:spPr>
          <a:xfrm>
            <a:off x="4656320" y="2953012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50 140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3" name="object 70">
            <a:extLst>
              <a:ext uri="{FF2B5EF4-FFF2-40B4-BE49-F238E27FC236}">
                <a16:creationId xmlns:a16="http://schemas.microsoft.com/office/drawing/2014/main" id="{0A47B736-2972-4B17-5BB1-26F48349D655}"/>
              </a:ext>
            </a:extLst>
          </p:cNvPr>
          <p:cNvSpPr txBox="1">
            <a:spLocks/>
          </p:cNvSpPr>
          <p:nvPr/>
        </p:nvSpPr>
        <p:spPr>
          <a:xfrm>
            <a:off x="229126" y="6546177"/>
            <a:ext cx="6400165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800" b="0" i="0" kern="1200">
                <a:solidFill>
                  <a:srgbClr val="808080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spcBef>
                <a:spcPts val="25"/>
              </a:spcBef>
            </a:pPr>
            <a:r>
              <a:rPr lang="sv-SE" spc="-5" dirty="0"/>
              <a:t>Källa: Arbetsgivarverket. </a:t>
            </a:r>
            <a:r>
              <a:rPr lang="sv-SE" dirty="0"/>
              <a:t>Lönestatistik </a:t>
            </a:r>
            <a:r>
              <a:rPr lang="sv-SE" spc="-5" dirty="0"/>
              <a:t>redovisas </a:t>
            </a:r>
            <a:r>
              <a:rPr lang="sv-SE" dirty="0"/>
              <a:t>inte </a:t>
            </a:r>
            <a:r>
              <a:rPr lang="sv-SE" spc="-5" dirty="0"/>
              <a:t>vid färre än </a:t>
            </a:r>
            <a:r>
              <a:rPr lang="sv-SE" dirty="0"/>
              <a:t>fem </a:t>
            </a:r>
            <a:r>
              <a:rPr lang="sv-SE" spc="-5" dirty="0"/>
              <a:t>observationer. </a:t>
            </a:r>
            <a:r>
              <a:rPr lang="sv-SE" dirty="0"/>
              <a:t>Vid </a:t>
            </a:r>
            <a:r>
              <a:rPr lang="sv-SE" spc="-5" dirty="0"/>
              <a:t>upp </a:t>
            </a:r>
            <a:r>
              <a:rPr lang="sv-SE" dirty="0"/>
              <a:t>till</a:t>
            </a:r>
            <a:r>
              <a:rPr lang="sv-SE" spc="160" dirty="0"/>
              <a:t> </a:t>
            </a:r>
            <a:r>
              <a:rPr lang="sv-SE" spc="-5" dirty="0"/>
              <a:t>21 observationer </a:t>
            </a:r>
            <a:r>
              <a:rPr lang="sv-SE" dirty="0"/>
              <a:t>redovisas </a:t>
            </a:r>
            <a:r>
              <a:rPr lang="sv-SE" spc="-5" dirty="0"/>
              <a:t>endast </a:t>
            </a:r>
            <a:r>
              <a:rPr lang="sv-SE" dirty="0"/>
              <a:t>medianen.</a:t>
            </a:r>
          </a:p>
        </p:txBody>
      </p:sp>
      <p:sp>
        <p:nvSpPr>
          <p:cNvPr id="34" name="object 9">
            <a:extLst>
              <a:ext uri="{FF2B5EF4-FFF2-40B4-BE49-F238E27FC236}">
                <a16:creationId xmlns:a16="http://schemas.microsoft.com/office/drawing/2014/main" id="{2C3BAFD5-D0F3-BFAE-ED44-EC7B28EE99E5}"/>
              </a:ext>
            </a:extLst>
          </p:cNvPr>
          <p:cNvSpPr txBox="1"/>
          <p:nvPr/>
        </p:nvSpPr>
        <p:spPr>
          <a:xfrm>
            <a:off x="4646328" y="1577278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72 030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7" name="object 25">
            <a:extLst>
              <a:ext uri="{FF2B5EF4-FFF2-40B4-BE49-F238E27FC236}">
                <a16:creationId xmlns:a16="http://schemas.microsoft.com/office/drawing/2014/main" id="{388A7A58-1261-9932-7ACD-E1AAFC3292E5}"/>
              </a:ext>
            </a:extLst>
          </p:cNvPr>
          <p:cNvSpPr/>
          <p:nvPr/>
        </p:nvSpPr>
        <p:spPr>
          <a:xfrm>
            <a:off x="3860233" y="2403463"/>
            <a:ext cx="1883720" cy="1120282"/>
          </a:xfrm>
          <a:custGeom>
            <a:avLst/>
            <a:gdLst/>
            <a:ahLst/>
            <a:cxnLst/>
            <a:rect l="l" t="t" r="r" b="b"/>
            <a:pathLst>
              <a:path w="146685" h="2519679">
                <a:moveTo>
                  <a:pt x="0" y="2519172"/>
                </a:moveTo>
                <a:lnTo>
                  <a:pt x="146303" y="2519172"/>
                </a:lnTo>
                <a:lnTo>
                  <a:pt x="146303" y="0"/>
                </a:lnTo>
                <a:lnTo>
                  <a:pt x="0" y="0"/>
                </a:lnTo>
                <a:lnTo>
                  <a:pt x="0" y="2519172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5" name="object 9">
            <a:extLst>
              <a:ext uri="{FF2B5EF4-FFF2-40B4-BE49-F238E27FC236}">
                <a16:creationId xmlns:a16="http://schemas.microsoft.com/office/drawing/2014/main" id="{70140C8D-604E-E419-8930-8A7337B44DFA}"/>
              </a:ext>
            </a:extLst>
          </p:cNvPr>
          <p:cNvSpPr txBox="1"/>
          <p:nvPr/>
        </p:nvSpPr>
        <p:spPr>
          <a:xfrm>
            <a:off x="4674321" y="2266887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60 000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8" name="object 3">
            <a:extLst>
              <a:ext uri="{FF2B5EF4-FFF2-40B4-BE49-F238E27FC236}">
                <a16:creationId xmlns:a16="http://schemas.microsoft.com/office/drawing/2014/main" id="{8144E72A-5E68-8E8A-76B4-E9D158EF93B7}"/>
              </a:ext>
            </a:extLst>
          </p:cNvPr>
          <p:cNvSpPr/>
          <p:nvPr/>
        </p:nvSpPr>
        <p:spPr>
          <a:xfrm>
            <a:off x="6889661" y="1695606"/>
            <a:ext cx="1722623" cy="1198336"/>
          </a:xfrm>
          <a:custGeom>
            <a:avLst/>
            <a:gdLst/>
            <a:ahLst/>
            <a:cxnLst/>
            <a:rect l="l" t="t" r="r" b="b"/>
            <a:pathLst>
              <a:path w="2642870" h="1201420">
                <a:moveTo>
                  <a:pt x="0" y="1200912"/>
                </a:moveTo>
                <a:lnTo>
                  <a:pt x="2642616" y="1200912"/>
                </a:lnTo>
                <a:lnTo>
                  <a:pt x="2642616" y="0"/>
                </a:lnTo>
                <a:lnTo>
                  <a:pt x="0" y="0"/>
                </a:lnTo>
                <a:lnTo>
                  <a:pt x="0" y="1200912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pPr defTabSz="457200"/>
            <a:endParaRPr dirty="0"/>
          </a:p>
        </p:txBody>
      </p:sp>
      <p:sp>
        <p:nvSpPr>
          <p:cNvPr id="40" name="object 9">
            <a:extLst>
              <a:ext uri="{FF2B5EF4-FFF2-40B4-BE49-F238E27FC236}">
                <a16:creationId xmlns:a16="http://schemas.microsoft.com/office/drawing/2014/main" id="{3688F534-0D26-33D6-9617-710883B4B144}"/>
              </a:ext>
            </a:extLst>
          </p:cNvPr>
          <p:cNvSpPr txBox="1"/>
          <p:nvPr/>
        </p:nvSpPr>
        <p:spPr>
          <a:xfrm>
            <a:off x="7544340" y="2780356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51 500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2" name="object 9">
            <a:extLst>
              <a:ext uri="{FF2B5EF4-FFF2-40B4-BE49-F238E27FC236}">
                <a16:creationId xmlns:a16="http://schemas.microsoft.com/office/drawing/2014/main" id="{9605F6A6-770E-4B7A-0DB6-4EAE1655FF05}"/>
              </a:ext>
            </a:extLst>
          </p:cNvPr>
          <p:cNvSpPr txBox="1"/>
          <p:nvPr/>
        </p:nvSpPr>
        <p:spPr>
          <a:xfrm>
            <a:off x="7556565" y="1574046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72 190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41" name="object 25">
            <a:extLst>
              <a:ext uri="{FF2B5EF4-FFF2-40B4-BE49-F238E27FC236}">
                <a16:creationId xmlns:a16="http://schemas.microsoft.com/office/drawing/2014/main" id="{C386EEFF-2988-D631-322D-8E34F23304BD}"/>
              </a:ext>
            </a:extLst>
          </p:cNvPr>
          <p:cNvSpPr/>
          <p:nvPr/>
        </p:nvSpPr>
        <p:spPr>
          <a:xfrm>
            <a:off x="6789110" y="2354021"/>
            <a:ext cx="1883720" cy="1224862"/>
          </a:xfrm>
          <a:custGeom>
            <a:avLst/>
            <a:gdLst/>
            <a:ahLst/>
            <a:cxnLst/>
            <a:rect l="l" t="t" r="r" b="b"/>
            <a:pathLst>
              <a:path w="146685" h="2519679">
                <a:moveTo>
                  <a:pt x="0" y="2519172"/>
                </a:moveTo>
                <a:lnTo>
                  <a:pt x="146303" y="2519172"/>
                </a:lnTo>
                <a:lnTo>
                  <a:pt x="146303" y="0"/>
                </a:lnTo>
                <a:lnTo>
                  <a:pt x="0" y="0"/>
                </a:lnTo>
                <a:lnTo>
                  <a:pt x="0" y="2519172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cxnSp>
        <p:nvCxnSpPr>
          <p:cNvPr id="4" name="Rak koppling 3">
            <a:extLst>
              <a:ext uri="{FF2B5EF4-FFF2-40B4-BE49-F238E27FC236}">
                <a16:creationId xmlns:a16="http://schemas.microsoft.com/office/drawing/2014/main" id="{5685577C-D1A4-82EE-237E-A54A7152B3F5}"/>
              </a:ext>
            </a:extLst>
          </p:cNvPr>
          <p:cNvCxnSpPr>
            <a:cxnSpLocks/>
          </p:cNvCxnSpPr>
          <p:nvPr/>
        </p:nvCxnSpPr>
        <p:spPr>
          <a:xfrm flipH="1">
            <a:off x="530787" y="949396"/>
            <a:ext cx="18415" cy="495920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4A1CF707-7196-C9F9-AD82-9C480072D680}"/>
              </a:ext>
            </a:extLst>
          </p:cNvPr>
          <p:cNvCxnSpPr>
            <a:cxnSpLocks/>
          </p:cNvCxnSpPr>
          <p:nvPr/>
        </p:nvCxnSpPr>
        <p:spPr>
          <a:xfrm flipH="1" flipV="1">
            <a:off x="526446" y="5203211"/>
            <a:ext cx="7800911" cy="1012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Rak koppling 18">
            <a:extLst>
              <a:ext uri="{FF2B5EF4-FFF2-40B4-BE49-F238E27FC236}">
                <a16:creationId xmlns:a16="http://schemas.microsoft.com/office/drawing/2014/main" id="{61A078D3-7BA9-3AD8-E30C-0DEE4A090E27}"/>
              </a:ext>
            </a:extLst>
          </p:cNvPr>
          <p:cNvCxnSpPr>
            <a:cxnSpLocks/>
          </p:cNvCxnSpPr>
          <p:nvPr/>
        </p:nvCxnSpPr>
        <p:spPr>
          <a:xfrm flipV="1">
            <a:off x="2819400" y="5213338"/>
            <a:ext cx="0" cy="47911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Rak koppling 19">
            <a:extLst>
              <a:ext uri="{FF2B5EF4-FFF2-40B4-BE49-F238E27FC236}">
                <a16:creationId xmlns:a16="http://schemas.microsoft.com/office/drawing/2014/main" id="{FA0E8A3F-5C36-97BA-A07A-D99805959F7A}"/>
              </a:ext>
            </a:extLst>
          </p:cNvPr>
          <p:cNvCxnSpPr>
            <a:cxnSpLocks/>
          </p:cNvCxnSpPr>
          <p:nvPr/>
        </p:nvCxnSpPr>
        <p:spPr>
          <a:xfrm flipV="1">
            <a:off x="6281102" y="5216628"/>
            <a:ext cx="0" cy="47911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object 9">
            <a:extLst>
              <a:ext uri="{FF2B5EF4-FFF2-40B4-BE49-F238E27FC236}">
                <a16:creationId xmlns:a16="http://schemas.microsoft.com/office/drawing/2014/main" id="{7F95E44A-7E98-291F-80B9-4A87FBEC891C}"/>
              </a:ext>
            </a:extLst>
          </p:cNvPr>
          <p:cNvSpPr txBox="1"/>
          <p:nvPr/>
        </p:nvSpPr>
        <p:spPr>
          <a:xfrm>
            <a:off x="7556565" y="2261452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60 600</a:t>
            </a:r>
            <a:endParaRPr sz="800" dirty="0">
              <a:latin typeface="Carlito"/>
              <a:cs typeface="Carlito"/>
            </a:endParaRPr>
          </a:p>
        </p:txBody>
      </p:sp>
      <p:cxnSp>
        <p:nvCxnSpPr>
          <p:cNvPr id="42" name="Rak koppling 41">
            <a:extLst>
              <a:ext uri="{FF2B5EF4-FFF2-40B4-BE49-F238E27FC236}">
                <a16:creationId xmlns:a16="http://schemas.microsoft.com/office/drawing/2014/main" id="{776EF190-31C4-1399-0459-F94D6A319795}"/>
              </a:ext>
            </a:extLst>
          </p:cNvPr>
          <p:cNvCxnSpPr/>
          <p:nvPr/>
        </p:nvCxnSpPr>
        <p:spPr>
          <a:xfrm>
            <a:off x="559878" y="1383256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Rak koppling 42">
            <a:extLst>
              <a:ext uri="{FF2B5EF4-FFF2-40B4-BE49-F238E27FC236}">
                <a16:creationId xmlns:a16="http://schemas.microsoft.com/office/drawing/2014/main" id="{F95D2916-5373-D047-0A2C-FDB64757D343}"/>
              </a:ext>
            </a:extLst>
          </p:cNvPr>
          <p:cNvCxnSpPr/>
          <p:nvPr/>
        </p:nvCxnSpPr>
        <p:spPr>
          <a:xfrm>
            <a:off x="559878" y="2078644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Rak koppling 43">
            <a:extLst>
              <a:ext uri="{FF2B5EF4-FFF2-40B4-BE49-F238E27FC236}">
                <a16:creationId xmlns:a16="http://schemas.microsoft.com/office/drawing/2014/main" id="{0F83E527-2F71-8699-B2C9-A22E997C27CE}"/>
              </a:ext>
            </a:extLst>
          </p:cNvPr>
          <p:cNvCxnSpPr/>
          <p:nvPr/>
        </p:nvCxnSpPr>
        <p:spPr>
          <a:xfrm>
            <a:off x="559878" y="2676683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Rak koppling 44">
            <a:extLst>
              <a:ext uri="{FF2B5EF4-FFF2-40B4-BE49-F238E27FC236}">
                <a16:creationId xmlns:a16="http://schemas.microsoft.com/office/drawing/2014/main" id="{F05780D3-3C58-A94E-F8A0-AACAEA1A8D76}"/>
              </a:ext>
            </a:extLst>
          </p:cNvPr>
          <p:cNvCxnSpPr/>
          <p:nvPr/>
        </p:nvCxnSpPr>
        <p:spPr>
          <a:xfrm>
            <a:off x="559878" y="3193796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Rak koppling 45">
            <a:extLst>
              <a:ext uri="{FF2B5EF4-FFF2-40B4-BE49-F238E27FC236}">
                <a16:creationId xmlns:a16="http://schemas.microsoft.com/office/drawing/2014/main" id="{42771F5E-F08D-D613-8ECB-1490CC3CDAD3}"/>
              </a:ext>
            </a:extLst>
          </p:cNvPr>
          <p:cNvCxnSpPr/>
          <p:nvPr/>
        </p:nvCxnSpPr>
        <p:spPr>
          <a:xfrm>
            <a:off x="559878" y="3967529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Rak koppling 46">
            <a:extLst>
              <a:ext uri="{FF2B5EF4-FFF2-40B4-BE49-F238E27FC236}">
                <a16:creationId xmlns:a16="http://schemas.microsoft.com/office/drawing/2014/main" id="{59E318CA-AD86-A3D2-5BAF-E2E1D81D401B}"/>
              </a:ext>
            </a:extLst>
          </p:cNvPr>
          <p:cNvCxnSpPr/>
          <p:nvPr/>
        </p:nvCxnSpPr>
        <p:spPr>
          <a:xfrm>
            <a:off x="541463" y="4495800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75169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object 3">
            <a:extLst>
              <a:ext uri="{FF2B5EF4-FFF2-40B4-BE49-F238E27FC236}">
                <a16:creationId xmlns:a16="http://schemas.microsoft.com/office/drawing/2014/main" id="{EAE0339E-9BC7-83B5-1096-D4BA99FB4FA3}"/>
              </a:ext>
            </a:extLst>
          </p:cNvPr>
          <p:cNvSpPr/>
          <p:nvPr/>
        </p:nvSpPr>
        <p:spPr>
          <a:xfrm>
            <a:off x="3986764" y="2455485"/>
            <a:ext cx="1722623" cy="1300612"/>
          </a:xfrm>
          <a:custGeom>
            <a:avLst/>
            <a:gdLst/>
            <a:ahLst/>
            <a:cxnLst/>
            <a:rect l="l" t="t" r="r" b="b"/>
            <a:pathLst>
              <a:path w="2642870" h="1201420">
                <a:moveTo>
                  <a:pt x="0" y="1200912"/>
                </a:moveTo>
                <a:lnTo>
                  <a:pt x="2642616" y="1200912"/>
                </a:lnTo>
                <a:lnTo>
                  <a:pt x="2642616" y="0"/>
                </a:lnTo>
                <a:lnTo>
                  <a:pt x="0" y="0"/>
                </a:lnTo>
                <a:lnTo>
                  <a:pt x="0" y="1200912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pPr defTabSz="457200"/>
            <a:endParaRPr dirty="0"/>
          </a:p>
        </p:txBody>
      </p:sp>
      <p:grpSp>
        <p:nvGrpSpPr>
          <p:cNvPr id="2" name="object 2"/>
          <p:cNvGrpSpPr/>
          <p:nvPr/>
        </p:nvGrpSpPr>
        <p:grpSpPr>
          <a:xfrm>
            <a:off x="523048" y="1388745"/>
            <a:ext cx="8446135" cy="4389755"/>
            <a:chOff x="577469" y="1389507"/>
            <a:chExt cx="8446135" cy="4389755"/>
          </a:xfrm>
        </p:grpSpPr>
        <p:sp>
          <p:nvSpPr>
            <p:cNvPr id="3" name="object 3"/>
            <p:cNvSpPr/>
            <p:nvPr/>
          </p:nvSpPr>
          <p:spPr>
            <a:xfrm>
              <a:off x="916595" y="1928698"/>
              <a:ext cx="1722623" cy="1727876"/>
            </a:xfrm>
            <a:custGeom>
              <a:avLst/>
              <a:gdLst/>
              <a:ahLst/>
              <a:cxnLst/>
              <a:rect l="l" t="t" r="r" b="b"/>
              <a:pathLst>
                <a:path w="2642870" h="1201420">
                  <a:moveTo>
                    <a:pt x="0" y="1200912"/>
                  </a:moveTo>
                  <a:lnTo>
                    <a:pt x="2642616" y="1200912"/>
                  </a:lnTo>
                  <a:lnTo>
                    <a:pt x="2642616" y="0"/>
                  </a:lnTo>
                  <a:lnTo>
                    <a:pt x="0" y="0"/>
                  </a:lnTo>
                  <a:lnTo>
                    <a:pt x="0" y="1200912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pPr defTabSz="457200"/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577469" y="1389507"/>
              <a:ext cx="36830" cy="3796665"/>
            </a:xfrm>
            <a:custGeom>
              <a:avLst/>
              <a:gdLst/>
              <a:ahLst/>
              <a:cxnLst/>
              <a:rect l="l" t="t" r="r" b="b"/>
              <a:pathLst>
                <a:path w="36829" h="3796665">
                  <a:moveTo>
                    <a:pt x="0" y="3796284"/>
                  </a:moveTo>
                  <a:lnTo>
                    <a:pt x="0" y="0"/>
                  </a:lnTo>
                </a:path>
                <a:path w="36829" h="3796665">
                  <a:moveTo>
                    <a:pt x="0" y="3796284"/>
                  </a:moveTo>
                  <a:lnTo>
                    <a:pt x="36575" y="3796284"/>
                  </a:lnTo>
                </a:path>
                <a:path w="36829" h="3796665">
                  <a:moveTo>
                    <a:pt x="0" y="3163824"/>
                  </a:moveTo>
                  <a:lnTo>
                    <a:pt x="36575" y="3163824"/>
                  </a:lnTo>
                </a:path>
                <a:path w="36829" h="3796665">
                  <a:moveTo>
                    <a:pt x="0" y="2531364"/>
                  </a:moveTo>
                  <a:lnTo>
                    <a:pt x="36575" y="2531364"/>
                  </a:lnTo>
                </a:path>
                <a:path w="36829" h="3796665">
                  <a:moveTo>
                    <a:pt x="0" y="1897379"/>
                  </a:moveTo>
                  <a:lnTo>
                    <a:pt x="36575" y="1897379"/>
                  </a:lnTo>
                </a:path>
                <a:path w="36829" h="3796665">
                  <a:moveTo>
                    <a:pt x="0" y="1264920"/>
                  </a:moveTo>
                  <a:lnTo>
                    <a:pt x="36575" y="1264920"/>
                  </a:lnTo>
                </a:path>
                <a:path w="36829" h="3796665">
                  <a:moveTo>
                    <a:pt x="0" y="632460"/>
                  </a:moveTo>
                  <a:lnTo>
                    <a:pt x="36575" y="632460"/>
                  </a:lnTo>
                </a:path>
                <a:path w="36829" h="3796665">
                  <a:moveTo>
                    <a:pt x="0" y="0"/>
                  </a:moveTo>
                  <a:lnTo>
                    <a:pt x="36575" y="0"/>
                  </a:lnTo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pPr defTabSz="457200"/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95884" y="5186172"/>
              <a:ext cx="8427720" cy="593090"/>
            </a:xfrm>
            <a:custGeom>
              <a:avLst/>
              <a:gdLst/>
              <a:ahLst/>
              <a:cxnLst/>
              <a:rect l="l" t="t" r="r" b="b"/>
              <a:pathLst>
                <a:path w="8427720" h="593089">
                  <a:moveTo>
                    <a:pt x="0" y="0"/>
                  </a:moveTo>
                  <a:lnTo>
                    <a:pt x="8427720" y="0"/>
                  </a:lnTo>
                </a:path>
                <a:path w="8427720" h="593089">
                  <a:moveTo>
                    <a:pt x="0" y="0"/>
                  </a:moveTo>
                  <a:lnTo>
                    <a:pt x="0" y="198119"/>
                  </a:lnTo>
                </a:path>
                <a:path w="8427720" h="593089">
                  <a:moveTo>
                    <a:pt x="8427720" y="0"/>
                  </a:moveTo>
                  <a:lnTo>
                    <a:pt x="8427720" y="198119"/>
                  </a:lnTo>
                </a:path>
                <a:path w="8427720" h="593089">
                  <a:moveTo>
                    <a:pt x="0" y="198119"/>
                  </a:moveTo>
                  <a:lnTo>
                    <a:pt x="0" y="396239"/>
                  </a:lnTo>
                </a:path>
                <a:path w="8427720" h="593089">
                  <a:moveTo>
                    <a:pt x="8427720" y="198119"/>
                  </a:moveTo>
                  <a:lnTo>
                    <a:pt x="8427720" y="396239"/>
                  </a:lnTo>
                </a:path>
                <a:path w="8427720" h="593089">
                  <a:moveTo>
                    <a:pt x="0" y="396239"/>
                  </a:moveTo>
                  <a:lnTo>
                    <a:pt x="0" y="592835"/>
                  </a:lnTo>
                </a:path>
                <a:path w="8427720" h="593089">
                  <a:moveTo>
                    <a:pt x="8427720" y="396239"/>
                  </a:moveTo>
                  <a:lnTo>
                    <a:pt x="8427720" y="592835"/>
                  </a:lnTo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pPr defTabSz="457200"/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494968" y="1802520"/>
            <a:ext cx="457034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128 190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ftr" sz="quarter" idx="5"/>
          </p:nvPr>
        </p:nvSpPr>
        <p:spPr>
          <a:xfrm>
            <a:off x="7530845" y="6518168"/>
            <a:ext cx="848359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sv-SE" spc="-5" dirty="0"/>
              <a:t>Mars 2026</a:t>
            </a:r>
            <a:endParaRPr spc="-5" dirty="0"/>
          </a:p>
        </p:txBody>
      </p:sp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4</a:t>
            </a:fld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1531822" y="3519237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70 510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1742" y="5092065"/>
            <a:ext cx="500380" cy="686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895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25 000</a:t>
            </a:r>
            <a:endParaRPr sz="90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850" spc="-5" dirty="0">
                <a:solidFill>
                  <a:srgbClr val="3A3838"/>
                </a:solidFill>
                <a:latin typeface="Carlito"/>
                <a:cs typeface="Carlito"/>
              </a:rPr>
              <a:t>Antal</a:t>
            </a:r>
            <a:endParaRPr sz="85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850" spc="-5" dirty="0">
                <a:solidFill>
                  <a:srgbClr val="3A3838"/>
                </a:solidFill>
                <a:latin typeface="Carlito"/>
                <a:cs typeface="Carlito"/>
              </a:rPr>
              <a:t>Institution</a:t>
            </a:r>
            <a:endParaRPr sz="85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515"/>
              </a:spcBef>
            </a:pPr>
            <a:r>
              <a:rPr sz="850" spc="-5" dirty="0">
                <a:solidFill>
                  <a:srgbClr val="3A3838"/>
                </a:solidFill>
                <a:latin typeface="Carlito"/>
                <a:cs typeface="Carlito"/>
              </a:rPr>
              <a:t>BESTA-kod</a:t>
            </a:r>
            <a:endParaRPr sz="850" dirty="0">
              <a:latin typeface="Carlito"/>
              <a:cs typeface="Carlito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8318" y="4459351"/>
            <a:ext cx="34163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4</a:t>
            </a: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8318" y="3826509"/>
            <a:ext cx="34163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6</a:t>
            </a: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8318" y="3193796"/>
            <a:ext cx="34163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8</a:t>
            </a: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8317" y="2561082"/>
            <a:ext cx="404123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10</a:t>
            </a: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8310" y="1927936"/>
            <a:ext cx="404123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60" dirty="0">
                <a:solidFill>
                  <a:srgbClr val="585858"/>
                </a:solidFill>
                <a:latin typeface="Carlito"/>
                <a:cs typeface="Carlito"/>
              </a:rPr>
              <a:t>125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522665" y="5239864"/>
            <a:ext cx="43918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latin typeface="Carlito"/>
                <a:cs typeface="Carlito"/>
              </a:rPr>
              <a:t>134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648106" y="5510759"/>
            <a:ext cx="612394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 err="1">
                <a:solidFill>
                  <a:srgbClr val="585858"/>
                </a:solidFill>
                <a:latin typeface="Carlito"/>
                <a:cs typeface="Carlito"/>
              </a:rPr>
              <a:t>Sthlms</a:t>
            </a:r>
            <a:r>
              <a:rPr lang="sv-SE" sz="900" spc="-5" dirty="0">
                <a:solidFill>
                  <a:srgbClr val="585858"/>
                </a:solidFill>
                <a:latin typeface="Carlito"/>
                <a:cs typeface="Carlito"/>
              </a:rPr>
              <a:t> län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705683" y="5824479"/>
            <a:ext cx="475917" cy="1519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900" b="1" dirty="0">
                <a:solidFill>
                  <a:srgbClr val="585858"/>
                </a:solidFill>
                <a:latin typeface="Carlito"/>
                <a:cs typeface="Carlito"/>
              </a:rPr>
              <a:t>20B</a:t>
            </a:r>
            <a:r>
              <a:rPr sz="900" b="1" dirty="0">
                <a:solidFill>
                  <a:srgbClr val="585858"/>
                </a:solidFill>
                <a:latin typeface="Carlito"/>
                <a:cs typeface="Carlito"/>
              </a:rPr>
              <a:t>1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23" name="object 130">
            <a:extLst>
              <a:ext uri="{FF2B5EF4-FFF2-40B4-BE49-F238E27FC236}">
                <a16:creationId xmlns:a16="http://schemas.microsoft.com/office/drawing/2014/main" id="{C9100376-A024-42A8-BE46-476286C30AB1}"/>
              </a:ext>
            </a:extLst>
          </p:cNvPr>
          <p:cNvSpPr txBox="1"/>
          <p:nvPr/>
        </p:nvSpPr>
        <p:spPr>
          <a:xfrm>
            <a:off x="57467" y="812210"/>
            <a:ext cx="7407339" cy="614911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579755">
              <a:lnSpc>
                <a:spcPct val="100000"/>
              </a:lnSpc>
              <a:spcBef>
                <a:spcPts val="334"/>
              </a:spcBef>
            </a:pPr>
            <a:r>
              <a:rPr lang="sv-SE" sz="1400" spc="-5" dirty="0">
                <a:solidFill>
                  <a:srgbClr val="3A3838"/>
                </a:solidFill>
                <a:latin typeface="Carlito"/>
                <a:cs typeface="Carlito"/>
              </a:rPr>
              <a:t>20</a:t>
            </a:r>
            <a:r>
              <a:rPr sz="1400" spc="-5" dirty="0">
                <a:solidFill>
                  <a:srgbClr val="3A3838"/>
                </a:solidFill>
                <a:latin typeface="Carlito"/>
                <a:cs typeface="Carlito"/>
              </a:rPr>
              <a:t> </a:t>
            </a:r>
            <a:r>
              <a:rPr sz="1400" dirty="0">
                <a:solidFill>
                  <a:srgbClr val="3A3838"/>
                </a:solidFill>
                <a:latin typeface="Carlito"/>
                <a:cs typeface="Carlito"/>
              </a:rPr>
              <a:t>- </a:t>
            </a:r>
            <a:r>
              <a:rPr lang="sv-SE" sz="1400" spc="-5" dirty="0">
                <a:solidFill>
                  <a:srgbClr val="3A3838"/>
                </a:solidFill>
                <a:latin typeface="Carlito"/>
                <a:cs typeface="Carlito"/>
              </a:rPr>
              <a:t>Utbildning och forskning med medicinsk, odontologisk samt veterinärmedicinsk</a:t>
            </a:r>
            <a:r>
              <a:rPr lang="sv-SE" sz="1400" spc="60" dirty="0">
                <a:solidFill>
                  <a:srgbClr val="3A3838"/>
                </a:solidFill>
                <a:latin typeface="Carlito"/>
                <a:cs typeface="Carlito"/>
              </a:rPr>
              <a:t> </a:t>
            </a:r>
            <a:r>
              <a:rPr lang="sv-SE" sz="1400" spc="-5" dirty="0">
                <a:solidFill>
                  <a:srgbClr val="3A3838"/>
                </a:solidFill>
                <a:latin typeface="Carlito"/>
                <a:cs typeface="Carlito"/>
              </a:rPr>
              <a:t>inriktning</a:t>
            </a:r>
            <a:endParaRPr lang="sv-SE" sz="1400" dirty="0">
              <a:latin typeface="Carlito"/>
              <a:cs typeface="Carlito"/>
            </a:endParaRPr>
          </a:p>
          <a:p>
            <a:pPr marL="573405">
              <a:lnSpc>
                <a:spcPct val="100000"/>
              </a:lnSpc>
              <a:spcBef>
                <a:spcPts val="160"/>
              </a:spcBef>
            </a:pPr>
            <a:r>
              <a:rPr sz="1000" b="1" spc="-5" dirty="0" err="1">
                <a:solidFill>
                  <a:srgbClr val="3A3838"/>
                </a:solidFill>
                <a:latin typeface="Carlito"/>
                <a:cs typeface="Carlito"/>
              </a:rPr>
              <a:t>lönestatistik</a:t>
            </a:r>
            <a:r>
              <a:rPr sz="1000" b="1" spc="-5" dirty="0">
                <a:solidFill>
                  <a:srgbClr val="3A3838"/>
                </a:solidFill>
                <a:latin typeface="Carlito"/>
                <a:cs typeface="Carlito"/>
              </a:rPr>
              <a:t>, </a:t>
            </a:r>
            <a:r>
              <a:rPr lang="sv-SE" sz="1000" b="1" spc="-5" dirty="0">
                <a:solidFill>
                  <a:srgbClr val="3A3838"/>
                </a:solidFill>
                <a:latin typeface="Carlito"/>
                <a:cs typeface="Carlito"/>
              </a:rPr>
              <a:t>mars 2026 </a:t>
            </a:r>
            <a:r>
              <a:rPr sz="1000" b="1" spc="-5" dirty="0">
                <a:solidFill>
                  <a:srgbClr val="3A3838"/>
                </a:solidFill>
                <a:latin typeface="Carlito"/>
                <a:cs typeface="Carlito"/>
              </a:rPr>
              <a:t>(10:e</a:t>
            </a:r>
            <a:r>
              <a:rPr lang="sv-SE" sz="1000" b="1" spc="-5" dirty="0">
                <a:solidFill>
                  <a:srgbClr val="3A3838"/>
                </a:solidFill>
                <a:latin typeface="Carlito"/>
                <a:cs typeface="Carlito"/>
              </a:rPr>
              <a:t> percentil</a:t>
            </a:r>
            <a:r>
              <a:rPr sz="1000" b="1" spc="-5" dirty="0">
                <a:solidFill>
                  <a:srgbClr val="3A3838"/>
                </a:solidFill>
                <a:latin typeface="Carlito"/>
                <a:cs typeface="Carlito"/>
              </a:rPr>
              <a:t>, median, 90:e</a:t>
            </a:r>
            <a:r>
              <a:rPr sz="1000" b="1" spc="100" dirty="0">
                <a:solidFill>
                  <a:srgbClr val="3A3838"/>
                </a:solidFill>
                <a:latin typeface="Carlito"/>
                <a:cs typeface="Carlito"/>
              </a:rPr>
              <a:t> </a:t>
            </a:r>
            <a:r>
              <a:rPr sz="1000" b="1" spc="-5" dirty="0">
                <a:solidFill>
                  <a:srgbClr val="3A3838"/>
                </a:solidFill>
                <a:latin typeface="Carlito"/>
                <a:cs typeface="Carlito"/>
              </a:rPr>
              <a:t>percentil)</a:t>
            </a:r>
            <a:endParaRPr sz="100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lang="sv-SE" sz="900" spc="-5" dirty="0">
                <a:solidFill>
                  <a:srgbClr val="585858"/>
                </a:solidFill>
                <a:latin typeface="Carlito"/>
                <a:cs typeface="Carlito"/>
              </a:rPr>
              <a:t>145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5" name="object 17">
            <a:extLst>
              <a:ext uri="{FF2B5EF4-FFF2-40B4-BE49-F238E27FC236}">
                <a16:creationId xmlns:a16="http://schemas.microsoft.com/office/drawing/2014/main" id="{6214C296-3E5C-6744-7A34-C46A7105B72A}"/>
              </a:ext>
            </a:extLst>
          </p:cNvPr>
          <p:cNvSpPr txBox="1"/>
          <p:nvPr/>
        </p:nvSpPr>
        <p:spPr>
          <a:xfrm>
            <a:off x="1515745" y="5481955"/>
            <a:ext cx="31305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KI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6" name="object 17">
            <a:extLst>
              <a:ext uri="{FF2B5EF4-FFF2-40B4-BE49-F238E27FC236}">
                <a16:creationId xmlns:a16="http://schemas.microsoft.com/office/drawing/2014/main" id="{A8AB050C-BC1C-7C76-726D-9AEBE710FE53}"/>
              </a:ext>
            </a:extLst>
          </p:cNvPr>
          <p:cNvSpPr txBox="1"/>
          <p:nvPr/>
        </p:nvSpPr>
        <p:spPr>
          <a:xfrm>
            <a:off x="7464806" y="5529111"/>
            <a:ext cx="612394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Hela</a:t>
            </a:r>
            <a:r>
              <a:rPr sz="900" spc="-55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sv-SE" sz="900" spc="-55" dirty="0">
                <a:solidFill>
                  <a:srgbClr val="585858"/>
                </a:solidFill>
                <a:latin typeface="Carlito"/>
                <a:cs typeface="Carlito"/>
              </a:rPr>
              <a:t>staten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8" name="object 16">
            <a:extLst>
              <a:ext uri="{FF2B5EF4-FFF2-40B4-BE49-F238E27FC236}">
                <a16:creationId xmlns:a16="http://schemas.microsoft.com/office/drawing/2014/main" id="{5586A349-EFAD-EE4B-ABF3-BCB4CEC59565}"/>
              </a:ext>
            </a:extLst>
          </p:cNvPr>
          <p:cNvSpPr txBox="1"/>
          <p:nvPr/>
        </p:nvSpPr>
        <p:spPr>
          <a:xfrm>
            <a:off x="4755323" y="5283771"/>
            <a:ext cx="283526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124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9" name="object 16">
            <a:extLst>
              <a:ext uri="{FF2B5EF4-FFF2-40B4-BE49-F238E27FC236}">
                <a16:creationId xmlns:a16="http://schemas.microsoft.com/office/drawing/2014/main" id="{B1294DE3-21A9-CB49-DF52-17942F853B79}"/>
              </a:ext>
            </a:extLst>
          </p:cNvPr>
          <p:cNvSpPr txBox="1"/>
          <p:nvPr/>
        </p:nvSpPr>
        <p:spPr>
          <a:xfrm>
            <a:off x="7556565" y="5283770"/>
            <a:ext cx="283526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162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0" name="object 25">
            <a:extLst>
              <a:ext uri="{FF2B5EF4-FFF2-40B4-BE49-F238E27FC236}">
                <a16:creationId xmlns:a16="http://schemas.microsoft.com/office/drawing/2014/main" id="{F5C697D9-A762-849E-A18F-311FC57EDECC}"/>
              </a:ext>
            </a:extLst>
          </p:cNvPr>
          <p:cNvSpPr/>
          <p:nvPr/>
        </p:nvSpPr>
        <p:spPr>
          <a:xfrm>
            <a:off x="858402" y="3000647"/>
            <a:ext cx="1883720" cy="1258298"/>
          </a:xfrm>
          <a:custGeom>
            <a:avLst/>
            <a:gdLst/>
            <a:ahLst/>
            <a:cxnLst/>
            <a:rect l="l" t="t" r="r" b="b"/>
            <a:pathLst>
              <a:path w="146685" h="2519679">
                <a:moveTo>
                  <a:pt x="0" y="2519172"/>
                </a:moveTo>
                <a:lnTo>
                  <a:pt x="146303" y="2519172"/>
                </a:lnTo>
                <a:lnTo>
                  <a:pt x="146303" y="0"/>
                </a:lnTo>
                <a:lnTo>
                  <a:pt x="0" y="0"/>
                </a:lnTo>
                <a:lnTo>
                  <a:pt x="0" y="2519172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object 9">
            <a:extLst>
              <a:ext uri="{FF2B5EF4-FFF2-40B4-BE49-F238E27FC236}">
                <a16:creationId xmlns:a16="http://schemas.microsoft.com/office/drawing/2014/main" id="{D8693311-90D5-37FD-CCB0-7A852EE0ED09}"/>
              </a:ext>
            </a:extLst>
          </p:cNvPr>
          <p:cNvSpPr txBox="1"/>
          <p:nvPr/>
        </p:nvSpPr>
        <p:spPr>
          <a:xfrm>
            <a:off x="1501402" y="2874682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95 800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1" name="object 9">
            <a:extLst>
              <a:ext uri="{FF2B5EF4-FFF2-40B4-BE49-F238E27FC236}">
                <a16:creationId xmlns:a16="http://schemas.microsoft.com/office/drawing/2014/main" id="{19445D8C-B924-824E-A82B-E8BF19848D25}"/>
              </a:ext>
            </a:extLst>
          </p:cNvPr>
          <p:cNvSpPr txBox="1"/>
          <p:nvPr/>
        </p:nvSpPr>
        <p:spPr>
          <a:xfrm>
            <a:off x="4648106" y="3677730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69 330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3" name="object 70">
            <a:extLst>
              <a:ext uri="{FF2B5EF4-FFF2-40B4-BE49-F238E27FC236}">
                <a16:creationId xmlns:a16="http://schemas.microsoft.com/office/drawing/2014/main" id="{0A47B736-2972-4B17-5BB1-26F48349D655}"/>
              </a:ext>
            </a:extLst>
          </p:cNvPr>
          <p:cNvSpPr txBox="1">
            <a:spLocks/>
          </p:cNvSpPr>
          <p:nvPr/>
        </p:nvSpPr>
        <p:spPr>
          <a:xfrm>
            <a:off x="229126" y="6546177"/>
            <a:ext cx="6400165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800" b="0" i="0" kern="1200">
                <a:solidFill>
                  <a:srgbClr val="808080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spcBef>
                <a:spcPts val="25"/>
              </a:spcBef>
            </a:pPr>
            <a:r>
              <a:rPr lang="sv-SE" spc="-5" dirty="0"/>
              <a:t>Källa: Arbetsgivarverket. </a:t>
            </a:r>
            <a:r>
              <a:rPr lang="sv-SE" dirty="0"/>
              <a:t>Lönestatistik </a:t>
            </a:r>
            <a:r>
              <a:rPr lang="sv-SE" spc="-5" dirty="0"/>
              <a:t>redovisas </a:t>
            </a:r>
            <a:r>
              <a:rPr lang="sv-SE" dirty="0"/>
              <a:t>inte </a:t>
            </a:r>
            <a:r>
              <a:rPr lang="sv-SE" spc="-5" dirty="0"/>
              <a:t>vid färre än </a:t>
            </a:r>
            <a:r>
              <a:rPr lang="sv-SE" dirty="0"/>
              <a:t>fem </a:t>
            </a:r>
            <a:r>
              <a:rPr lang="sv-SE" spc="-5" dirty="0"/>
              <a:t>observationer. </a:t>
            </a:r>
            <a:r>
              <a:rPr lang="sv-SE" dirty="0"/>
              <a:t>Vid </a:t>
            </a:r>
            <a:r>
              <a:rPr lang="sv-SE" spc="-5" dirty="0"/>
              <a:t>upp </a:t>
            </a:r>
            <a:r>
              <a:rPr lang="sv-SE" dirty="0"/>
              <a:t>till</a:t>
            </a:r>
            <a:r>
              <a:rPr lang="sv-SE" spc="160" dirty="0"/>
              <a:t> </a:t>
            </a:r>
            <a:r>
              <a:rPr lang="sv-SE" spc="-5" dirty="0"/>
              <a:t>21 observationer </a:t>
            </a:r>
            <a:r>
              <a:rPr lang="sv-SE" dirty="0"/>
              <a:t>redovisas </a:t>
            </a:r>
            <a:r>
              <a:rPr lang="sv-SE" spc="-5" dirty="0"/>
              <a:t>endast </a:t>
            </a:r>
            <a:r>
              <a:rPr lang="sv-SE" dirty="0"/>
              <a:t>medianen.</a:t>
            </a:r>
          </a:p>
        </p:txBody>
      </p:sp>
      <p:sp>
        <p:nvSpPr>
          <p:cNvPr id="34" name="object 9">
            <a:extLst>
              <a:ext uri="{FF2B5EF4-FFF2-40B4-BE49-F238E27FC236}">
                <a16:creationId xmlns:a16="http://schemas.microsoft.com/office/drawing/2014/main" id="{2C3BAFD5-D0F3-BFAE-ED44-EC7B28EE99E5}"/>
              </a:ext>
            </a:extLst>
          </p:cNvPr>
          <p:cNvSpPr txBox="1"/>
          <p:nvPr/>
        </p:nvSpPr>
        <p:spPr>
          <a:xfrm>
            <a:off x="4688030" y="2318908"/>
            <a:ext cx="457034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115 660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7" name="object 25">
            <a:extLst>
              <a:ext uri="{FF2B5EF4-FFF2-40B4-BE49-F238E27FC236}">
                <a16:creationId xmlns:a16="http://schemas.microsoft.com/office/drawing/2014/main" id="{388A7A58-1261-9932-7ACD-E1AAFC3292E5}"/>
              </a:ext>
            </a:extLst>
          </p:cNvPr>
          <p:cNvSpPr/>
          <p:nvPr/>
        </p:nvSpPr>
        <p:spPr>
          <a:xfrm>
            <a:off x="3860233" y="3222489"/>
            <a:ext cx="1883720" cy="1195244"/>
          </a:xfrm>
          <a:custGeom>
            <a:avLst/>
            <a:gdLst/>
            <a:ahLst/>
            <a:cxnLst/>
            <a:rect l="l" t="t" r="r" b="b"/>
            <a:pathLst>
              <a:path w="146685" h="2519679">
                <a:moveTo>
                  <a:pt x="0" y="2519172"/>
                </a:moveTo>
                <a:lnTo>
                  <a:pt x="146303" y="2519172"/>
                </a:lnTo>
                <a:lnTo>
                  <a:pt x="146303" y="0"/>
                </a:lnTo>
                <a:lnTo>
                  <a:pt x="0" y="0"/>
                </a:lnTo>
                <a:lnTo>
                  <a:pt x="0" y="2519172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5" name="object 9">
            <a:extLst>
              <a:ext uri="{FF2B5EF4-FFF2-40B4-BE49-F238E27FC236}">
                <a16:creationId xmlns:a16="http://schemas.microsoft.com/office/drawing/2014/main" id="{70140C8D-604E-E419-8930-8A7337B44DFA}"/>
              </a:ext>
            </a:extLst>
          </p:cNvPr>
          <p:cNvSpPr txBox="1"/>
          <p:nvPr/>
        </p:nvSpPr>
        <p:spPr>
          <a:xfrm>
            <a:off x="4705683" y="3095001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93 000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8" name="object 3">
            <a:extLst>
              <a:ext uri="{FF2B5EF4-FFF2-40B4-BE49-F238E27FC236}">
                <a16:creationId xmlns:a16="http://schemas.microsoft.com/office/drawing/2014/main" id="{8144E72A-5E68-8E8A-76B4-E9D158EF93B7}"/>
              </a:ext>
            </a:extLst>
          </p:cNvPr>
          <p:cNvSpPr/>
          <p:nvPr/>
        </p:nvSpPr>
        <p:spPr>
          <a:xfrm>
            <a:off x="6889661" y="2561083"/>
            <a:ext cx="1722623" cy="1178934"/>
          </a:xfrm>
          <a:custGeom>
            <a:avLst/>
            <a:gdLst/>
            <a:ahLst/>
            <a:cxnLst/>
            <a:rect l="l" t="t" r="r" b="b"/>
            <a:pathLst>
              <a:path w="2642870" h="1201420">
                <a:moveTo>
                  <a:pt x="0" y="1200912"/>
                </a:moveTo>
                <a:lnTo>
                  <a:pt x="2642616" y="1200912"/>
                </a:lnTo>
                <a:lnTo>
                  <a:pt x="2642616" y="0"/>
                </a:lnTo>
                <a:lnTo>
                  <a:pt x="0" y="0"/>
                </a:lnTo>
                <a:lnTo>
                  <a:pt x="0" y="1200912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pPr defTabSz="457200"/>
            <a:endParaRPr dirty="0"/>
          </a:p>
        </p:txBody>
      </p:sp>
      <p:sp>
        <p:nvSpPr>
          <p:cNvPr id="40" name="object 9">
            <a:extLst>
              <a:ext uri="{FF2B5EF4-FFF2-40B4-BE49-F238E27FC236}">
                <a16:creationId xmlns:a16="http://schemas.microsoft.com/office/drawing/2014/main" id="{3688F534-0D26-33D6-9617-710883B4B144}"/>
              </a:ext>
            </a:extLst>
          </p:cNvPr>
          <p:cNvSpPr txBox="1"/>
          <p:nvPr/>
        </p:nvSpPr>
        <p:spPr>
          <a:xfrm>
            <a:off x="7556565" y="3655813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70 460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2" name="object 9">
            <a:extLst>
              <a:ext uri="{FF2B5EF4-FFF2-40B4-BE49-F238E27FC236}">
                <a16:creationId xmlns:a16="http://schemas.microsoft.com/office/drawing/2014/main" id="{9605F6A6-770E-4B7A-0DB6-4EAE1655FF05}"/>
              </a:ext>
            </a:extLst>
          </p:cNvPr>
          <p:cNvSpPr txBox="1"/>
          <p:nvPr/>
        </p:nvSpPr>
        <p:spPr>
          <a:xfrm>
            <a:off x="7538416" y="2443206"/>
            <a:ext cx="365354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115 280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41" name="object 25">
            <a:extLst>
              <a:ext uri="{FF2B5EF4-FFF2-40B4-BE49-F238E27FC236}">
                <a16:creationId xmlns:a16="http://schemas.microsoft.com/office/drawing/2014/main" id="{C386EEFF-2988-D631-322D-8E34F23304BD}"/>
              </a:ext>
            </a:extLst>
          </p:cNvPr>
          <p:cNvSpPr/>
          <p:nvPr/>
        </p:nvSpPr>
        <p:spPr>
          <a:xfrm>
            <a:off x="6789110" y="3222488"/>
            <a:ext cx="1883720" cy="1195243"/>
          </a:xfrm>
          <a:custGeom>
            <a:avLst/>
            <a:gdLst/>
            <a:ahLst/>
            <a:cxnLst/>
            <a:rect l="l" t="t" r="r" b="b"/>
            <a:pathLst>
              <a:path w="146685" h="2519679">
                <a:moveTo>
                  <a:pt x="0" y="2519172"/>
                </a:moveTo>
                <a:lnTo>
                  <a:pt x="146303" y="2519172"/>
                </a:lnTo>
                <a:lnTo>
                  <a:pt x="146303" y="0"/>
                </a:lnTo>
                <a:lnTo>
                  <a:pt x="0" y="0"/>
                </a:lnTo>
                <a:lnTo>
                  <a:pt x="0" y="2519172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cxnSp>
        <p:nvCxnSpPr>
          <p:cNvPr id="4" name="Rak koppling 3">
            <a:extLst>
              <a:ext uri="{FF2B5EF4-FFF2-40B4-BE49-F238E27FC236}">
                <a16:creationId xmlns:a16="http://schemas.microsoft.com/office/drawing/2014/main" id="{D3055E02-3F56-E87F-6762-1BD2B88268E9}"/>
              </a:ext>
            </a:extLst>
          </p:cNvPr>
          <p:cNvCxnSpPr>
            <a:cxnSpLocks/>
          </p:cNvCxnSpPr>
          <p:nvPr/>
        </p:nvCxnSpPr>
        <p:spPr>
          <a:xfrm flipH="1">
            <a:off x="530787" y="949396"/>
            <a:ext cx="18415" cy="495920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3C8AED6A-5B25-4671-5163-67AFA2006190}"/>
              </a:ext>
            </a:extLst>
          </p:cNvPr>
          <p:cNvCxnSpPr>
            <a:cxnSpLocks/>
          </p:cNvCxnSpPr>
          <p:nvPr/>
        </p:nvCxnSpPr>
        <p:spPr>
          <a:xfrm flipH="1" flipV="1">
            <a:off x="526446" y="5203211"/>
            <a:ext cx="7800911" cy="1012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Rak koppling 18">
            <a:extLst>
              <a:ext uri="{FF2B5EF4-FFF2-40B4-BE49-F238E27FC236}">
                <a16:creationId xmlns:a16="http://schemas.microsoft.com/office/drawing/2014/main" id="{19977FBF-293D-4B2B-8C6A-9C5303CCF85D}"/>
              </a:ext>
            </a:extLst>
          </p:cNvPr>
          <p:cNvCxnSpPr>
            <a:cxnSpLocks/>
          </p:cNvCxnSpPr>
          <p:nvPr/>
        </p:nvCxnSpPr>
        <p:spPr>
          <a:xfrm flipV="1">
            <a:off x="2819400" y="5213338"/>
            <a:ext cx="0" cy="47911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Rak koppling 19">
            <a:extLst>
              <a:ext uri="{FF2B5EF4-FFF2-40B4-BE49-F238E27FC236}">
                <a16:creationId xmlns:a16="http://schemas.microsoft.com/office/drawing/2014/main" id="{1E54CC75-0E30-BC5A-C36E-D5DB03F878A0}"/>
              </a:ext>
            </a:extLst>
          </p:cNvPr>
          <p:cNvCxnSpPr>
            <a:cxnSpLocks/>
          </p:cNvCxnSpPr>
          <p:nvPr/>
        </p:nvCxnSpPr>
        <p:spPr>
          <a:xfrm flipV="1">
            <a:off x="6400800" y="5213338"/>
            <a:ext cx="0" cy="47911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object 9">
            <a:extLst>
              <a:ext uri="{FF2B5EF4-FFF2-40B4-BE49-F238E27FC236}">
                <a16:creationId xmlns:a16="http://schemas.microsoft.com/office/drawing/2014/main" id="{7F95E44A-7E98-291F-80B9-4A87FBEC891C}"/>
              </a:ext>
            </a:extLst>
          </p:cNvPr>
          <p:cNvSpPr txBox="1"/>
          <p:nvPr/>
        </p:nvSpPr>
        <p:spPr>
          <a:xfrm>
            <a:off x="7544340" y="3138471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92 650</a:t>
            </a:r>
            <a:endParaRPr sz="800" dirty="0">
              <a:latin typeface="Carlito"/>
              <a:cs typeface="Carlito"/>
            </a:endParaRPr>
          </a:p>
        </p:txBody>
      </p:sp>
      <p:cxnSp>
        <p:nvCxnSpPr>
          <p:cNvPr id="42" name="Rak koppling 41">
            <a:extLst>
              <a:ext uri="{FF2B5EF4-FFF2-40B4-BE49-F238E27FC236}">
                <a16:creationId xmlns:a16="http://schemas.microsoft.com/office/drawing/2014/main" id="{CFB2EC49-467C-514B-0856-748977492585}"/>
              </a:ext>
            </a:extLst>
          </p:cNvPr>
          <p:cNvCxnSpPr/>
          <p:nvPr/>
        </p:nvCxnSpPr>
        <p:spPr>
          <a:xfrm>
            <a:off x="559878" y="1388745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Rak koppling 42">
            <a:extLst>
              <a:ext uri="{FF2B5EF4-FFF2-40B4-BE49-F238E27FC236}">
                <a16:creationId xmlns:a16="http://schemas.microsoft.com/office/drawing/2014/main" id="{1AEFAAE1-B4A5-53ED-CD27-725E6995F77B}"/>
              </a:ext>
            </a:extLst>
          </p:cNvPr>
          <p:cNvCxnSpPr>
            <a:cxnSpLocks/>
          </p:cNvCxnSpPr>
          <p:nvPr/>
        </p:nvCxnSpPr>
        <p:spPr>
          <a:xfrm>
            <a:off x="541463" y="2064695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Rak koppling 44">
            <a:extLst>
              <a:ext uri="{FF2B5EF4-FFF2-40B4-BE49-F238E27FC236}">
                <a16:creationId xmlns:a16="http://schemas.microsoft.com/office/drawing/2014/main" id="{9B38492F-5D7C-2066-AA1C-55BC3A5BFF08}"/>
              </a:ext>
            </a:extLst>
          </p:cNvPr>
          <p:cNvCxnSpPr>
            <a:cxnSpLocks/>
          </p:cNvCxnSpPr>
          <p:nvPr/>
        </p:nvCxnSpPr>
        <p:spPr>
          <a:xfrm>
            <a:off x="559878" y="2650131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Rak koppling 45">
            <a:extLst>
              <a:ext uri="{FF2B5EF4-FFF2-40B4-BE49-F238E27FC236}">
                <a16:creationId xmlns:a16="http://schemas.microsoft.com/office/drawing/2014/main" id="{6081EBD6-3C2C-E138-8E42-FF7000FBBD59}"/>
              </a:ext>
            </a:extLst>
          </p:cNvPr>
          <p:cNvCxnSpPr>
            <a:cxnSpLocks/>
          </p:cNvCxnSpPr>
          <p:nvPr/>
        </p:nvCxnSpPr>
        <p:spPr>
          <a:xfrm>
            <a:off x="559878" y="3261998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Rak koppling 46">
            <a:extLst>
              <a:ext uri="{FF2B5EF4-FFF2-40B4-BE49-F238E27FC236}">
                <a16:creationId xmlns:a16="http://schemas.microsoft.com/office/drawing/2014/main" id="{86297D97-7746-F154-0DCF-9D6346DD5D68}"/>
              </a:ext>
            </a:extLst>
          </p:cNvPr>
          <p:cNvCxnSpPr>
            <a:cxnSpLocks/>
          </p:cNvCxnSpPr>
          <p:nvPr/>
        </p:nvCxnSpPr>
        <p:spPr>
          <a:xfrm>
            <a:off x="549202" y="3870372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Rak koppling 47">
            <a:extLst>
              <a:ext uri="{FF2B5EF4-FFF2-40B4-BE49-F238E27FC236}">
                <a16:creationId xmlns:a16="http://schemas.microsoft.com/office/drawing/2014/main" id="{22359B6C-45DE-B0CD-3BB2-76D10827CF19}"/>
              </a:ext>
            </a:extLst>
          </p:cNvPr>
          <p:cNvCxnSpPr>
            <a:cxnSpLocks/>
          </p:cNvCxnSpPr>
          <p:nvPr/>
        </p:nvCxnSpPr>
        <p:spPr>
          <a:xfrm>
            <a:off x="541463" y="4572000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955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object 3">
            <a:extLst>
              <a:ext uri="{FF2B5EF4-FFF2-40B4-BE49-F238E27FC236}">
                <a16:creationId xmlns:a16="http://schemas.microsoft.com/office/drawing/2014/main" id="{EAE0339E-9BC7-83B5-1096-D4BA99FB4FA3}"/>
              </a:ext>
            </a:extLst>
          </p:cNvPr>
          <p:cNvSpPr/>
          <p:nvPr/>
        </p:nvSpPr>
        <p:spPr>
          <a:xfrm>
            <a:off x="3986764" y="2905746"/>
            <a:ext cx="1722623" cy="1437653"/>
          </a:xfrm>
          <a:custGeom>
            <a:avLst/>
            <a:gdLst/>
            <a:ahLst/>
            <a:cxnLst/>
            <a:rect l="l" t="t" r="r" b="b"/>
            <a:pathLst>
              <a:path w="2642870" h="1201420">
                <a:moveTo>
                  <a:pt x="0" y="1200912"/>
                </a:moveTo>
                <a:lnTo>
                  <a:pt x="2642616" y="1200912"/>
                </a:lnTo>
                <a:lnTo>
                  <a:pt x="2642616" y="0"/>
                </a:lnTo>
                <a:lnTo>
                  <a:pt x="0" y="0"/>
                </a:lnTo>
                <a:lnTo>
                  <a:pt x="0" y="1200912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pPr defTabSz="457200"/>
            <a:endParaRPr dirty="0"/>
          </a:p>
        </p:txBody>
      </p:sp>
      <p:grpSp>
        <p:nvGrpSpPr>
          <p:cNvPr id="2" name="object 2"/>
          <p:cNvGrpSpPr/>
          <p:nvPr/>
        </p:nvGrpSpPr>
        <p:grpSpPr>
          <a:xfrm>
            <a:off x="523048" y="1388745"/>
            <a:ext cx="8446135" cy="4389755"/>
            <a:chOff x="577469" y="1389507"/>
            <a:chExt cx="8446135" cy="4389755"/>
          </a:xfrm>
        </p:grpSpPr>
        <p:sp>
          <p:nvSpPr>
            <p:cNvPr id="3" name="object 3"/>
            <p:cNvSpPr/>
            <p:nvPr/>
          </p:nvSpPr>
          <p:spPr>
            <a:xfrm>
              <a:off x="916595" y="1967612"/>
              <a:ext cx="1722623" cy="2316174"/>
            </a:xfrm>
            <a:custGeom>
              <a:avLst/>
              <a:gdLst/>
              <a:ahLst/>
              <a:cxnLst/>
              <a:rect l="l" t="t" r="r" b="b"/>
              <a:pathLst>
                <a:path w="2642870" h="1201420">
                  <a:moveTo>
                    <a:pt x="0" y="1200912"/>
                  </a:moveTo>
                  <a:lnTo>
                    <a:pt x="2642616" y="1200912"/>
                  </a:lnTo>
                  <a:lnTo>
                    <a:pt x="2642616" y="0"/>
                  </a:lnTo>
                  <a:lnTo>
                    <a:pt x="0" y="0"/>
                  </a:lnTo>
                  <a:lnTo>
                    <a:pt x="0" y="1200912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pPr defTabSz="457200"/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577469" y="1389507"/>
              <a:ext cx="36830" cy="3796665"/>
            </a:xfrm>
            <a:custGeom>
              <a:avLst/>
              <a:gdLst/>
              <a:ahLst/>
              <a:cxnLst/>
              <a:rect l="l" t="t" r="r" b="b"/>
              <a:pathLst>
                <a:path w="36829" h="3796665">
                  <a:moveTo>
                    <a:pt x="0" y="3796284"/>
                  </a:moveTo>
                  <a:lnTo>
                    <a:pt x="0" y="0"/>
                  </a:lnTo>
                </a:path>
                <a:path w="36829" h="3796665">
                  <a:moveTo>
                    <a:pt x="0" y="3796284"/>
                  </a:moveTo>
                  <a:lnTo>
                    <a:pt x="36575" y="3796284"/>
                  </a:lnTo>
                </a:path>
                <a:path w="36829" h="3796665">
                  <a:moveTo>
                    <a:pt x="0" y="3163824"/>
                  </a:moveTo>
                  <a:lnTo>
                    <a:pt x="36575" y="3163824"/>
                  </a:lnTo>
                </a:path>
                <a:path w="36829" h="3796665">
                  <a:moveTo>
                    <a:pt x="0" y="2531364"/>
                  </a:moveTo>
                  <a:lnTo>
                    <a:pt x="36575" y="2531364"/>
                  </a:lnTo>
                </a:path>
                <a:path w="36829" h="3796665">
                  <a:moveTo>
                    <a:pt x="0" y="1897379"/>
                  </a:moveTo>
                  <a:lnTo>
                    <a:pt x="36575" y="1897379"/>
                  </a:lnTo>
                </a:path>
                <a:path w="36829" h="3796665">
                  <a:moveTo>
                    <a:pt x="0" y="1264920"/>
                  </a:moveTo>
                  <a:lnTo>
                    <a:pt x="36575" y="1264920"/>
                  </a:lnTo>
                </a:path>
                <a:path w="36829" h="3796665">
                  <a:moveTo>
                    <a:pt x="0" y="632460"/>
                  </a:moveTo>
                  <a:lnTo>
                    <a:pt x="36575" y="632460"/>
                  </a:lnTo>
                </a:path>
                <a:path w="36829" h="3796665">
                  <a:moveTo>
                    <a:pt x="0" y="0"/>
                  </a:moveTo>
                  <a:lnTo>
                    <a:pt x="36575" y="0"/>
                  </a:lnTo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pPr defTabSz="457200"/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95884" y="5186172"/>
              <a:ext cx="8427720" cy="593090"/>
            </a:xfrm>
            <a:custGeom>
              <a:avLst/>
              <a:gdLst/>
              <a:ahLst/>
              <a:cxnLst/>
              <a:rect l="l" t="t" r="r" b="b"/>
              <a:pathLst>
                <a:path w="8427720" h="593089">
                  <a:moveTo>
                    <a:pt x="0" y="0"/>
                  </a:moveTo>
                  <a:lnTo>
                    <a:pt x="8427720" y="0"/>
                  </a:lnTo>
                </a:path>
                <a:path w="8427720" h="593089">
                  <a:moveTo>
                    <a:pt x="0" y="0"/>
                  </a:moveTo>
                  <a:lnTo>
                    <a:pt x="0" y="198119"/>
                  </a:lnTo>
                </a:path>
                <a:path w="8427720" h="593089">
                  <a:moveTo>
                    <a:pt x="8427720" y="0"/>
                  </a:moveTo>
                  <a:lnTo>
                    <a:pt x="8427720" y="198119"/>
                  </a:lnTo>
                </a:path>
                <a:path w="8427720" h="593089">
                  <a:moveTo>
                    <a:pt x="0" y="198119"/>
                  </a:moveTo>
                  <a:lnTo>
                    <a:pt x="0" y="396239"/>
                  </a:lnTo>
                </a:path>
                <a:path w="8427720" h="593089">
                  <a:moveTo>
                    <a:pt x="8427720" y="198119"/>
                  </a:moveTo>
                  <a:lnTo>
                    <a:pt x="8427720" y="396239"/>
                  </a:lnTo>
                </a:path>
                <a:path w="8427720" h="593089">
                  <a:moveTo>
                    <a:pt x="0" y="396239"/>
                  </a:moveTo>
                  <a:lnTo>
                    <a:pt x="0" y="592835"/>
                  </a:lnTo>
                </a:path>
                <a:path w="8427720" h="593089">
                  <a:moveTo>
                    <a:pt x="8427720" y="396239"/>
                  </a:moveTo>
                  <a:lnTo>
                    <a:pt x="8427720" y="592835"/>
                  </a:lnTo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pPr defTabSz="457200"/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506067" y="1910484"/>
            <a:ext cx="457034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125 920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ftr" sz="quarter" idx="5"/>
          </p:nvPr>
        </p:nvSpPr>
        <p:spPr>
          <a:xfrm>
            <a:off x="7530845" y="6518168"/>
            <a:ext cx="848359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sv-SE" spc="-5" dirty="0"/>
              <a:t>Mars 2026</a:t>
            </a:r>
            <a:endParaRPr spc="-5" dirty="0"/>
          </a:p>
        </p:txBody>
      </p:sp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5</a:t>
            </a:fld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1506067" y="4206823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54 460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1742" y="5092065"/>
            <a:ext cx="500380" cy="686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895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25 000</a:t>
            </a:r>
            <a:endParaRPr sz="90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850" spc="-5" dirty="0">
                <a:solidFill>
                  <a:srgbClr val="3A3838"/>
                </a:solidFill>
                <a:latin typeface="Carlito"/>
                <a:cs typeface="Carlito"/>
              </a:rPr>
              <a:t>Antal</a:t>
            </a:r>
            <a:endParaRPr sz="85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850" spc="-5" dirty="0">
                <a:solidFill>
                  <a:srgbClr val="3A3838"/>
                </a:solidFill>
                <a:latin typeface="Carlito"/>
                <a:cs typeface="Carlito"/>
              </a:rPr>
              <a:t>Institution</a:t>
            </a:r>
            <a:endParaRPr sz="85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515"/>
              </a:spcBef>
            </a:pPr>
            <a:r>
              <a:rPr sz="850" spc="-5" dirty="0">
                <a:solidFill>
                  <a:srgbClr val="3A3838"/>
                </a:solidFill>
                <a:latin typeface="Carlito"/>
                <a:cs typeface="Carlito"/>
              </a:rPr>
              <a:t>BESTA-kod</a:t>
            </a:r>
            <a:endParaRPr sz="850" dirty="0">
              <a:latin typeface="Carlito"/>
              <a:cs typeface="Carlito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8318" y="4459351"/>
            <a:ext cx="34163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4</a:t>
            </a: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8318" y="3826509"/>
            <a:ext cx="34163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6</a:t>
            </a: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8318" y="3193796"/>
            <a:ext cx="34163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8</a:t>
            </a: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8317" y="2561082"/>
            <a:ext cx="404123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10</a:t>
            </a: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8310" y="1927936"/>
            <a:ext cx="404123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60" dirty="0">
                <a:solidFill>
                  <a:srgbClr val="585858"/>
                </a:solidFill>
                <a:latin typeface="Carlito"/>
                <a:cs typeface="Carlito"/>
              </a:rPr>
              <a:t>125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568752" y="5271674"/>
            <a:ext cx="303594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326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648106" y="5510759"/>
            <a:ext cx="612394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 err="1">
                <a:solidFill>
                  <a:srgbClr val="585858"/>
                </a:solidFill>
                <a:latin typeface="Carlito"/>
                <a:cs typeface="Carlito"/>
              </a:rPr>
              <a:t>Sthlms</a:t>
            </a:r>
            <a:r>
              <a:rPr lang="sv-SE" sz="900" spc="-5" dirty="0">
                <a:solidFill>
                  <a:srgbClr val="585858"/>
                </a:solidFill>
                <a:latin typeface="Carlito"/>
                <a:cs typeface="Carlito"/>
              </a:rPr>
              <a:t> län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705683" y="5824479"/>
            <a:ext cx="475917" cy="1519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900" b="1" dirty="0">
                <a:solidFill>
                  <a:srgbClr val="585858"/>
                </a:solidFill>
                <a:latin typeface="Carlito"/>
                <a:cs typeface="Carlito"/>
              </a:rPr>
              <a:t>20C</a:t>
            </a:r>
            <a:r>
              <a:rPr sz="900" b="1" dirty="0">
                <a:solidFill>
                  <a:srgbClr val="585858"/>
                </a:solidFill>
                <a:latin typeface="Carlito"/>
                <a:cs typeface="Carlito"/>
              </a:rPr>
              <a:t>1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23" name="object 130">
            <a:extLst>
              <a:ext uri="{FF2B5EF4-FFF2-40B4-BE49-F238E27FC236}">
                <a16:creationId xmlns:a16="http://schemas.microsoft.com/office/drawing/2014/main" id="{C9100376-A024-42A8-BE46-476286C30AB1}"/>
              </a:ext>
            </a:extLst>
          </p:cNvPr>
          <p:cNvSpPr txBox="1"/>
          <p:nvPr/>
        </p:nvSpPr>
        <p:spPr>
          <a:xfrm>
            <a:off x="57467" y="812210"/>
            <a:ext cx="7407339" cy="614911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579755">
              <a:lnSpc>
                <a:spcPct val="100000"/>
              </a:lnSpc>
              <a:spcBef>
                <a:spcPts val="334"/>
              </a:spcBef>
            </a:pPr>
            <a:r>
              <a:rPr lang="sv-SE" sz="1400" spc="-5" dirty="0">
                <a:solidFill>
                  <a:srgbClr val="3A3838"/>
                </a:solidFill>
                <a:latin typeface="Carlito"/>
                <a:cs typeface="Carlito"/>
              </a:rPr>
              <a:t>20</a:t>
            </a:r>
            <a:r>
              <a:rPr sz="1400" spc="-5" dirty="0">
                <a:solidFill>
                  <a:srgbClr val="3A3838"/>
                </a:solidFill>
                <a:latin typeface="Carlito"/>
                <a:cs typeface="Carlito"/>
              </a:rPr>
              <a:t> </a:t>
            </a:r>
            <a:r>
              <a:rPr sz="1400" dirty="0">
                <a:solidFill>
                  <a:srgbClr val="3A3838"/>
                </a:solidFill>
                <a:latin typeface="Carlito"/>
                <a:cs typeface="Carlito"/>
              </a:rPr>
              <a:t>- </a:t>
            </a:r>
            <a:r>
              <a:rPr lang="sv-SE" sz="1400" spc="-5" dirty="0">
                <a:solidFill>
                  <a:srgbClr val="3A3838"/>
                </a:solidFill>
                <a:latin typeface="Carlito"/>
                <a:cs typeface="Carlito"/>
              </a:rPr>
              <a:t>Utbildning och forskning med medicinsk, odontologisk samt veterinärmedicinsk</a:t>
            </a:r>
            <a:r>
              <a:rPr lang="sv-SE" sz="1400" spc="60" dirty="0">
                <a:solidFill>
                  <a:srgbClr val="3A3838"/>
                </a:solidFill>
                <a:latin typeface="Carlito"/>
                <a:cs typeface="Carlito"/>
              </a:rPr>
              <a:t> </a:t>
            </a:r>
            <a:r>
              <a:rPr lang="sv-SE" sz="1400" spc="-5" dirty="0">
                <a:solidFill>
                  <a:srgbClr val="3A3838"/>
                </a:solidFill>
                <a:latin typeface="Carlito"/>
                <a:cs typeface="Carlito"/>
              </a:rPr>
              <a:t>inriktning</a:t>
            </a:r>
            <a:endParaRPr lang="sv-SE" sz="1400" dirty="0">
              <a:latin typeface="Carlito"/>
              <a:cs typeface="Carlito"/>
            </a:endParaRPr>
          </a:p>
          <a:p>
            <a:pPr marL="573405">
              <a:lnSpc>
                <a:spcPct val="100000"/>
              </a:lnSpc>
              <a:spcBef>
                <a:spcPts val="160"/>
              </a:spcBef>
            </a:pPr>
            <a:r>
              <a:rPr sz="1000" b="1" spc="-5" dirty="0" err="1">
                <a:solidFill>
                  <a:srgbClr val="3A3838"/>
                </a:solidFill>
                <a:latin typeface="Carlito"/>
                <a:cs typeface="Carlito"/>
              </a:rPr>
              <a:t>lönestatistik</a:t>
            </a:r>
            <a:r>
              <a:rPr sz="1000" b="1" spc="-5" dirty="0">
                <a:solidFill>
                  <a:srgbClr val="3A3838"/>
                </a:solidFill>
                <a:latin typeface="Carlito"/>
                <a:cs typeface="Carlito"/>
              </a:rPr>
              <a:t>, </a:t>
            </a:r>
            <a:r>
              <a:rPr lang="sv-SE" sz="1000" b="1" spc="-5" dirty="0">
                <a:solidFill>
                  <a:srgbClr val="3A3838"/>
                </a:solidFill>
                <a:latin typeface="Carlito"/>
                <a:cs typeface="Carlito"/>
              </a:rPr>
              <a:t>mars 2026</a:t>
            </a:r>
            <a:r>
              <a:rPr sz="1000" b="1" spc="-5" dirty="0">
                <a:solidFill>
                  <a:srgbClr val="3A3838"/>
                </a:solidFill>
                <a:latin typeface="Carlito"/>
                <a:cs typeface="Carlito"/>
              </a:rPr>
              <a:t> (10:e</a:t>
            </a:r>
            <a:r>
              <a:rPr lang="sv-SE" sz="1000" b="1" spc="-5" dirty="0">
                <a:solidFill>
                  <a:srgbClr val="3A3838"/>
                </a:solidFill>
                <a:latin typeface="Carlito"/>
                <a:cs typeface="Carlito"/>
              </a:rPr>
              <a:t> percentil</a:t>
            </a:r>
            <a:r>
              <a:rPr sz="1000" b="1" spc="-5" dirty="0">
                <a:solidFill>
                  <a:srgbClr val="3A3838"/>
                </a:solidFill>
                <a:latin typeface="Carlito"/>
                <a:cs typeface="Carlito"/>
              </a:rPr>
              <a:t>, median, 90:e</a:t>
            </a:r>
            <a:r>
              <a:rPr sz="1000" b="1" spc="100" dirty="0">
                <a:solidFill>
                  <a:srgbClr val="3A3838"/>
                </a:solidFill>
                <a:latin typeface="Carlito"/>
                <a:cs typeface="Carlito"/>
              </a:rPr>
              <a:t> </a:t>
            </a:r>
            <a:r>
              <a:rPr sz="1000" b="1" spc="-5" dirty="0">
                <a:solidFill>
                  <a:srgbClr val="3A3838"/>
                </a:solidFill>
                <a:latin typeface="Carlito"/>
                <a:cs typeface="Carlito"/>
              </a:rPr>
              <a:t>percentil)</a:t>
            </a:r>
            <a:endParaRPr sz="100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lang="sv-SE" sz="900" spc="-5" dirty="0">
                <a:solidFill>
                  <a:srgbClr val="585858"/>
                </a:solidFill>
                <a:latin typeface="Carlito"/>
                <a:cs typeface="Carlito"/>
              </a:rPr>
              <a:t>145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5" name="object 17">
            <a:extLst>
              <a:ext uri="{FF2B5EF4-FFF2-40B4-BE49-F238E27FC236}">
                <a16:creationId xmlns:a16="http://schemas.microsoft.com/office/drawing/2014/main" id="{6214C296-3E5C-6744-7A34-C46A7105B72A}"/>
              </a:ext>
            </a:extLst>
          </p:cNvPr>
          <p:cNvSpPr txBox="1"/>
          <p:nvPr/>
        </p:nvSpPr>
        <p:spPr>
          <a:xfrm>
            <a:off x="1598111" y="5510758"/>
            <a:ext cx="31305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KI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6" name="object 17">
            <a:extLst>
              <a:ext uri="{FF2B5EF4-FFF2-40B4-BE49-F238E27FC236}">
                <a16:creationId xmlns:a16="http://schemas.microsoft.com/office/drawing/2014/main" id="{A8AB050C-BC1C-7C76-726D-9AEBE710FE53}"/>
              </a:ext>
            </a:extLst>
          </p:cNvPr>
          <p:cNvSpPr txBox="1"/>
          <p:nvPr/>
        </p:nvSpPr>
        <p:spPr>
          <a:xfrm>
            <a:off x="7464806" y="5529111"/>
            <a:ext cx="612394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Hela</a:t>
            </a:r>
            <a:r>
              <a:rPr sz="900" spc="-55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sv-SE" sz="900" spc="-55" dirty="0">
                <a:solidFill>
                  <a:srgbClr val="585858"/>
                </a:solidFill>
                <a:latin typeface="Carlito"/>
                <a:cs typeface="Carlito"/>
              </a:rPr>
              <a:t>staten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8" name="object 16">
            <a:extLst>
              <a:ext uri="{FF2B5EF4-FFF2-40B4-BE49-F238E27FC236}">
                <a16:creationId xmlns:a16="http://schemas.microsoft.com/office/drawing/2014/main" id="{5586A349-EFAD-EE4B-ABF3-BCB4CEC59565}"/>
              </a:ext>
            </a:extLst>
          </p:cNvPr>
          <p:cNvSpPr txBox="1"/>
          <p:nvPr/>
        </p:nvSpPr>
        <p:spPr>
          <a:xfrm>
            <a:off x="4755323" y="5283771"/>
            <a:ext cx="283526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309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9" name="object 16">
            <a:extLst>
              <a:ext uri="{FF2B5EF4-FFF2-40B4-BE49-F238E27FC236}">
                <a16:creationId xmlns:a16="http://schemas.microsoft.com/office/drawing/2014/main" id="{B1294DE3-21A9-CB49-DF52-17942F853B79}"/>
              </a:ext>
            </a:extLst>
          </p:cNvPr>
          <p:cNvSpPr txBox="1"/>
          <p:nvPr/>
        </p:nvSpPr>
        <p:spPr>
          <a:xfrm>
            <a:off x="7556565" y="5283770"/>
            <a:ext cx="283526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544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0" name="object 25">
            <a:extLst>
              <a:ext uri="{FF2B5EF4-FFF2-40B4-BE49-F238E27FC236}">
                <a16:creationId xmlns:a16="http://schemas.microsoft.com/office/drawing/2014/main" id="{F5C697D9-A762-849E-A18F-311FC57EDECC}"/>
              </a:ext>
            </a:extLst>
          </p:cNvPr>
          <p:cNvSpPr/>
          <p:nvPr/>
        </p:nvSpPr>
        <p:spPr>
          <a:xfrm>
            <a:off x="858402" y="3120831"/>
            <a:ext cx="1883720" cy="1338519"/>
          </a:xfrm>
          <a:custGeom>
            <a:avLst/>
            <a:gdLst/>
            <a:ahLst/>
            <a:cxnLst/>
            <a:rect l="l" t="t" r="r" b="b"/>
            <a:pathLst>
              <a:path w="146685" h="2519679">
                <a:moveTo>
                  <a:pt x="0" y="2519172"/>
                </a:moveTo>
                <a:lnTo>
                  <a:pt x="146303" y="2519172"/>
                </a:lnTo>
                <a:lnTo>
                  <a:pt x="146303" y="0"/>
                </a:lnTo>
                <a:lnTo>
                  <a:pt x="0" y="0"/>
                </a:lnTo>
                <a:lnTo>
                  <a:pt x="0" y="2519172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object 9">
            <a:extLst>
              <a:ext uri="{FF2B5EF4-FFF2-40B4-BE49-F238E27FC236}">
                <a16:creationId xmlns:a16="http://schemas.microsoft.com/office/drawing/2014/main" id="{D8693311-90D5-37FD-CCB0-7A852EE0ED09}"/>
              </a:ext>
            </a:extLst>
          </p:cNvPr>
          <p:cNvSpPr txBox="1"/>
          <p:nvPr/>
        </p:nvSpPr>
        <p:spPr>
          <a:xfrm>
            <a:off x="1528596" y="3054729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89 051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1" name="object 9">
            <a:extLst>
              <a:ext uri="{FF2B5EF4-FFF2-40B4-BE49-F238E27FC236}">
                <a16:creationId xmlns:a16="http://schemas.microsoft.com/office/drawing/2014/main" id="{19445D8C-B924-824E-A82B-E8BF19848D25}"/>
              </a:ext>
            </a:extLst>
          </p:cNvPr>
          <p:cNvSpPr txBox="1"/>
          <p:nvPr/>
        </p:nvSpPr>
        <p:spPr>
          <a:xfrm>
            <a:off x="4685837" y="4284898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52 920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3" name="object 70">
            <a:extLst>
              <a:ext uri="{FF2B5EF4-FFF2-40B4-BE49-F238E27FC236}">
                <a16:creationId xmlns:a16="http://schemas.microsoft.com/office/drawing/2014/main" id="{0A47B736-2972-4B17-5BB1-26F48349D655}"/>
              </a:ext>
            </a:extLst>
          </p:cNvPr>
          <p:cNvSpPr txBox="1">
            <a:spLocks/>
          </p:cNvSpPr>
          <p:nvPr/>
        </p:nvSpPr>
        <p:spPr>
          <a:xfrm>
            <a:off x="229126" y="6546177"/>
            <a:ext cx="6400165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800" b="0" i="0" kern="1200">
                <a:solidFill>
                  <a:srgbClr val="808080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spcBef>
                <a:spcPts val="25"/>
              </a:spcBef>
            </a:pPr>
            <a:r>
              <a:rPr lang="sv-SE" spc="-5" dirty="0"/>
              <a:t>Källa: Arbetsgivarverket. </a:t>
            </a:r>
            <a:r>
              <a:rPr lang="sv-SE" dirty="0"/>
              <a:t>Lönestatistik </a:t>
            </a:r>
            <a:r>
              <a:rPr lang="sv-SE" spc="-5" dirty="0"/>
              <a:t>redovisas </a:t>
            </a:r>
            <a:r>
              <a:rPr lang="sv-SE" dirty="0"/>
              <a:t>inte </a:t>
            </a:r>
            <a:r>
              <a:rPr lang="sv-SE" spc="-5" dirty="0"/>
              <a:t>vid färre än </a:t>
            </a:r>
            <a:r>
              <a:rPr lang="sv-SE" dirty="0"/>
              <a:t>fem </a:t>
            </a:r>
            <a:r>
              <a:rPr lang="sv-SE" spc="-5" dirty="0"/>
              <a:t>observationer. </a:t>
            </a:r>
            <a:r>
              <a:rPr lang="sv-SE" dirty="0"/>
              <a:t>Vid </a:t>
            </a:r>
            <a:r>
              <a:rPr lang="sv-SE" spc="-5" dirty="0"/>
              <a:t>upp </a:t>
            </a:r>
            <a:r>
              <a:rPr lang="sv-SE" dirty="0"/>
              <a:t>till</a:t>
            </a:r>
            <a:r>
              <a:rPr lang="sv-SE" spc="160" dirty="0"/>
              <a:t> </a:t>
            </a:r>
            <a:r>
              <a:rPr lang="sv-SE" spc="-5" dirty="0"/>
              <a:t>21 observationer </a:t>
            </a:r>
            <a:r>
              <a:rPr lang="sv-SE" dirty="0"/>
              <a:t>redovisas </a:t>
            </a:r>
            <a:r>
              <a:rPr lang="sv-SE" spc="-5" dirty="0"/>
              <a:t>endast </a:t>
            </a:r>
            <a:r>
              <a:rPr lang="sv-SE" dirty="0"/>
              <a:t>medianen.</a:t>
            </a:r>
          </a:p>
        </p:txBody>
      </p:sp>
      <p:sp>
        <p:nvSpPr>
          <p:cNvPr id="34" name="object 9">
            <a:extLst>
              <a:ext uri="{FF2B5EF4-FFF2-40B4-BE49-F238E27FC236}">
                <a16:creationId xmlns:a16="http://schemas.microsoft.com/office/drawing/2014/main" id="{2C3BAFD5-D0F3-BFAE-ED44-EC7B28EE99E5}"/>
              </a:ext>
            </a:extLst>
          </p:cNvPr>
          <p:cNvSpPr txBox="1"/>
          <p:nvPr/>
        </p:nvSpPr>
        <p:spPr>
          <a:xfrm>
            <a:off x="4668569" y="2814361"/>
            <a:ext cx="457034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103 600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7" name="object 25">
            <a:extLst>
              <a:ext uri="{FF2B5EF4-FFF2-40B4-BE49-F238E27FC236}">
                <a16:creationId xmlns:a16="http://schemas.microsoft.com/office/drawing/2014/main" id="{388A7A58-1261-9932-7ACD-E1AAFC3292E5}"/>
              </a:ext>
            </a:extLst>
          </p:cNvPr>
          <p:cNvSpPr/>
          <p:nvPr/>
        </p:nvSpPr>
        <p:spPr>
          <a:xfrm>
            <a:off x="3860233" y="3673424"/>
            <a:ext cx="1883720" cy="744308"/>
          </a:xfrm>
          <a:custGeom>
            <a:avLst/>
            <a:gdLst/>
            <a:ahLst/>
            <a:cxnLst/>
            <a:rect l="l" t="t" r="r" b="b"/>
            <a:pathLst>
              <a:path w="146685" h="2519679">
                <a:moveTo>
                  <a:pt x="0" y="2519172"/>
                </a:moveTo>
                <a:lnTo>
                  <a:pt x="146303" y="2519172"/>
                </a:lnTo>
                <a:lnTo>
                  <a:pt x="146303" y="0"/>
                </a:lnTo>
                <a:lnTo>
                  <a:pt x="0" y="0"/>
                </a:lnTo>
                <a:lnTo>
                  <a:pt x="0" y="2519172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5" name="object 9">
            <a:extLst>
              <a:ext uri="{FF2B5EF4-FFF2-40B4-BE49-F238E27FC236}">
                <a16:creationId xmlns:a16="http://schemas.microsoft.com/office/drawing/2014/main" id="{70140C8D-604E-E419-8930-8A7337B44DFA}"/>
              </a:ext>
            </a:extLst>
          </p:cNvPr>
          <p:cNvSpPr txBox="1"/>
          <p:nvPr/>
        </p:nvSpPr>
        <p:spPr>
          <a:xfrm>
            <a:off x="4685837" y="3557006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76 300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8" name="object 3">
            <a:extLst>
              <a:ext uri="{FF2B5EF4-FFF2-40B4-BE49-F238E27FC236}">
                <a16:creationId xmlns:a16="http://schemas.microsoft.com/office/drawing/2014/main" id="{8144E72A-5E68-8E8A-76B4-E9D158EF93B7}"/>
              </a:ext>
            </a:extLst>
          </p:cNvPr>
          <p:cNvSpPr/>
          <p:nvPr/>
        </p:nvSpPr>
        <p:spPr>
          <a:xfrm>
            <a:off x="6889661" y="3120832"/>
            <a:ext cx="1722623" cy="1085992"/>
          </a:xfrm>
          <a:custGeom>
            <a:avLst/>
            <a:gdLst/>
            <a:ahLst/>
            <a:cxnLst/>
            <a:rect l="l" t="t" r="r" b="b"/>
            <a:pathLst>
              <a:path w="2642870" h="1201420">
                <a:moveTo>
                  <a:pt x="0" y="1200912"/>
                </a:moveTo>
                <a:lnTo>
                  <a:pt x="2642616" y="1200912"/>
                </a:lnTo>
                <a:lnTo>
                  <a:pt x="2642616" y="0"/>
                </a:lnTo>
                <a:lnTo>
                  <a:pt x="0" y="0"/>
                </a:lnTo>
                <a:lnTo>
                  <a:pt x="0" y="1200912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pPr defTabSz="457200"/>
            <a:endParaRPr dirty="0"/>
          </a:p>
        </p:txBody>
      </p:sp>
      <p:sp>
        <p:nvSpPr>
          <p:cNvPr id="40" name="object 9">
            <a:extLst>
              <a:ext uri="{FF2B5EF4-FFF2-40B4-BE49-F238E27FC236}">
                <a16:creationId xmlns:a16="http://schemas.microsoft.com/office/drawing/2014/main" id="{3688F534-0D26-33D6-9617-710883B4B144}"/>
              </a:ext>
            </a:extLst>
          </p:cNvPr>
          <p:cNvSpPr txBox="1"/>
          <p:nvPr/>
        </p:nvSpPr>
        <p:spPr>
          <a:xfrm>
            <a:off x="7596983" y="4068567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56 500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2" name="object 9">
            <a:extLst>
              <a:ext uri="{FF2B5EF4-FFF2-40B4-BE49-F238E27FC236}">
                <a16:creationId xmlns:a16="http://schemas.microsoft.com/office/drawing/2014/main" id="{9605F6A6-770E-4B7A-0DB6-4EAE1655FF05}"/>
              </a:ext>
            </a:extLst>
          </p:cNvPr>
          <p:cNvSpPr txBox="1"/>
          <p:nvPr/>
        </p:nvSpPr>
        <p:spPr>
          <a:xfrm>
            <a:off x="7568295" y="2982773"/>
            <a:ext cx="365354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100 210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41" name="object 25">
            <a:extLst>
              <a:ext uri="{FF2B5EF4-FFF2-40B4-BE49-F238E27FC236}">
                <a16:creationId xmlns:a16="http://schemas.microsoft.com/office/drawing/2014/main" id="{C386EEFF-2988-D631-322D-8E34F23304BD}"/>
              </a:ext>
            </a:extLst>
          </p:cNvPr>
          <p:cNvSpPr/>
          <p:nvPr/>
        </p:nvSpPr>
        <p:spPr>
          <a:xfrm>
            <a:off x="6789110" y="3611144"/>
            <a:ext cx="1883720" cy="806588"/>
          </a:xfrm>
          <a:custGeom>
            <a:avLst/>
            <a:gdLst/>
            <a:ahLst/>
            <a:cxnLst/>
            <a:rect l="l" t="t" r="r" b="b"/>
            <a:pathLst>
              <a:path w="146685" h="2519679">
                <a:moveTo>
                  <a:pt x="0" y="2519172"/>
                </a:moveTo>
                <a:lnTo>
                  <a:pt x="146303" y="2519172"/>
                </a:lnTo>
                <a:lnTo>
                  <a:pt x="146303" y="0"/>
                </a:lnTo>
                <a:lnTo>
                  <a:pt x="0" y="0"/>
                </a:lnTo>
                <a:lnTo>
                  <a:pt x="0" y="2519172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cxnSp>
        <p:nvCxnSpPr>
          <p:cNvPr id="4" name="Rak koppling 3">
            <a:extLst>
              <a:ext uri="{FF2B5EF4-FFF2-40B4-BE49-F238E27FC236}">
                <a16:creationId xmlns:a16="http://schemas.microsoft.com/office/drawing/2014/main" id="{47E544EF-E211-FA4C-793A-A056A989F160}"/>
              </a:ext>
            </a:extLst>
          </p:cNvPr>
          <p:cNvCxnSpPr>
            <a:cxnSpLocks/>
          </p:cNvCxnSpPr>
          <p:nvPr/>
        </p:nvCxnSpPr>
        <p:spPr>
          <a:xfrm flipH="1">
            <a:off x="493540" y="988981"/>
            <a:ext cx="18415" cy="495920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7A5F9CA9-5F31-55AB-2C66-9C234307218A}"/>
              </a:ext>
            </a:extLst>
          </p:cNvPr>
          <p:cNvCxnSpPr>
            <a:cxnSpLocks/>
          </p:cNvCxnSpPr>
          <p:nvPr/>
        </p:nvCxnSpPr>
        <p:spPr>
          <a:xfrm flipH="1" flipV="1">
            <a:off x="511955" y="5231605"/>
            <a:ext cx="7800911" cy="1012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Rak koppling 18">
            <a:extLst>
              <a:ext uri="{FF2B5EF4-FFF2-40B4-BE49-F238E27FC236}">
                <a16:creationId xmlns:a16="http://schemas.microsoft.com/office/drawing/2014/main" id="{A329B1C1-9C09-0E44-1532-70017D80E130}"/>
              </a:ext>
            </a:extLst>
          </p:cNvPr>
          <p:cNvCxnSpPr>
            <a:cxnSpLocks/>
          </p:cNvCxnSpPr>
          <p:nvPr/>
        </p:nvCxnSpPr>
        <p:spPr>
          <a:xfrm flipV="1">
            <a:off x="2819400" y="5231605"/>
            <a:ext cx="0" cy="47911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Rak koppling 19">
            <a:extLst>
              <a:ext uri="{FF2B5EF4-FFF2-40B4-BE49-F238E27FC236}">
                <a16:creationId xmlns:a16="http://schemas.microsoft.com/office/drawing/2014/main" id="{D924F284-34A1-045F-0FB5-0C5937B7E103}"/>
              </a:ext>
            </a:extLst>
          </p:cNvPr>
          <p:cNvCxnSpPr>
            <a:cxnSpLocks/>
          </p:cNvCxnSpPr>
          <p:nvPr/>
        </p:nvCxnSpPr>
        <p:spPr>
          <a:xfrm flipV="1">
            <a:off x="6248400" y="5242399"/>
            <a:ext cx="0" cy="47911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object 9">
            <a:extLst>
              <a:ext uri="{FF2B5EF4-FFF2-40B4-BE49-F238E27FC236}">
                <a16:creationId xmlns:a16="http://schemas.microsoft.com/office/drawing/2014/main" id="{7F95E44A-7E98-291F-80B9-4A87FBEC891C}"/>
              </a:ext>
            </a:extLst>
          </p:cNvPr>
          <p:cNvSpPr txBox="1"/>
          <p:nvPr/>
        </p:nvSpPr>
        <p:spPr>
          <a:xfrm>
            <a:off x="7596984" y="3474567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83 700</a:t>
            </a:r>
            <a:endParaRPr sz="800" dirty="0">
              <a:latin typeface="Carlito"/>
              <a:cs typeface="Carlito"/>
            </a:endParaRPr>
          </a:p>
        </p:txBody>
      </p:sp>
      <p:cxnSp>
        <p:nvCxnSpPr>
          <p:cNvPr id="42" name="Rak koppling 41">
            <a:extLst>
              <a:ext uri="{FF2B5EF4-FFF2-40B4-BE49-F238E27FC236}">
                <a16:creationId xmlns:a16="http://schemas.microsoft.com/office/drawing/2014/main" id="{E613886A-3DE6-D584-CB62-9141FC49E091}"/>
              </a:ext>
            </a:extLst>
          </p:cNvPr>
          <p:cNvCxnSpPr>
            <a:cxnSpLocks/>
          </p:cNvCxnSpPr>
          <p:nvPr/>
        </p:nvCxnSpPr>
        <p:spPr>
          <a:xfrm>
            <a:off x="511955" y="988981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Rak koppling 43">
            <a:extLst>
              <a:ext uri="{FF2B5EF4-FFF2-40B4-BE49-F238E27FC236}">
                <a16:creationId xmlns:a16="http://schemas.microsoft.com/office/drawing/2014/main" id="{1CDC8E6A-EE39-FB03-D562-34392A820F19}"/>
              </a:ext>
            </a:extLst>
          </p:cNvPr>
          <p:cNvCxnSpPr>
            <a:cxnSpLocks/>
          </p:cNvCxnSpPr>
          <p:nvPr/>
        </p:nvCxnSpPr>
        <p:spPr>
          <a:xfrm>
            <a:off x="522122" y="1380336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Rak koppling 44">
            <a:extLst>
              <a:ext uri="{FF2B5EF4-FFF2-40B4-BE49-F238E27FC236}">
                <a16:creationId xmlns:a16="http://schemas.microsoft.com/office/drawing/2014/main" id="{7171BDC7-006D-D460-3338-08769724D1FB}"/>
              </a:ext>
            </a:extLst>
          </p:cNvPr>
          <p:cNvCxnSpPr>
            <a:cxnSpLocks/>
          </p:cNvCxnSpPr>
          <p:nvPr/>
        </p:nvCxnSpPr>
        <p:spPr>
          <a:xfrm>
            <a:off x="522122" y="1966850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Rak koppling 45">
            <a:extLst>
              <a:ext uri="{FF2B5EF4-FFF2-40B4-BE49-F238E27FC236}">
                <a16:creationId xmlns:a16="http://schemas.microsoft.com/office/drawing/2014/main" id="{81383F98-0F7D-2BC9-F245-34D5245E4D46}"/>
              </a:ext>
            </a:extLst>
          </p:cNvPr>
          <p:cNvCxnSpPr>
            <a:cxnSpLocks/>
          </p:cNvCxnSpPr>
          <p:nvPr/>
        </p:nvCxnSpPr>
        <p:spPr>
          <a:xfrm>
            <a:off x="522122" y="2667000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Rak koppling 46">
            <a:extLst>
              <a:ext uri="{FF2B5EF4-FFF2-40B4-BE49-F238E27FC236}">
                <a16:creationId xmlns:a16="http://schemas.microsoft.com/office/drawing/2014/main" id="{EEE0CC6C-90E9-6A5D-7912-4C2806F71445}"/>
              </a:ext>
            </a:extLst>
          </p:cNvPr>
          <p:cNvCxnSpPr>
            <a:cxnSpLocks/>
          </p:cNvCxnSpPr>
          <p:nvPr/>
        </p:nvCxnSpPr>
        <p:spPr>
          <a:xfrm>
            <a:off x="522122" y="3302571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Rak koppling 47">
            <a:extLst>
              <a:ext uri="{FF2B5EF4-FFF2-40B4-BE49-F238E27FC236}">
                <a16:creationId xmlns:a16="http://schemas.microsoft.com/office/drawing/2014/main" id="{D2E7DDD9-F894-F872-AE98-21707C04B069}"/>
              </a:ext>
            </a:extLst>
          </p:cNvPr>
          <p:cNvCxnSpPr>
            <a:cxnSpLocks/>
          </p:cNvCxnSpPr>
          <p:nvPr/>
        </p:nvCxnSpPr>
        <p:spPr>
          <a:xfrm>
            <a:off x="511955" y="3856370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Rak koppling 48">
            <a:extLst>
              <a:ext uri="{FF2B5EF4-FFF2-40B4-BE49-F238E27FC236}">
                <a16:creationId xmlns:a16="http://schemas.microsoft.com/office/drawing/2014/main" id="{DE2B1BC3-4C08-23D5-D2FD-59607E63736F}"/>
              </a:ext>
            </a:extLst>
          </p:cNvPr>
          <p:cNvCxnSpPr>
            <a:cxnSpLocks/>
          </p:cNvCxnSpPr>
          <p:nvPr/>
        </p:nvCxnSpPr>
        <p:spPr>
          <a:xfrm>
            <a:off x="511955" y="4572000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1823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8A392-E21E-39BF-5231-F3E3D079B9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object 3">
            <a:extLst>
              <a:ext uri="{FF2B5EF4-FFF2-40B4-BE49-F238E27FC236}">
                <a16:creationId xmlns:a16="http://schemas.microsoft.com/office/drawing/2014/main" id="{BB944F3D-FD76-11A6-A54B-26A7AF6D42C4}"/>
              </a:ext>
            </a:extLst>
          </p:cNvPr>
          <p:cNvSpPr/>
          <p:nvPr/>
        </p:nvSpPr>
        <p:spPr>
          <a:xfrm>
            <a:off x="3786794" y="1904337"/>
            <a:ext cx="1722623" cy="851823"/>
          </a:xfrm>
          <a:custGeom>
            <a:avLst/>
            <a:gdLst/>
            <a:ahLst/>
            <a:cxnLst/>
            <a:rect l="l" t="t" r="r" b="b"/>
            <a:pathLst>
              <a:path w="2642870" h="1201420">
                <a:moveTo>
                  <a:pt x="0" y="1200912"/>
                </a:moveTo>
                <a:lnTo>
                  <a:pt x="2642616" y="1200912"/>
                </a:lnTo>
                <a:lnTo>
                  <a:pt x="2642616" y="0"/>
                </a:lnTo>
                <a:lnTo>
                  <a:pt x="0" y="0"/>
                </a:lnTo>
                <a:lnTo>
                  <a:pt x="0" y="1200912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pPr defTabSz="457200"/>
            <a:endParaRPr dirty="0"/>
          </a:p>
        </p:txBody>
      </p:sp>
      <p:grpSp>
        <p:nvGrpSpPr>
          <p:cNvPr id="2" name="object 2">
            <a:extLst>
              <a:ext uri="{FF2B5EF4-FFF2-40B4-BE49-F238E27FC236}">
                <a16:creationId xmlns:a16="http://schemas.microsoft.com/office/drawing/2014/main" id="{537030AA-5759-CBA2-1660-2B316F1074BC}"/>
              </a:ext>
            </a:extLst>
          </p:cNvPr>
          <p:cNvGrpSpPr/>
          <p:nvPr/>
        </p:nvGrpSpPr>
        <p:grpSpPr>
          <a:xfrm>
            <a:off x="523048" y="1388745"/>
            <a:ext cx="8446135" cy="4389755"/>
            <a:chOff x="577469" y="1389507"/>
            <a:chExt cx="8446135" cy="4389755"/>
          </a:xfrm>
        </p:grpSpPr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3ED67C42-89E7-D01F-B91F-3A88DF76D7E6}"/>
                </a:ext>
              </a:extLst>
            </p:cNvPr>
            <p:cNvSpPr/>
            <p:nvPr/>
          </p:nvSpPr>
          <p:spPr>
            <a:xfrm>
              <a:off x="577469" y="1389507"/>
              <a:ext cx="36830" cy="3796665"/>
            </a:xfrm>
            <a:custGeom>
              <a:avLst/>
              <a:gdLst/>
              <a:ahLst/>
              <a:cxnLst/>
              <a:rect l="l" t="t" r="r" b="b"/>
              <a:pathLst>
                <a:path w="36829" h="3796665">
                  <a:moveTo>
                    <a:pt x="0" y="3796284"/>
                  </a:moveTo>
                  <a:lnTo>
                    <a:pt x="0" y="0"/>
                  </a:lnTo>
                </a:path>
                <a:path w="36829" h="3796665">
                  <a:moveTo>
                    <a:pt x="0" y="3796284"/>
                  </a:moveTo>
                  <a:lnTo>
                    <a:pt x="36575" y="3796284"/>
                  </a:lnTo>
                </a:path>
                <a:path w="36829" h="3796665">
                  <a:moveTo>
                    <a:pt x="0" y="3163824"/>
                  </a:moveTo>
                  <a:lnTo>
                    <a:pt x="36575" y="3163824"/>
                  </a:lnTo>
                </a:path>
                <a:path w="36829" h="3796665">
                  <a:moveTo>
                    <a:pt x="0" y="2531364"/>
                  </a:moveTo>
                  <a:lnTo>
                    <a:pt x="36575" y="2531364"/>
                  </a:lnTo>
                </a:path>
                <a:path w="36829" h="3796665">
                  <a:moveTo>
                    <a:pt x="0" y="1897379"/>
                  </a:moveTo>
                  <a:lnTo>
                    <a:pt x="36575" y="1897379"/>
                  </a:lnTo>
                </a:path>
                <a:path w="36829" h="3796665">
                  <a:moveTo>
                    <a:pt x="0" y="1264920"/>
                  </a:moveTo>
                  <a:lnTo>
                    <a:pt x="36575" y="1264920"/>
                  </a:lnTo>
                </a:path>
                <a:path w="36829" h="3796665">
                  <a:moveTo>
                    <a:pt x="0" y="632460"/>
                  </a:moveTo>
                  <a:lnTo>
                    <a:pt x="36575" y="632460"/>
                  </a:lnTo>
                </a:path>
                <a:path w="36829" h="3796665">
                  <a:moveTo>
                    <a:pt x="0" y="0"/>
                  </a:moveTo>
                  <a:lnTo>
                    <a:pt x="36575" y="0"/>
                  </a:lnTo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pPr defTabSz="457200"/>
              <a:endParaRPr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8CD6FD8E-1220-D506-4591-D17646BD9EE6}"/>
                </a:ext>
              </a:extLst>
            </p:cNvPr>
            <p:cNvSpPr/>
            <p:nvPr/>
          </p:nvSpPr>
          <p:spPr>
            <a:xfrm>
              <a:off x="595884" y="5186172"/>
              <a:ext cx="8427720" cy="593090"/>
            </a:xfrm>
            <a:custGeom>
              <a:avLst/>
              <a:gdLst/>
              <a:ahLst/>
              <a:cxnLst/>
              <a:rect l="l" t="t" r="r" b="b"/>
              <a:pathLst>
                <a:path w="8427720" h="593089">
                  <a:moveTo>
                    <a:pt x="0" y="0"/>
                  </a:moveTo>
                  <a:lnTo>
                    <a:pt x="8427720" y="0"/>
                  </a:lnTo>
                </a:path>
                <a:path w="8427720" h="593089">
                  <a:moveTo>
                    <a:pt x="0" y="0"/>
                  </a:moveTo>
                  <a:lnTo>
                    <a:pt x="0" y="198119"/>
                  </a:lnTo>
                </a:path>
                <a:path w="8427720" h="593089">
                  <a:moveTo>
                    <a:pt x="8427720" y="0"/>
                  </a:moveTo>
                  <a:lnTo>
                    <a:pt x="8427720" y="198119"/>
                  </a:lnTo>
                </a:path>
                <a:path w="8427720" h="593089">
                  <a:moveTo>
                    <a:pt x="0" y="198119"/>
                  </a:moveTo>
                  <a:lnTo>
                    <a:pt x="0" y="396239"/>
                  </a:lnTo>
                </a:path>
                <a:path w="8427720" h="593089">
                  <a:moveTo>
                    <a:pt x="8427720" y="198119"/>
                  </a:moveTo>
                  <a:lnTo>
                    <a:pt x="8427720" y="396239"/>
                  </a:lnTo>
                </a:path>
                <a:path w="8427720" h="593089">
                  <a:moveTo>
                    <a:pt x="0" y="396239"/>
                  </a:moveTo>
                  <a:lnTo>
                    <a:pt x="0" y="592835"/>
                  </a:lnTo>
                </a:path>
                <a:path w="8427720" h="593089">
                  <a:moveTo>
                    <a:pt x="8427720" y="396239"/>
                  </a:moveTo>
                  <a:lnTo>
                    <a:pt x="8427720" y="592835"/>
                  </a:lnTo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pPr defTabSz="457200"/>
              <a:endParaRPr/>
            </a:p>
          </p:txBody>
        </p:sp>
      </p:grpSp>
      <p:sp>
        <p:nvSpPr>
          <p:cNvPr id="21" name="object 21">
            <a:extLst>
              <a:ext uri="{FF2B5EF4-FFF2-40B4-BE49-F238E27FC236}">
                <a16:creationId xmlns:a16="http://schemas.microsoft.com/office/drawing/2014/main" id="{C3D888C9-8934-67E4-2C95-29AF32FBEE31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7530845" y="6518168"/>
            <a:ext cx="848359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sv-SE" spc="-5" dirty="0"/>
              <a:t>Mars 2026</a:t>
            </a:r>
            <a:endParaRPr spc="-5" dirty="0"/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49DB4BA9-1281-34FB-8F60-06768BB39FF8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6</a:t>
            </a:fld>
            <a:endParaRPr dirty="0"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4774DCF7-C46B-D541-2EC6-BA591846E8A7}"/>
              </a:ext>
            </a:extLst>
          </p:cNvPr>
          <p:cNvSpPr txBox="1"/>
          <p:nvPr/>
        </p:nvSpPr>
        <p:spPr>
          <a:xfrm>
            <a:off x="21742" y="5092065"/>
            <a:ext cx="500380" cy="686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895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20 000</a:t>
            </a:r>
            <a:endParaRPr sz="90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850" spc="-5" dirty="0">
                <a:solidFill>
                  <a:srgbClr val="3A3838"/>
                </a:solidFill>
                <a:latin typeface="Carlito"/>
                <a:cs typeface="Carlito"/>
              </a:rPr>
              <a:t>Antal</a:t>
            </a:r>
            <a:endParaRPr sz="85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850" spc="-5" dirty="0">
                <a:solidFill>
                  <a:srgbClr val="3A3838"/>
                </a:solidFill>
                <a:latin typeface="Carlito"/>
                <a:cs typeface="Carlito"/>
              </a:rPr>
              <a:t>Institution</a:t>
            </a:r>
            <a:endParaRPr sz="85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515"/>
              </a:spcBef>
            </a:pPr>
            <a:r>
              <a:rPr sz="850" spc="-5" dirty="0">
                <a:solidFill>
                  <a:srgbClr val="3A3838"/>
                </a:solidFill>
                <a:latin typeface="Carlito"/>
                <a:cs typeface="Carlito"/>
              </a:rPr>
              <a:t>BESTA-kod</a:t>
            </a:r>
            <a:endParaRPr sz="850" dirty="0">
              <a:latin typeface="Carlito"/>
              <a:cs typeface="Carlito"/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C831E772-730B-C7B3-D4DE-B675E7CBF490}"/>
              </a:ext>
            </a:extLst>
          </p:cNvPr>
          <p:cNvSpPr txBox="1"/>
          <p:nvPr/>
        </p:nvSpPr>
        <p:spPr>
          <a:xfrm>
            <a:off x="58318" y="4459351"/>
            <a:ext cx="34163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60" dirty="0">
                <a:solidFill>
                  <a:srgbClr val="585858"/>
                </a:solidFill>
                <a:latin typeface="Carlito"/>
                <a:cs typeface="Carlito"/>
              </a:rPr>
              <a:t>30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E6CA7AEE-2FA7-7DD9-10CF-20DB81425CED}"/>
              </a:ext>
            </a:extLst>
          </p:cNvPr>
          <p:cNvSpPr txBox="1"/>
          <p:nvPr/>
        </p:nvSpPr>
        <p:spPr>
          <a:xfrm>
            <a:off x="58318" y="3826509"/>
            <a:ext cx="34163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60" dirty="0">
                <a:solidFill>
                  <a:srgbClr val="585858"/>
                </a:solidFill>
                <a:latin typeface="Carlito"/>
                <a:cs typeface="Carlito"/>
              </a:rPr>
              <a:t>40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83E8FE1A-4DD8-7F50-CF8C-20F537AED489}"/>
              </a:ext>
            </a:extLst>
          </p:cNvPr>
          <p:cNvSpPr txBox="1"/>
          <p:nvPr/>
        </p:nvSpPr>
        <p:spPr>
          <a:xfrm>
            <a:off x="58318" y="3193796"/>
            <a:ext cx="34163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60" dirty="0">
                <a:solidFill>
                  <a:srgbClr val="585858"/>
                </a:solidFill>
                <a:latin typeface="Carlito"/>
                <a:cs typeface="Carlito"/>
              </a:rPr>
              <a:t>50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375ED1CA-88CD-E5AF-A089-D343C04EC31E}"/>
              </a:ext>
            </a:extLst>
          </p:cNvPr>
          <p:cNvSpPr txBox="1"/>
          <p:nvPr/>
        </p:nvSpPr>
        <p:spPr>
          <a:xfrm>
            <a:off x="58317" y="2561082"/>
            <a:ext cx="404123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60" dirty="0">
                <a:solidFill>
                  <a:srgbClr val="585858"/>
                </a:solidFill>
                <a:latin typeface="Carlito"/>
                <a:cs typeface="Carlito"/>
              </a:rPr>
              <a:t>60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3D57A324-643C-D92B-0C09-41FDB531D10D}"/>
              </a:ext>
            </a:extLst>
          </p:cNvPr>
          <p:cNvSpPr txBox="1"/>
          <p:nvPr/>
        </p:nvSpPr>
        <p:spPr>
          <a:xfrm>
            <a:off x="58310" y="1927936"/>
            <a:ext cx="404123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60" dirty="0">
                <a:solidFill>
                  <a:srgbClr val="585858"/>
                </a:solidFill>
                <a:latin typeface="Carlito"/>
                <a:cs typeface="Carlito"/>
              </a:rPr>
              <a:t>70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7D3C5F57-1E3C-6EEE-A855-8F6DA09A1D9F}"/>
              </a:ext>
            </a:extLst>
          </p:cNvPr>
          <p:cNvSpPr txBox="1"/>
          <p:nvPr/>
        </p:nvSpPr>
        <p:spPr>
          <a:xfrm>
            <a:off x="1522851" y="5271674"/>
            <a:ext cx="303594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2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B6BD3297-6E8C-00B2-95ED-63BC60A25A2D}"/>
              </a:ext>
            </a:extLst>
          </p:cNvPr>
          <p:cNvSpPr txBox="1"/>
          <p:nvPr/>
        </p:nvSpPr>
        <p:spPr>
          <a:xfrm>
            <a:off x="4402602" y="5513027"/>
            <a:ext cx="612394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 err="1">
                <a:solidFill>
                  <a:srgbClr val="585858"/>
                </a:solidFill>
                <a:latin typeface="Carlito"/>
                <a:cs typeface="Carlito"/>
              </a:rPr>
              <a:t>Sthlms</a:t>
            </a:r>
            <a:r>
              <a:rPr lang="sv-SE" sz="900" spc="-5" dirty="0">
                <a:solidFill>
                  <a:srgbClr val="585858"/>
                </a:solidFill>
                <a:latin typeface="Carlito"/>
                <a:cs typeface="Carlito"/>
              </a:rPr>
              <a:t> län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C351B4D9-33F7-309A-AAAD-AC1A7B2A0E28}"/>
              </a:ext>
            </a:extLst>
          </p:cNvPr>
          <p:cNvSpPr txBox="1"/>
          <p:nvPr/>
        </p:nvSpPr>
        <p:spPr>
          <a:xfrm>
            <a:off x="4572000" y="5817972"/>
            <a:ext cx="475917" cy="1519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900" b="1" dirty="0">
                <a:solidFill>
                  <a:srgbClr val="585858"/>
                </a:solidFill>
                <a:latin typeface="Carlito"/>
                <a:cs typeface="Carlito"/>
              </a:rPr>
              <a:t>21C</a:t>
            </a:r>
            <a:r>
              <a:rPr sz="900" b="1" dirty="0">
                <a:solidFill>
                  <a:srgbClr val="585858"/>
                </a:solidFill>
                <a:latin typeface="Carlito"/>
                <a:cs typeface="Carlito"/>
              </a:rPr>
              <a:t>1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23" name="object 130">
            <a:extLst>
              <a:ext uri="{FF2B5EF4-FFF2-40B4-BE49-F238E27FC236}">
                <a16:creationId xmlns:a16="http://schemas.microsoft.com/office/drawing/2014/main" id="{28DD4326-37C9-18AF-E34A-199543CA7163}"/>
              </a:ext>
            </a:extLst>
          </p:cNvPr>
          <p:cNvSpPr txBox="1"/>
          <p:nvPr/>
        </p:nvSpPr>
        <p:spPr>
          <a:xfrm>
            <a:off x="57467" y="812210"/>
            <a:ext cx="7407339" cy="614911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579755">
              <a:lnSpc>
                <a:spcPct val="100000"/>
              </a:lnSpc>
              <a:spcBef>
                <a:spcPts val="334"/>
              </a:spcBef>
            </a:pPr>
            <a:r>
              <a:rPr lang="sv-SE" sz="1400" spc="-5" dirty="0">
                <a:solidFill>
                  <a:srgbClr val="3A3838"/>
                </a:solidFill>
                <a:latin typeface="Carlito"/>
                <a:cs typeface="Carlito"/>
              </a:rPr>
              <a:t>21</a:t>
            </a:r>
            <a:r>
              <a:rPr sz="1400" spc="-5" dirty="0">
                <a:solidFill>
                  <a:srgbClr val="3A3838"/>
                </a:solidFill>
                <a:latin typeface="Carlito"/>
                <a:cs typeface="Carlito"/>
              </a:rPr>
              <a:t> </a:t>
            </a:r>
            <a:r>
              <a:rPr sz="1400" dirty="0">
                <a:solidFill>
                  <a:srgbClr val="3A3838"/>
                </a:solidFill>
                <a:latin typeface="Carlito"/>
                <a:cs typeface="Carlito"/>
              </a:rPr>
              <a:t>- </a:t>
            </a:r>
            <a:r>
              <a:rPr lang="sv-SE" sz="1400" spc="-5" dirty="0">
                <a:solidFill>
                  <a:srgbClr val="3A3838"/>
                </a:solidFill>
                <a:latin typeface="Carlito"/>
                <a:cs typeface="Carlito"/>
              </a:rPr>
              <a:t>Utbildningsarbete</a:t>
            </a:r>
            <a:endParaRPr lang="sv-SE" sz="1400" dirty="0">
              <a:latin typeface="Carlito"/>
              <a:cs typeface="Carlito"/>
            </a:endParaRPr>
          </a:p>
          <a:p>
            <a:pPr marL="573405">
              <a:lnSpc>
                <a:spcPct val="100000"/>
              </a:lnSpc>
              <a:spcBef>
                <a:spcPts val="160"/>
              </a:spcBef>
            </a:pPr>
            <a:r>
              <a:rPr sz="1000" b="1" spc="-5" dirty="0" err="1">
                <a:solidFill>
                  <a:srgbClr val="3A3838"/>
                </a:solidFill>
                <a:latin typeface="Carlito"/>
                <a:cs typeface="Carlito"/>
              </a:rPr>
              <a:t>lönestatistik</a:t>
            </a:r>
            <a:r>
              <a:rPr sz="1000" b="1" spc="-5" dirty="0">
                <a:solidFill>
                  <a:srgbClr val="3A3838"/>
                </a:solidFill>
                <a:latin typeface="Carlito"/>
                <a:cs typeface="Carlito"/>
              </a:rPr>
              <a:t>, </a:t>
            </a:r>
            <a:r>
              <a:rPr lang="sv-SE" sz="1000" b="1" spc="-5" dirty="0">
                <a:solidFill>
                  <a:srgbClr val="3A3838"/>
                </a:solidFill>
                <a:latin typeface="Carlito"/>
                <a:cs typeface="Carlito"/>
              </a:rPr>
              <a:t>mars 2026</a:t>
            </a:r>
            <a:r>
              <a:rPr sz="1000" b="1" spc="-5" dirty="0">
                <a:solidFill>
                  <a:srgbClr val="3A3838"/>
                </a:solidFill>
                <a:latin typeface="Carlito"/>
                <a:cs typeface="Carlito"/>
              </a:rPr>
              <a:t> (10:e</a:t>
            </a:r>
            <a:r>
              <a:rPr lang="sv-SE" sz="1000" b="1" spc="-5" dirty="0">
                <a:solidFill>
                  <a:srgbClr val="3A3838"/>
                </a:solidFill>
                <a:latin typeface="Carlito"/>
                <a:cs typeface="Carlito"/>
              </a:rPr>
              <a:t> percentil</a:t>
            </a:r>
            <a:r>
              <a:rPr sz="1000" b="1" spc="-5" dirty="0">
                <a:solidFill>
                  <a:srgbClr val="3A3838"/>
                </a:solidFill>
                <a:latin typeface="Carlito"/>
                <a:cs typeface="Carlito"/>
              </a:rPr>
              <a:t>, median, 90:e</a:t>
            </a:r>
            <a:r>
              <a:rPr sz="1000" b="1" spc="100" dirty="0">
                <a:solidFill>
                  <a:srgbClr val="3A3838"/>
                </a:solidFill>
                <a:latin typeface="Carlito"/>
                <a:cs typeface="Carlito"/>
              </a:rPr>
              <a:t> </a:t>
            </a:r>
            <a:r>
              <a:rPr sz="1000" b="1" spc="-5" dirty="0">
                <a:solidFill>
                  <a:srgbClr val="3A3838"/>
                </a:solidFill>
                <a:latin typeface="Carlito"/>
                <a:cs typeface="Carlito"/>
              </a:rPr>
              <a:t>percentil)</a:t>
            </a:r>
            <a:endParaRPr sz="100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lang="sv-SE" sz="900" spc="-5" dirty="0">
                <a:solidFill>
                  <a:srgbClr val="585858"/>
                </a:solidFill>
                <a:latin typeface="Carlito"/>
                <a:cs typeface="Carlito"/>
              </a:rPr>
              <a:t>80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5" name="object 17">
            <a:extLst>
              <a:ext uri="{FF2B5EF4-FFF2-40B4-BE49-F238E27FC236}">
                <a16:creationId xmlns:a16="http://schemas.microsoft.com/office/drawing/2014/main" id="{E0413209-6D2C-1E3E-60C6-B86E0C032094}"/>
              </a:ext>
            </a:extLst>
          </p:cNvPr>
          <p:cNvSpPr txBox="1"/>
          <p:nvPr/>
        </p:nvSpPr>
        <p:spPr>
          <a:xfrm>
            <a:off x="1515745" y="5481955"/>
            <a:ext cx="31305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KI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6" name="object 17">
            <a:extLst>
              <a:ext uri="{FF2B5EF4-FFF2-40B4-BE49-F238E27FC236}">
                <a16:creationId xmlns:a16="http://schemas.microsoft.com/office/drawing/2014/main" id="{D1A556A7-CDF5-776D-3E3C-95426358090A}"/>
              </a:ext>
            </a:extLst>
          </p:cNvPr>
          <p:cNvSpPr txBox="1"/>
          <p:nvPr/>
        </p:nvSpPr>
        <p:spPr>
          <a:xfrm>
            <a:off x="7085688" y="5538169"/>
            <a:ext cx="612394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Hela</a:t>
            </a:r>
            <a:r>
              <a:rPr sz="900" spc="-55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sv-SE" sz="900" spc="-55" dirty="0">
                <a:solidFill>
                  <a:srgbClr val="585858"/>
                </a:solidFill>
                <a:latin typeface="Carlito"/>
                <a:cs typeface="Carlito"/>
              </a:rPr>
              <a:t>staten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8" name="object 16">
            <a:extLst>
              <a:ext uri="{FF2B5EF4-FFF2-40B4-BE49-F238E27FC236}">
                <a16:creationId xmlns:a16="http://schemas.microsoft.com/office/drawing/2014/main" id="{278F97E3-FB43-1F4D-132D-2F52AC49F5DC}"/>
              </a:ext>
            </a:extLst>
          </p:cNvPr>
          <p:cNvSpPr txBox="1"/>
          <p:nvPr/>
        </p:nvSpPr>
        <p:spPr>
          <a:xfrm>
            <a:off x="4577892" y="5283770"/>
            <a:ext cx="283526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26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9" name="object 16">
            <a:extLst>
              <a:ext uri="{FF2B5EF4-FFF2-40B4-BE49-F238E27FC236}">
                <a16:creationId xmlns:a16="http://schemas.microsoft.com/office/drawing/2014/main" id="{771CEAAE-1AB2-A98F-AF4C-00CF4A884F4B}"/>
              </a:ext>
            </a:extLst>
          </p:cNvPr>
          <p:cNvSpPr txBox="1"/>
          <p:nvPr/>
        </p:nvSpPr>
        <p:spPr>
          <a:xfrm>
            <a:off x="7219022" y="5283770"/>
            <a:ext cx="283526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107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0" name="object 25">
            <a:extLst>
              <a:ext uri="{FF2B5EF4-FFF2-40B4-BE49-F238E27FC236}">
                <a16:creationId xmlns:a16="http://schemas.microsoft.com/office/drawing/2014/main" id="{578D010D-1D03-9A1B-51AC-39B00FC00558}"/>
              </a:ext>
            </a:extLst>
          </p:cNvPr>
          <p:cNvSpPr/>
          <p:nvPr/>
        </p:nvSpPr>
        <p:spPr>
          <a:xfrm>
            <a:off x="858402" y="3369090"/>
            <a:ext cx="1883720" cy="1090260"/>
          </a:xfrm>
          <a:custGeom>
            <a:avLst/>
            <a:gdLst/>
            <a:ahLst/>
            <a:cxnLst/>
            <a:rect l="l" t="t" r="r" b="b"/>
            <a:pathLst>
              <a:path w="146685" h="2519679">
                <a:moveTo>
                  <a:pt x="0" y="2519172"/>
                </a:moveTo>
                <a:lnTo>
                  <a:pt x="146303" y="2519172"/>
                </a:lnTo>
                <a:lnTo>
                  <a:pt x="146303" y="0"/>
                </a:lnTo>
                <a:lnTo>
                  <a:pt x="0" y="0"/>
                </a:lnTo>
                <a:lnTo>
                  <a:pt x="0" y="2519172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1" name="object 9">
            <a:extLst>
              <a:ext uri="{FF2B5EF4-FFF2-40B4-BE49-F238E27FC236}">
                <a16:creationId xmlns:a16="http://schemas.microsoft.com/office/drawing/2014/main" id="{A7F5FEEC-9321-0385-5AB6-EB2BDC7D755B}"/>
              </a:ext>
            </a:extLst>
          </p:cNvPr>
          <p:cNvSpPr txBox="1"/>
          <p:nvPr/>
        </p:nvSpPr>
        <p:spPr>
          <a:xfrm>
            <a:off x="4463569" y="2647182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59 187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3" name="object 70">
            <a:extLst>
              <a:ext uri="{FF2B5EF4-FFF2-40B4-BE49-F238E27FC236}">
                <a16:creationId xmlns:a16="http://schemas.microsoft.com/office/drawing/2014/main" id="{37CEB42F-AF73-8245-A869-A613DCD0F5A7}"/>
              </a:ext>
            </a:extLst>
          </p:cNvPr>
          <p:cNvSpPr txBox="1">
            <a:spLocks/>
          </p:cNvSpPr>
          <p:nvPr/>
        </p:nvSpPr>
        <p:spPr>
          <a:xfrm>
            <a:off x="229126" y="6546177"/>
            <a:ext cx="6400165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800" b="0" i="0" kern="1200">
                <a:solidFill>
                  <a:srgbClr val="808080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spcBef>
                <a:spcPts val="25"/>
              </a:spcBef>
            </a:pPr>
            <a:r>
              <a:rPr lang="sv-SE" spc="-5" dirty="0"/>
              <a:t>Källa: Arbetsgivarverket. </a:t>
            </a:r>
            <a:r>
              <a:rPr lang="sv-SE" dirty="0"/>
              <a:t>Lönestatistik </a:t>
            </a:r>
            <a:r>
              <a:rPr lang="sv-SE" spc="-5" dirty="0"/>
              <a:t>redovisas </a:t>
            </a:r>
            <a:r>
              <a:rPr lang="sv-SE" dirty="0"/>
              <a:t>inte </a:t>
            </a:r>
            <a:r>
              <a:rPr lang="sv-SE" spc="-5" dirty="0"/>
              <a:t>vid färre än </a:t>
            </a:r>
            <a:r>
              <a:rPr lang="sv-SE" dirty="0"/>
              <a:t>fem </a:t>
            </a:r>
            <a:r>
              <a:rPr lang="sv-SE" spc="-5" dirty="0"/>
              <a:t>observationer. </a:t>
            </a:r>
            <a:r>
              <a:rPr lang="sv-SE" dirty="0"/>
              <a:t>Vid </a:t>
            </a:r>
            <a:r>
              <a:rPr lang="sv-SE" spc="-5" dirty="0"/>
              <a:t>upp </a:t>
            </a:r>
            <a:r>
              <a:rPr lang="sv-SE" dirty="0"/>
              <a:t>till</a:t>
            </a:r>
            <a:r>
              <a:rPr lang="sv-SE" spc="160" dirty="0"/>
              <a:t> </a:t>
            </a:r>
            <a:r>
              <a:rPr lang="sv-SE" spc="-5" dirty="0"/>
              <a:t>21 observationer </a:t>
            </a:r>
            <a:r>
              <a:rPr lang="sv-SE" dirty="0"/>
              <a:t>redovisas </a:t>
            </a:r>
            <a:r>
              <a:rPr lang="sv-SE" spc="-5" dirty="0"/>
              <a:t>endast </a:t>
            </a:r>
            <a:r>
              <a:rPr lang="sv-SE" dirty="0"/>
              <a:t>medianen.</a:t>
            </a:r>
          </a:p>
        </p:txBody>
      </p:sp>
      <p:sp>
        <p:nvSpPr>
          <p:cNvPr id="34" name="object 9">
            <a:extLst>
              <a:ext uri="{FF2B5EF4-FFF2-40B4-BE49-F238E27FC236}">
                <a16:creationId xmlns:a16="http://schemas.microsoft.com/office/drawing/2014/main" id="{E3C9B614-E126-F91B-F944-62EF2039EEA9}"/>
              </a:ext>
            </a:extLst>
          </p:cNvPr>
          <p:cNvSpPr txBox="1"/>
          <p:nvPr/>
        </p:nvSpPr>
        <p:spPr>
          <a:xfrm>
            <a:off x="4449095" y="1789237"/>
            <a:ext cx="457034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71 450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7" name="object 25">
            <a:extLst>
              <a:ext uri="{FF2B5EF4-FFF2-40B4-BE49-F238E27FC236}">
                <a16:creationId xmlns:a16="http://schemas.microsoft.com/office/drawing/2014/main" id="{E3BBCEDB-A323-10A0-00B9-0B4AAC4958E3}"/>
              </a:ext>
            </a:extLst>
          </p:cNvPr>
          <p:cNvSpPr/>
          <p:nvPr/>
        </p:nvSpPr>
        <p:spPr>
          <a:xfrm>
            <a:off x="3774747" y="2403029"/>
            <a:ext cx="1883720" cy="790767"/>
          </a:xfrm>
          <a:custGeom>
            <a:avLst/>
            <a:gdLst/>
            <a:ahLst/>
            <a:cxnLst/>
            <a:rect l="l" t="t" r="r" b="b"/>
            <a:pathLst>
              <a:path w="146685" h="2519679">
                <a:moveTo>
                  <a:pt x="0" y="2519172"/>
                </a:moveTo>
                <a:lnTo>
                  <a:pt x="146303" y="2519172"/>
                </a:lnTo>
                <a:lnTo>
                  <a:pt x="146303" y="0"/>
                </a:lnTo>
                <a:lnTo>
                  <a:pt x="0" y="0"/>
                </a:lnTo>
                <a:lnTo>
                  <a:pt x="0" y="2519172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5" name="object 9">
            <a:extLst>
              <a:ext uri="{FF2B5EF4-FFF2-40B4-BE49-F238E27FC236}">
                <a16:creationId xmlns:a16="http://schemas.microsoft.com/office/drawing/2014/main" id="{D0BD8ECB-E62F-D111-8ED3-02CBA343B29D}"/>
              </a:ext>
            </a:extLst>
          </p:cNvPr>
          <p:cNvSpPr txBox="1"/>
          <p:nvPr/>
        </p:nvSpPr>
        <p:spPr>
          <a:xfrm>
            <a:off x="4463569" y="2282820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63 100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8" name="object 3">
            <a:extLst>
              <a:ext uri="{FF2B5EF4-FFF2-40B4-BE49-F238E27FC236}">
                <a16:creationId xmlns:a16="http://schemas.microsoft.com/office/drawing/2014/main" id="{606229CD-6C44-76A1-5D98-0AFB5365823D}"/>
              </a:ext>
            </a:extLst>
          </p:cNvPr>
          <p:cNvSpPr/>
          <p:nvPr/>
        </p:nvSpPr>
        <p:spPr>
          <a:xfrm>
            <a:off x="6530573" y="1966850"/>
            <a:ext cx="1722623" cy="1114175"/>
          </a:xfrm>
          <a:custGeom>
            <a:avLst/>
            <a:gdLst/>
            <a:ahLst/>
            <a:cxnLst/>
            <a:rect l="l" t="t" r="r" b="b"/>
            <a:pathLst>
              <a:path w="2642870" h="1201420">
                <a:moveTo>
                  <a:pt x="0" y="1200912"/>
                </a:moveTo>
                <a:lnTo>
                  <a:pt x="2642616" y="1200912"/>
                </a:lnTo>
                <a:lnTo>
                  <a:pt x="2642616" y="0"/>
                </a:lnTo>
                <a:lnTo>
                  <a:pt x="0" y="0"/>
                </a:lnTo>
                <a:lnTo>
                  <a:pt x="0" y="1200912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pPr defTabSz="457200"/>
            <a:endParaRPr dirty="0"/>
          </a:p>
        </p:txBody>
      </p:sp>
      <p:sp>
        <p:nvSpPr>
          <p:cNvPr id="40" name="object 9">
            <a:extLst>
              <a:ext uri="{FF2B5EF4-FFF2-40B4-BE49-F238E27FC236}">
                <a16:creationId xmlns:a16="http://schemas.microsoft.com/office/drawing/2014/main" id="{49C282BD-582E-5F7E-AA73-6A527E8D727C}"/>
              </a:ext>
            </a:extLst>
          </p:cNvPr>
          <p:cNvSpPr txBox="1"/>
          <p:nvPr/>
        </p:nvSpPr>
        <p:spPr>
          <a:xfrm>
            <a:off x="7231863" y="3011808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54 460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2" name="object 9">
            <a:extLst>
              <a:ext uri="{FF2B5EF4-FFF2-40B4-BE49-F238E27FC236}">
                <a16:creationId xmlns:a16="http://schemas.microsoft.com/office/drawing/2014/main" id="{96A79F3C-E020-8017-9B2A-6752D14CB77C}"/>
              </a:ext>
            </a:extLst>
          </p:cNvPr>
          <p:cNvSpPr txBox="1"/>
          <p:nvPr/>
        </p:nvSpPr>
        <p:spPr>
          <a:xfrm>
            <a:off x="7231863" y="1868441"/>
            <a:ext cx="365354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71 700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41" name="object 25">
            <a:extLst>
              <a:ext uri="{FF2B5EF4-FFF2-40B4-BE49-F238E27FC236}">
                <a16:creationId xmlns:a16="http://schemas.microsoft.com/office/drawing/2014/main" id="{C2CF2F97-DE93-4225-E6B3-6202C465C15D}"/>
              </a:ext>
            </a:extLst>
          </p:cNvPr>
          <p:cNvSpPr/>
          <p:nvPr/>
        </p:nvSpPr>
        <p:spPr>
          <a:xfrm>
            <a:off x="6404143" y="2625715"/>
            <a:ext cx="1883720" cy="905791"/>
          </a:xfrm>
          <a:custGeom>
            <a:avLst/>
            <a:gdLst/>
            <a:ahLst/>
            <a:cxnLst/>
            <a:rect l="l" t="t" r="r" b="b"/>
            <a:pathLst>
              <a:path w="146685" h="2519679">
                <a:moveTo>
                  <a:pt x="0" y="2519172"/>
                </a:moveTo>
                <a:lnTo>
                  <a:pt x="146303" y="2519172"/>
                </a:lnTo>
                <a:lnTo>
                  <a:pt x="146303" y="0"/>
                </a:lnTo>
                <a:lnTo>
                  <a:pt x="0" y="0"/>
                </a:lnTo>
                <a:lnTo>
                  <a:pt x="0" y="2519172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cxnSp>
        <p:nvCxnSpPr>
          <p:cNvPr id="4" name="Rak koppling 3">
            <a:extLst>
              <a:ext uri="{FF2B5EF4-FFF2-40B4-BE49-F238E27FC236}">
                <a16:creationId xmlns:a16="http://schemas.microsoft.com/office/drawing/2014/main" id="{73D07F3B-9CC7-11EB-EC78-1D2FEE41DCC7}"/>
              </a:ext>
            </a:extLst>
          </p:cNvPr>
          <p:cNvCxnSpPr>
            <a:cxnSpLocks/>
          </p:cNvCxnSpPr>
          <p:nvPr/>
        </p:nvCxnSpPr>
        <p:spPr>
          <a:xfrm flipH="1">
            <a:off x="493540" y="988981"/>
            <a:ext cx="18415" cy="495920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E98FA12B-296A-11EC-C925-FA6E5DADC22C}"/>
              </a:ext>
            </a:extLst>
          </p:cNvPr>
          <p:cNvCxnSpPr>
            <a:cxnSpLocks/>
          </p:cNvCxnSpPr>
          <p:nvPr/>
        </p:nvCxnSpPr>
        <p:spPr>
          <a:xfrm flipH="1" flipV="1">
            <a:off x="511955" y="5231605"/>
            <a:ext cx="7800911" cy="1012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Rak koppling 18">
            <a:extLst>
              <a:ext uri="{FF2B5EF4-FFF2-40B4-BE49-F238E27FC236}">
                <a16:creationId xmlns:a16="http://schemas.microsoft.com/office/drawing/2014/main" id="{9B4C305B-6687-EA59-CD49-F2A889520049}"/>
              </a:ext>
            </a:extLst>
          </p:cNvPr>
          <p:cNvCxnSpPr>
            <a:cxnSpLocks/>
          </p:cNvCxnSpPr>
          <p:nvPr/>
        </p:nvCxnSpPr>
        <p:spPr>
          <a:xfrm flipV="1">
            <a:off x="2819400" y="5231605"/>
            <a:ext cx="0" cy="47911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Rak koppling 19">
            <a:extLst>
              <a:ext uri="{FF2B5EF4-FFF2-40B4-BE49-F238E27FC236}">
                <a16:creationId xmlns:a16="http://schemas.microsoft.com/office/drawing/2014/main" id="{2D64A87F-3503-A40E-782B-DBD46B95C476}"/>
              </a:ext>
            </a:extLst>
          </p:cNvPr>
          <p:cNvCxnSpPr>
            <a:cxnSpLocks/>
          </p:cNvCxnSpPr>
          <p:nvPr/>
        </p:nvCxnSpPr>
        <p:spPr>
          <a:xfrm flipV="1">
            <a:off x="6248400" y="5242399"/>
            <a:ext cx="0" cy="47911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object 9">
            <a:extLst>
              <a:ext uri="{FF2B5EF4-FFF2-40B4-BE49-F238E27FC236}">
                <a16:creationId xmlns:a16="http://schemas.microsoft.com/office/drawing/2014/main" id="{85145234-D440-D0A3-A4C5-8A52D769032B}"/>
              </a:ext>
            </a:extLst>
          </p:cNvPr>
          <p:cNvSpPr txBox="1"/>
          <p:nvPr/>
        </p:nvSpPr>
        <p:spPr>
          <a:xfrm>
            <a:off x="7231863" y="2489139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62 100</a:t>
            </a:r>
            <a:endParaRPr sz="800" dirty="0">
              <a:latin typeface="Carlito"/>
              <a:cs typeface="Carlito"/>
            </a:endParaRPr>
          </a:p>
        </p:txBody>
      </p:sp>
      <p:cxnSp>
        <p:nvCxnSpPr>
          <p:cNvPr id="42" name="Rak koppling 41">
            <a:extLst>
              <a:ext uri="{FF2B5EF4-FFF2-40B4-BE49-F238E27FC236}">
                <a16:creationId xmlns:a16="http://schemas.microsoft.com/office/drawing/2014/main" id="{C2AA2EF4-96AA-2CBD-B6CF-A972349A6EAA}"/>
              </a:ext>
            </a:extLst>
          </p:cNvPr>
          <p:cNvCxnSpPr>
            <a:cxnSpLocks/>
          </p:cNvCxnSpPr>
          <p:nvPr/>
        </p:nvCxnSpPr>
        <p:spPr>
          <a:xfrm>
            <a:off x="511955" y="988981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Rak koppling 43">
            <a:extLst>
              <a:ext uri="{FF2B5EF4-FFF2-40B4-BE49-F238E27FC236}">
                <a16:creationId xmlns:a16="http://schemas.microsoft.com/office/drawing/2014/main" id="{84CD24F2-EA4F-8FD6-324C-ECD7426E799A}"/>
              </a:ext>
            </a:extLst>
          </p:cNvPr>
          <p:cNvCxnSpPr>
            <a:cxnSpLocks/>
          </p:cNvCxnSpPr>
          <p:nvPr/>
        </p:nvCxnSpPr>
        <p:spPr>
          <a:xfrm>
            <a:off x="522122" y="1380336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Rak koppling 44">
            <a:extLst>
              <a:ext uri="{FF2B5EF4-FFF2-40B4-BE49-F238E27FC236}">
                <a16:creationId xmlns:a16="http://schemas.microsoft.com/office/drawing/2014/main" id="{27DCA8F4-14BD-2D01-8442-E27BB2C82B9E}"/>
              </a:ext>
            </a:extLst>
          </p:cNvPr>
          <p:cNvCxnSpPr>
            <a:cxnSpLocks/>
          </p:cNvCxnSpPr>
          <p:nvPr/>
        </p:nvCxnSpPr>
        <p:spPr>
          <a:xfrm>
            <a:off x="522122" y="1966850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Rak koppling 45">
            <a:extLst>
              <a:ext uri="{FF2B5EF4-FFF2-40B4-BE49-F238E27FC236}">
                <a16:creationId xmlns:a16="http://schemas.microsoft.com/office/drawing/2014/main" id="{A55FF703-685A-A3AB-5974-BB525F194125}"/>
              </a:ext>
            </a:extLst>
          </p:cNvPr>
          <p:cNvCxnSpPr>
            <a:cxnSpLocks/>
          </p:cNvCxnSpPr>
          <p:nvPr/>
        </p:nvCxnSpPr>
        <p:spPr>
          <a:xfrm>
            <a:off x="522122" y="2667000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Rak koppling 46">
            <a:extLst>
              <a:ext uri="{FF2B5EF4-FFF2-40B4-BE49-F238E27FC236}">
                <a16:creationId xmlns:a16="http://schemas.microsoft.com/office/drawing/2014/main" id="{32FA8F09-9856-676C-1343-20755324C469}"/>
              </a:ext>
            </a:extLst>
          </p:cNvPr>
          <p:cNvCxnSpPr>
            <a:cxnSpLocks/>
          </p:cNvCxnSpPr>
          <p:nvPr/>
        </p:nvCxnSpPr>
        <p:spPr>
          <a:xfrm>
            <a:off x="522122" y="3302571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Rak koppling 47">
            <a:extLst>
              <a:ext uri="{FF2B5EF4-FFF2-40B4-BE49-F238E27FC236}">
                <a16:creationId xmlns:a16="http://schemas.microsoft.com/office/drawing/2014/main" id="{B47ACC8A-6C60-EEC9-0D52-5CF1F5F20CC0}"/>
              </a:ext>
            </a:extLst>
          </p:cNvPr>
          <p:cNvCxnSpPr>
            <a:cxnSpLocks/>
          </p:cNvCxnSpPr>
          <p:nvPr/>
        </p:nvCxnSpPr>
        <p:spPr>
          <a:xfrm>
            <a:off x="511955" y="3856370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Rak koppling 48">
            <a:extLst>
              <a:ext uri="{FF2B5EF4-FFF2-40B4-BE49-F238E27FC236}">
                <a16:creationId xmlns:a16="http://schemas.microsoft.com/office/drawing/2014/main" id="{FBD87F0C-A719-9E18-CEE1-3CF6953E7760}"/>
              </a:ext>
            </a:extLst>
          </p:cNvPr>
          <p:cNvCxnSpPr>
            <a:cxnSpLocks/>
          </p:cNvCxnSpPr>
          <p:nvPr/>
        </p:nvCxnSpPr>
        <p:spPr>
          <a:xfrm>
            <a:off x="511955" y="4572000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9937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3">
            <a:extLst>
              <a:ext uri="{FF2B5EF4-FFF2-40B4-BE49-F238E27FC236}">
                <a16:creationId xmlns:a16="http://schemas.microsoft.com/office/drawing/2014/main" id="{4B2270D2-22A2-CE34-A3F9-29A6A7F5BC90}"/>
              </a:ext>
            </a:extLst>
          </p:cNvPr>
          <p:cNvSpPr/>
          <p:nvPr/>
        </p:nvSpPr>
        <p:spPr>
          <a:xfrm>
            <a:off x="753720" y="1224723"/>
            <a:ext cx="1722623" cy="2204278"/>
          </a:xfrm>
          <a:custGeom>
            <a:avLst/>
            <a:gdLst/>
            <a:ahLst/>
            <a:cxnLst/>
            <a:rect l="l" t="t" r="r" b="b"/>
            <a:pathLst>
              <a:path w="2642870" h="1201420">
                <a:moveTo>
                  <a:pt x="0" y="1200912"/>
                </a:moveTo>
                <a:lnTo>
                  <a:pt x="2642616" y="1200912"/>
                </a:lnTo>
                <a:lnTo>
                  <a:pt x="2642616" y="0"/>
                </a:lnTo>
                <a:lnTo>
                  <a:pt x="0" y="0"/>
                </a:lnTo>
                <a:lnTo>
                  <a:pt x="0" y="1200912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pPr defTabSz="457200"/>
            <a:endParaRPr dirty="0"/>
          </a:p>
        </p:txBody>
      </p:sp>
      <p:sp>
        <p:nvSpPr>
          <p:cNvPr id="36" name="object 3">
            <a:extLst>
              <a:ext uri="{FF2B5EF4-FFF2-40B4-BE49-F238E27FC236}">
                <a16:creationId xmlns:a16="http://schemas.microsoft.com/office/drawing/2014/main" id="{EAE0339E-9BC7-83B5-1096-D4BA99FB4FA3}"/>
              </a:ext>
            </a:extLst>
          </p:cNvPr>
          <p:cNvSpPr/>
          <p:nvPr/>
        </p:nvSpPr>
        <p:spPr>
          <a:xfrm>
            <a:off x="3986764" y="1443813"/>
            <a:ext cx="1722623" cy="2084967"/>
          </a:xfrm>
          <a:custGeom>
            <a:avLst/>
            <a:gdLst/>
            <a:ahLst/>
            <a:cxnLst/>
            <a:rect l="l" t="t" r="r" b="b"/>
            <a:pathLst>
              <a:path w="2642870" h="1201420">
                <a:moveTo>
                  <a:pt x="0" y="1200912"/>
                </a:moveTo>
                <a:lnTo>
                  <a:pt x="2642616" y="1200912"/>
                </a:lnTo>
                <a:lnTo>
                  <a:pt x="2642616" y="0"/>
                </a:lnTo>
                <a:lnTo>
                  <a:pt x="0" y="0"/>
                </a:lnTo>
                <a:lnTo>
                  <a:pt x="0" y="1200912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pPr defTabSz="457200"/>
            <a:endParaRPr dirty="0"/>
          </a:p>
        </p:txBody>
      </p:sp>
      <p:grpSp>
        <p:nvGrpSpPr>
          <p:cNvPr id="2" name="object 2"/>
          <p:cNvGrpSpPr/>
          <p:nvPr/>
        </p:nvGrpSpPr>
        <p:grpSpPr>
          <a:xfrm>
            <a:off x="523048" y="1388745"/>
            <a:ext cx="8446135" cy="4389755"/>
            <a:chOff x="577469" y="1389507"/>
            <a:chExt cx="8446135" cy="4389755"/>
          </a:xfrm>
        </p:grpSpPr>
        <p:sp>
          <p:nvSpPr>
            <p:cNvPr id="5" name="object 5"/>
            <p:cNvSpPr/>
            <p:nvPr/>
          </p:nvSpPr>
          <p:spPr>
            <a:xfrm>
              <a:off x="577469" y="1389507"/>
              <a:ext cx="36830" cy="3796665"/>
            </a:xfrm>
            <a:custGeom>
              <a:avLst/>
              <a:gdLst/>
              <a:ahLst/>
              <a:cxnLst/>
              <a:rect l="l" t="t" r="r" b="b"/>
              <a:pathLst>
                <a:path w="36829" h="3796665">
                  <a:moveTo>
                    <a:pt x="0" y="3796284"/>
                  </a:moveTo>
                  <a:lnTo>
                    <a:pt x="0" y="0"/>
                  </a:lnTo>
                </a:path>
                <a:path w="36829" h="3796665">
                  <a:moveTo>
                    <a:pt x="0" y="3796284"/>
                  </a:moveTo>
                  <a:lnTo>
                    <a:pt x="36575" y="3796284"/>
                  </a:lnTo>
                </a:path>
                <a:path w="36829" h="3796665">
                  <a:moveTo>
                    <a:pt x="0" y="3163824"/>
                  </a:moveTo>
                  <a:lnTo>
                    <a:pt x="36575" y="3163824"/>
                  </a:lnTo>
                </a:path>
                <a:path w="36829" h="3796665">
                  <a:moveTo>
                    <a:pt x="0" y="2531364"/>
                  </a:moveTo>
                  <a:lnTo>
                    <a:pt x="36575" y="2531364"/>
                  </a:lnTo>
                </a:path>
                <a:path w="36829" h="3796665">
                  <a:moveTo>
                    <a:pt x="0" y="1897379"/>
                  </a:moveTo>
                  <a:lnTo>
                    <a:pt x="36575" y="1897379"/>
                  </a:lnTo>
                </a:path>
                <a:path w="36829" h="3796665">
                  <a:moveTo>
                    <a:pt x="0" y="1264920"/>
                  </a:moveTo>
                  <a:lnTo>
                    <a:pt x="36575" y="1264920"/>
                  </a:lnTo>
                </a:path>
                <a:path w="36829" h="3796665">
                  <a:moveTo>
                    <a:pt x="0" y="632460"/>
                  </a:moveTo>
                  <a:lnTo>
                    <a:pt x="36575" y="632460"/>
                  </a:lnTo>
                </a:path>
                <a:path w="36829" h="3796665">
                  <a:moveTo>
                    <a:pt x="0" y="0"/>
                  </a:moveTo>
                  <a:lnTo>
                    <a:pt x="36575" y="0"/>
                  </a:lnTo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pPr defTabSz="457200"/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95884" y="5186172"/>
              <a:ext cx="8427720" cy="593090"/>
            </a:xfrm>
            <a:custGeom>
              <a:avLst/>
              <a:gdLst/>
              <a:ahLst/>
              <a:cxnLst/>
              <a:rect l="l" t="t" r="r" b="b"/>
              <a:pathLst>
                <a:path w="8427720" h="593089">
                  <a:moveTo>
                    <a:pt x="0" y="0"/>
                  </a:moveTo>
                  <a:lnTo>
                    <a:pt x="8427720" y="0"/>
                  </a:lnTo>
                </a:path>
                <a:path w="8427720" h="593089">
                  <a:moveTo>
                    <a:pt x="0" y="0"/>
                  </a:moveTo>
                  <a:lnTo>
                    <a:pt x="0" y="198119"/>
                  </a:lnTo>
                </a:path>
                <a:path w="8427720" h="593089">
                  <a:moveTo>
                    <a:pt x="8427720" y="0"/>
                  </a:moveTo>
                  <a:lnTo>
                    <a:pt x="8427720" y="198119"/>
                  </a:lnTo>
                </a:path>
                <a:path w="8427720" h="593089">
                  <a:moveTo>
                    <a:pt x="0" y="198119"/>
                  </a:moveTo>
                  <a:lnTo>
                    <a:pt x="0" y="396239"/>
                  </a:lnTo>
                </a:path>
                <a:path w="8427720" h="593089">
                  <a:moveTo>
                    <a:pt x="8427720" y="198119"/>
                  </a:moveTo>
                  <a:lnTo>
                    <a:pt x="8427720" y="396239"/>
                  </a:lnTo>
                </a:path>
                <a:path w="8427720" h="593089">
                  <a:moveTo>
                    <a:pt x="0" y="396239"/>
                  </a:moveTo>
                  <a:lnTo>
                    <a:pt x="0" y="592835"/>
                  </a:lnTo>
                </a:path>
                <a:path w="8427720" h="593089">
                  <a:moveTo>
                    <a:pt x="8427720" y="396239"/>
                  </a:moveTo>
                  <a:lnTo>
                    <a:pt x="8427720" y="592835"/>
                  </a:lnTo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pPr defTabSz="457200"/>
              <a:endParaRPr/>
            </a:p>
          </p:txBody>
        </p:sp>
      </p:grpSp>
      <p:sp>
        <p:nvSpPr>
          <p:cNvPr id="21" name="object 21"/>
          <p:cNvSpPr txBox="1">
            <a:spLocks noGrp="1"/>
          </p:cNvSpPr>
          <p:nvPr>
            <p:ph type="ftr" sz="quarter" idx="5"/>
          </p:nvPr>
        </p:nvSpPr>
        <p:spPr>
          <a:xfrm>
            <a:off x="7530845" y="6518168"/>
            <a:ext cx="848359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sv-SE" spc="-5" dirty="0"/>
              <a:t>Mars 2026</a:t>
            </a:r>
            <a:endParaRPr spc="-5" dirty="0"/>
          </a:p>
        </p:txBody>
      </p:sp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7</a:t>
            </a:fld>
            <a:endParaRPr dirty="0"/>
          </a:p>
        </p:txBody>
      </p:sp>
      <p:sp>
        <p:nvSpPr>
          <p:cNvPr id="10" name="object 10"/>
          <p:cNvSpPr txBox="1"/>
          <p:nvPr/>
        </p:nvSpPr>
        <p:spPr>
          <a:xfrm>
            <a:off x="21742" y="5092065"/>
            <a:ext cx="500380" cy="686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895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25 000</a:t>
            </a:r>
            <a:endParaRPr sz="90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850" spc="-5" dirty="0">
                <a:solidFill>
                  <a:srgbClr val="3A3838"/>
                </a:solidFill>
                <a:latin typeface="Carlito"/>
                <a:cs typeface="Carlito"/>
              </a:rPr>
              <a:t>Antal</a:t>
            </a:r>
            <a:endParaRPr sz="85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850" spc="-5" dirty="0">
                <a:solidFill>
                  <a:srgbClr val="3A3838"/>
                </a:solidFill>
                <a:latin typeface="Carlito"/>
                <a:cs typeface="Carlito"/>
              </a:rPr>
              <a:t>Institution</a:t>
            </a:r>
            <a:endParaRPr sz="85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515"/>
              </a:spcBef>
            </a:pPr>
            <a:r>
              <a:rPr sz="850" spc="-5" dirty="0">
                <a:solidFill>
                  <a:srgbClr val="3A3838"/>
                </a:solidFill>
                <a:latin typeface="Carlito"/>
                <a:cs typeface="Carlito"/>
              </a:rPr>
              <a:t>BESTA-kod</a:t>
            </a:r>
            <a:endParaRPr sz="850" dirty="0">
              <a:latin typeface="Carlito"/>
              <a:cs typeface="Carlito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8318" y="4459351"/>
            <a:ext cx="34163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3</a:t>
            </a: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8318" y="3826509"/>
            <a:ext cx="34163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4</a:t>
            </a: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8318" y="3193796"/>
            <a:ext cx="34163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5</a:t>
            </a: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8317" y="2561082"/>
            <a:ext cx="404123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6</a:t>
            </a: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8310" y="1927936"/>
            <a:ext cx="404123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60" dirty="0">
                <a:solidFill>
                  <a:srgbClr val="585858"/>
                </a:solidFill>
                <a:latin typeface="Carlito"/>
                <a:cs typeface="Carlito"/>
              </a:rPr>
              <a:t>75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496097" y="5288958"/>
            <a:ext cx="303594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latin typeface="Carlito"/>
                <a:cs typeface="Carlito"/>
              </a:rPr>
              <a:t>20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340131" y="5529110"/>
            <a:ext cx="612394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 err="1">
                <a:solidFill>
                  <a:srgbClr val="585858"/>
                </a:solidFill>
                <a:latin typeface="Carlito"/>
                <a:cs typeface="Carlito"/>
              </a:rPr>
              <a:t>Sthlms</a:t>
            </a:r>
            <a:r>
              <a:rPr lang="sv-SE" sz="900" spc="-5" dirty="0">
                <a:solidFill>
                  <a:srgbClr val="585858"/>
                </a:solidFill>
                <a:latin typeface="Carlito"/>
                <a:cs typeface="Carlito"/>
              </a:rPr>
              <a:t> län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426291" y="5779989"/>
            <a:ext cx="475917" cy="1519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900" b="1" dirty="0">
                <a:solidFill>
                  <a:srgbClr val="585858"/>
                </a:solidFill>
                <a:latin typeface="Carlito"/>
                <a:cs typeface="Carlito"/>
              </a:rPr>
              <a:t>22C</a:t>
            </a:r>
            <a:r>
              <a:rPr sz="900" b="1" dirty="0">
                <a:solidFill>
                  <a:srgbClr val="585858"/>
                </a:solidFill>
                <a:latin typeface="Carlito"/>
                <a:cs typeface="Carlito"/>
              </a:rPr>
              <a:t>1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23" name="object 130">
            <a:extLst>
              <a:ext uri="{FF2B5EF4-FFF2-40B4-BE49-F238E27FC236}">
                <a16:creationId xmlns:a16="http://schemas.microsoft.com/office/drawing/2014/main" id="{C9100376-A024-42A8-BE46-476286C30AB1}"/>
              </a:ext>
            </a:extLst>
          </p:cNvPr>
          <p:cNvSpPr txBox="1"/>
          <p:nvPr/>
        </p:nvSpPr>
        <p:spPr>
          <a:xfrm>
            <a:off x="58310" y="796612"/>
            <a:ext cx="7407339" cy="614911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577850">
              <a:lnSpc>
                <a:spcPct val="100000"/>
              </a:lnSpc>
              <a:spcBef>
                <a:spcPts val="334"/>
              </a:spcBef>
            </a:pPr>
            <a:r>
              <a:rPr lang="sv-SE" sz="1400" spc="-5" dirty="0">
                <a:solidFill>
                  <a:srgbClr val="3A3838"/>
                </a:solidFill>
                <a:latin typeface="Carlito"/>
                <a:cs typeface="Carlito"/>
              </a:rPr>
              <a:t>22 </a:t>
            </a:r>
            <a:r>
              <a:rPr lang="sv-SE" sz="1400" dirty="0">
                <a:solidFill>
                  <a:srgbClr val="3A3838"/>
                </a:solidFill>
                <a:latin typeface="Carlito"/>
                <a:cs typeface="Carlito"/>
              </a:rPr>
              <a:t>- </a:t>
            </a:r>
            <a:r>
              <a:rPr lang="sv-SE" sz="1400" spc="-5" dirty="0">
                <a:solidFill>
                  <a:srgbClr val="3A3838"/>
                </a:solidFill>
                <a:latin typeface="Carlito"/>
                <a:cs typeface="Carlito"/>
              </a:rPr>
              <a:t>Utbildnings- och</a:t>
            </a:r>
            <a:r>
              <a:rPr lang="sv-SE" sz="1400" spc="-35" dirty="0">
                <a:solidFill>
                  <a:srgbClr val="3A3838"/>
                </a:solidFill>
                <a:latin typeface="Carlito"/>
                <a:cs typeface="Carlito"/>
              </a:rPr>
              <a:t> </a:t>
            </a:r>
            <a:r>
              <a:rPr lang="sv-SE" sz="1400" spc="-5" dirty="0">
                <a:solidFill>
                  <a:srgbClr val="3A3838"/>
                </a:solidFill>
                <a:latin typeface="Carlito"/>
                <a:cs typeface="Carlito"/>
              </a:rPr>
              <a:t>forskningsadministration</a:t>
            </a:r>
            <a:endParaRPr lang="sv-SE" sz="1400" dirty="0">
              <a:latin typeface="Carlito"/>
              <a:cs typeface="Carlito"/>
            </a:endParaRPr>
          </a:p>
          <a:p>
            <a:pPr marL="573405">
              <a:lnSpc>
                <a:spcPct val="100000"/>
              </a:lnSpc>
              <a:spcBef>
                <a:spcPts val="160"/>
              </a:spcBef>
            </a:pPr>
            <a:r>
              <a:rPr sz="1000" b="1" spc="-5" dirty="0" err="1">
                <a:solidFill>
                  <a:srgbClr val="3A3838"/>
                </a:solidFill>
                <a:latin typeface="Carlito"/>
                <a:cs typeface="Carlito"/>
              </a:rPr>
              <a:t>lönestatistik</a:t>
            </a:r>
            <a:r>
              <a:rPr sz="1000" b="1" spc="-5" dirty="0">
                <a:solidFill>
                  <a:srgbClr val="3A3838"/>
                </a:solidFill>
                <a:latin typeface="Carlito"/>
                <a:cs typeface="Carlito"/>
              </a:rPr>
              <a:t>, </a:t>
            </a:r>
            <a:r>
              <a:rPr lang="sv-SE" sz="1000" b="1" spc="-5" dirty="0">
                <a:solidFill>
                  <a:srgbClr val="3A3838"/>
                </a:solidFill>
                <a:latin typeface="Carlito"/>
                <a:cs typeface="Carlito"/>
              </a:rPr>
              <a:t>mars 2026</a:t>
            </a:r>
            <a:r>
              <a:rPr sz="1000" b="1" spc="-5" dirty="0">
                <a:solidFill>
                  <a:srgbClr val="3A3838"/>
                </a:solidFill>
                <a:latin typeface="Carlito"/>
                <a:cs typeface="Carlito"/>
              </a:rPr>
              <a:t> (10:e</a:t>
            </a:r>
            <a:r>
              <a:rPr lang="sv-SE" sz="1000" b="1" spc="-5" dirty="0">
                <a:solidFill>
                  <a:srgbClr val="3A3838"/>
                </a:solidFill>
                <a:latin typeface="Carlito"/>
                <a:cs typeface="Carlito"/>
              </a:rPr>
              <a:t> percentil</a:t>
            </a:r>
            <a:r>
              <a:rPr sz="1000" b="1" spc="-5" dirty="0">
                <a:solidFill>
                  <a:srgbClr val="3A3838"/>
                </a:solidFill>
                <a:latin typeface="Carlito"/>
                <a:cs typeface="Carlito"/>
              </a:rPr>
              <a:t>, median, 90:e</a:t>
            </a:r>
            <a:r>
              <a:rPr sz="1000" b="1" spc="100" dirty="0">
                <a:solidFill>
                  <a:srgbClr val="3A3838"/>
                </a:solidFill>
                <a:latin typeface="Carlito"/>
                <a:cs typeface="Carlito"/>
              </a:rPr>
              <a:t> </a:t>
            </a:r>
            <a:r>
              <a:rPr sz="1000" b="1" spc="-5" dirty="0">
                <a:solidFill>
                  <a:srgbClr val="3A3838"/>
                </a:solidFill>
                <a:latin typeface="Carlito"/>
                <a:cs typeface="Carlito"/>
              </a:rPr>
              <a:t>percentil)</a:t>
            </a:r>
            <a:endParaRPr sz="100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lang="sv-SE" sz="900" spc="-5" dirty="0">
                <a:solidFill>
                  <a:srgbClr val="585858"/>
                </a:solidFill>
                <a:latin typeface="Carlito"/>
                <a:cs typeface="Carlito"/>
              </a:rPr>
              <a:t>85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5" name="object 17">
            <a:extLst>
              <a:ext uri="{FF2B5EF4-FFF2-40B4-BE49-F238E27FC236}">
                <a16:creationId xmlns:a16="http://schemas.microsoft.com/office/drawing/2014/main" id="{6214C296-3E5C-6744-7A34-C46A7105B72A}"/>
              </a:ext>
            </a:extLst>
          </p:cNvPr>
          <p:cNvSpPr txBox="1"/>
          <p:nvPr/>
        </p:nvSpPr>
        <p:spPr>
          <a:xfrm>
            <a:off x="1515745" y="5481955"/>
            <a:ext cx="31305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KI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6" name="object 17">
            <a:extLst>
              <a:ext uri="{FF2B5EF4-FFF2-40B4-BE49-F238E27FC236}">
                <a16:creationId xmlns:a16="http://schemas.microsoft.com/office/drawing/2014/main" id="{A8AB050C-BC1C-7C76-726D-9AEBE710FE53}"/>
              </a:ext>
            </a:extLst>
          </p:cNvPr>
          <p:cNvSpPr txBox="1"/>
          <p:nvPr/>
        </p:nvSpPr>
        <p:spPr>
          <a:xfrm>
            <a:off x="7289251" y="5529110"/>
            <a:ext cx="612394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Hela</a:t>
            </a:r>
            <a:r>
              <a:rPr sz="900" spc="-55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sv-SE" sz="900" spc="-55" dirty="0">
                <a:solidFill>
                  <a:srgbClr val="585858"/>
                </a:solidFill>
                <a:latin typeface="Carlito"/>
                <a:cs typeface="Carlito"/>
              </a:rPr>
              <a:t>staten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8" name="object 16">
            <a:extLst>
              <a:ext uri="{FF2B5EF4-FFF2-40B4-BE49-F238E27FC236}">
                <a16:creationId xmlns:a16="http://schemas.microsoft.com/office/drawing/2014/main" id="{5586A349-EFAD-EE4B-ABF3-BCB4CEC59565}"/>
              </a:ext>
            </a:extLst>
          </p:cNvPr>
          <p:cNvSpPr txBox="1"/>
          <p:nvPr/>
        </p:nvSpPr>
        <p:spPr>
          <a:xfrm>
            <a:off x="4444273" y="5283770"/>
            <a:ext cx="283526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80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9" name="object 16">
            <a:extLst>
              <a:ext uri="{FF2B5EF4-FFF2-40B4-BE49-F238E27FC236}">
                <a16:creationId xmlns:a16="http://schemas.microsoft.com/office/drawing/2014/main" id="{B1294DE3-21A9-CB49-DF52-17942F853B79}"/>
              </a:ext>
            </a:extLst>
          </p:cNvPr>
          <p:cNvSpPr txBox="1"/>
          <p:nvPr/>
        </p:nvSpPr>
        <p:spPr>
          <a:xfrm>
            <a:off x="7389082" y="5283770"/>
            <a:ext cx="283526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296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0" name="object 25">
            <a:extLst>
              <a:ext uri="{FF2B5EF4-FFF2-40B4-BE49-F238E27FC236}">
                <a16:creationId xmlns:a16="http://schemas.microsoft.com/office/drawing/2014/main" id="{F5C697D9-A762-849E-A18F-311FC57EDECC}"/>
              </a:ext>
            </a:extLst>
          </p:cNvPr>
          <p:cNvSpPr/>
          <p:nvPr/>
        </p:nvSpPr>
        <p:spPr>
          <a:xfrm>
            <a:off x="667146" y="1917487"/>
            <a:ext cx="1883720" cy="2513994"/>
          </a:xfrm>
          <a:custGeom>
            <a:avLst/>
            <a:gdLst/>
            <a:ahLst/>
            <a:cxnLst/>
            <a:rect l="l" t="t" r="r" b="b"/>
            <a:pathLst>
              <a:path w="146685" h="2519679">
                <a:moveTo>
                  <a:pt x="0" y="2519172"/>
                </a:moveTo>
                <a:lnTo>
                  <a:pt x="146303" y="2519172"/>
                </a:lnTo>
                <a:lnTo>
                  <a:pt x="146303" y="0"/>
                </a:lnTo>
                <a:lnTo>
                  <a:pt x="0" y="0"/>
                </a:lnTo>
                <a:lnTo>
                  <a:pt x="0" y="2519172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object 9">
            <a:extLst>
              <a:ext uri="{FF2B5EF4-FFF2-40B4-BE49-F238E27FC236}">
                <a16:creationId xmlns:a16="http://schemas.microsoft.com/office/drawing/2014/main" id="{D8693311-90D5-37FD-CCB0-7A852EE0ED09}"/>
              </a:ext>
            </a:extLst>
          </p:cNvPr>
          <p:cNvSpPr txBox="1"/>
          <p:nvPr/>
        </p:nvSpPr>
        <p:spPr>
          <a:xfrm>
            <a:off x="1455018" y="1788800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77 300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1" name="object 9">
            <a:extLst>
              <a:ext uri="{FF2B5EF4-FFF2-40B4-BE49-F238E27FC236}">
                <a16:creationId xmlns:a16="http://schemas.microsoft.com/office/drawing/2014/main" id="{19445D8C-B924-824E-A82B-E8BF19848D25}"/>
              </a:ext>
            </a:extLst>
          </p:cNvPr>
          <p:cNvSpPr txBox="1"/>
          <p:nvPr/>
        </p:nvSpPr>
        <p:spPr>
          <a:xfrm>
            <a:off x="4664249" y="3415277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53 000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3" name="object 70">
            <a:extLst>
              <a:ext uri="{FF2B5EF4-FFF2-40B4-BE49-F238E27FC236}">
                <a16:creationId xmlns:a16="http://schemas.microsoft.com/office/drawing/2014/main" id="{0A47B736-2972-4B17-5BB1-26F48349D655}"/>
              </a:ext>
            </a:extLst>
          </p:cNvPr>
          <p:cNvSpPr txBox="1">
            <a:spLocks/>
          </p:cNvSpPr>
          <p:nvPr/>
        </p:nvSpPr>
        <p:spPr>
          <a:xfrm>
            <a:off x="229126" y="6546177"/>
            <a:ext cx="6400165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800" b="0" i="0" kern="1200">
                <a:solidFill>
                  <a:srgbClr val="808080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spcBef>
                <a:spcPts val="25"/>
              </a:spcBef>
            </a:pPr>
            <a:r>
              <a:rPr lang="sv-SE" spc="-5" dirty="0"/>
              <a:t>Källa: Arbetsgivarverket. </a:t>
            </a:r>
            <a:r>
              <a:rPr lang="sv-SE" dirty="0"/>
              <a:t>Lönestatistik </a:t>
            </a:r>
            <a:r>
              <a:rPr lang="sv-SE" spc="-5" dirty="0"/>
              <a:t>redovisas </a:t>
            </a:r>
            <a:r>
              <a:rPr lang="sv-SE" dirty="0"/>
              <a:t>inte </a:t>
            </a:r>
            <a:r>
              <a:rPr lang="sv-SE" spc="-5" dirty="0"/>
              <a:t>vid färre än </a:t>
            </a:r>
            <a:r>
              <a:rPr lang="sv-SE" dirty="0"/>
              <a:t>fem </a:t>
            </a:r>
            <a:r>
              <a:rPr lang="sv-SE" spc="-5" dirty="0"/>
              <a:t>observationer. </a:t>
            </a:r>
            <a:r>
              <a:rPr lang="sv-SE" dirty="0"/>
              <a:t>Vid </a:t>
            </a:r>
            <a:r>
              <a:rPr lang="sv-SE" spc="-5" dirty="0"/>
              <a:t>upp </a:t>
            </a:r>
            <a:r>
              <a:rPr lang="sv-SE" dirty="0"/>
              <a:t>till</a:t>
            </a:r>
            <a:r>
              <a:rPr lang="sv-SE" spc="160" dirty="0"/>
              <a:t> </a:t>
            </a:r>
            <a:r>
              <a:rPr lang="sv-SE" spc="-5" dirty="0"/>
              <a:t>21 observationer </a:t>
            </a:r>
            <a:r>
              <a:rPr lang="sv-SE" dirty="0"/>
              <a:t>redovisas </a:t>
            </a:r>
            <a:r>
              <a:rPr lang="sv-SE" spc="-5" dirty="0"/>
              <a:t>endast </a:t>
            </a:r>
            <a:r>
              <a:rPr lang="sv-SE" dirty="0"/>
              <a:t>medianen.</a:t>
            </a:r>
          </a:p>
        </p:txBody>
      </p:sp>
      <p:sp>
        <p:nvSpPr>
          <p:cNvPr id="34" name="object 9">
            <a:extLst>
              <a:ext uri="{FF2B5EF4-FFF2-40B4-BE49-F238E27FC236}">
                <a16:creationId xmlns:a16="http://schemas.microsoft.com/office/drawing/2014/main" id="{2C3BAFD5-D0F3-BFAE-ED44-EC7B28EE99E5}"/>
              </a:ext>
            </a:extLst>
          </p:cNvPr>
          <p:cNvSpPr txBox="1"/>
          <p:nvPr/>
        </p:nvSpPr>
        <p:spPr>
          <a:xfrm>
            <a:off x="4673691" y="1334872"/>
            <a:ext cx="457034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84 100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7" name="object 25">
            <a:extLst>
              <a:ext uri="{FF2B5EF4-FFF2-40B4-BE49-F238E27FC236}">
                <a16:creationId xmlns:a16="http://schemas.microsoft.com/office/drawing/2014/main" id="{388A7A58-1261-9932-7ACD-E1AAFC3292E5}"/>
              </a:ext>
            </a:extLst>
          </p:cNvPr>
          <p:cNvSpPr/>
          <p:nvPr/>
        </p:nvSpPr>
        <p:spPr>
          <a:xfrm>
            <a:off x="3860233" y="2766145"/>
            <a:ext cx="1883720" cy="1651587"/>
          </a:xfrm>
          <a:custGeom>
            <a:avLst/>
            <a:gdLst/>
            <a:ahLst/>
            <a:cxnLst/>
            <a:rect l="l" t="t" r="r" b="b"/>
            <a:pathLst>
              <a:path w="146685" h="2519679">
                <a:moveTo>
                  <a:pt x="0" y="2519172"/>
                </a:moveTo>
                <a:lnTo>
                  <a:pt x="146303" y="2519172"/>
                </a:lnTo>
                <a:lnTo>
                  <a:pt x="146303" y="0"/>
                </a:lnTo>
                <a:lnTo>
                  <a:pt x="0" y="0"/>
                </a:lnTo>
                <a:lnTo>
                  <a:pt x="0" y="2519172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5" name="object 9">
            <a:extLst>
              <a:ext uri="{FF2B5EF4-FFF2-40B4-BE49-F238E27FC236}">
                <a16:creationId xmlns:a16="http://schemas.microsoft.com/office/drawing/2014/main" id="{70140C8D-604E-E419-8930-8A7337B44DFA}"/>
              </a:ext>
            </a:extLst>
          </p:cNvPr>
          <p:cNvSpPr txBox="1"/>
          <p:nvPr/>
        </p:nvSpPr>
        <p:spPr>
          <a:xfrm>
            <a:off x="4708147" y="2640703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65 850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8" name="object 3">
            <a:extLst>
              <a:ext uri="{FF2B5EF4-FFF2-40B4-BE49-F238E27FC236}">
                <a16:creationId xmlns:a16="http://schemas.microsoft.com/office/drawing/2014/main" id="{8144E72A-5E68-8E8A-76B4-E9D158EF93B7}"/>
              </a:ext>
            </a:extLst>
          </p:cNvPr>
          <p:cNvSpPr/>
          <p:nvPr/>
        </p:nvSpPr>
        <p:spPr>
          <a:xfrm>
            <a:off x="6889661" y="1993664"/>
            <a:ext cx="1722623" cy="1535116"/>
          </a:xfrm>
          <a:custGeom>
            <a:avLst/>
            <a:gdLst/>
            <a:ahLst/>
            <a:cxnLst/>
            <a:rect l="l" t="t" r="r" b="b"/>
            <a:pathLst>
              <a:path w="2642870" h="1201420">
                <a:moveTo>
                  <a:pt x="0" y="1200912"/>
                </a:moveTo>
                <a:lnTo>
                  <a:pt x="2642616" y="1200912"/>
                </a:lnTo>
                <a:lnTo>
                  <a:pt x="2642616" y="0"/>
                </a:lnTo>
                <a:lnTo>
                  <a:pt x="0" y="0"/>
                </a:lnTo>
                <a:lnTo>
                  <a:pt x="0" y="1200912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pPr defTabSz="457200"/>
            <a:endParaRPr dirty="0"/>
          </a:p>
        </p:txBody>
      </p:sp>
      <p:sp>
        <p:nvSpPr>
          <p:cNvPr id="39" name="object 9">
            <a:extLst>
              <a:ext uri="{FF2B5EF4-FFF2-40B4-BE49-F238E27FC236}">
                <a16:creationId xmlns:a16="http://schemas.microsoft.com/office/drawing/2014/main" id="{7F95E44A-7E98-291F-80B9-4A87FBEC891C}"/>
              </a:ext>
            </a:extLst>
          </p:cNvPr>
          <p:cNvSpPr txBox="1"/>
          <p:nvPr/>
        </p:nvSpPr>
        <p:spPr>
          <a:xfrm>
            <a:off x="7559534" y="2774864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65 600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40" name="object 9">
            <a:extLst>
              <a:ext uri="{FF2B5EF4-FFF2-40B4-BE49-F238E27FC236}">
                <a16:creationId xmlns:a16="http://schemas.microsoft.com/office/drawing/2014/main" id="{3688F534-0D26-33D6-9617-710883B4B144}"/>
              </a:ext>
            </a:extLst>
          </p:cNvPr>
          <p:cNvSpPr txBox="1"/>
          <p:nvPr/>
        </p:nvSpPr>
        <p:spPr>
          <a:xfrm>
            <a:off x="7576982" y="3449591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53 600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2" name="object 9">
            <a:extLst>
              <a:ext uri="{FF2B5EF4-FFF2-40B4-BE49-F238E27FC236}">
                <a16:creationId xmlns:a16="http://schemas.microsoft.com/office/drawing/2014/main" id="{9605F6A6-770E-4B7A-0DB6-4EAE1655FF05}"/>
              </a:ext>
            </a:extLst>
          </p:cNvPr>
          <p:cNvSpPr txBox="1"/>
          <p:nvPr/>
        </p:nvSpPr>
        <p:spPr>
          <a:xfrm>
            <a:off x="7530845" y="1913423"/>
            <a:ext cx="365354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78 450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41" name="object 25">
            <a:extLst>
              <a:ext uri="{FF2B5EF4-FFF2-40B4-BE49-F238E27FC236}">
                <a16:creationId xmlns:a16="http://schemas.microsoft.com/office/drawing/2014/main" id="{C386EEFF-2988-D631-322D-8E34F23304BD}"/>
              </a:ext>
            </a:extLst>
          </p:cNvPr>
          <p:cNvSpPr/>
          <p:nvPr/>
        </p:nvSpPr>
        <p:spPr>
          <a:xfrm>
            <a:off x="6789110" y="2918175"/>
            <a:ext cx="1883720" cy="1499558"/>
          </a:xfrm>
          <a:custGeom>
            <a:avLst/>
            <a:gdLst/>
            <a:ahLst/>
            <a:cxnLst/>
            <a:rect l="l" t="t" r="r" b="b"/>
            <a:pathLst>
              <a:path w="146685" h="2519679">
                <a:moveTo>
                  <a:pt x="0" y="2519172"/>
                </a:moveTo>
                <a:lnTo>
                  <a:pt x="146303" y="2519172"/>
                </a:lnTo>
                <a:lnTo>
                  <a:pt x="146303" y="0"/>
                </a:lnTo>
                <a:lnTo>
                  <a:pt x="0" y="0"/>
                </a:lnTo>
                <a:lnTo>
                  <a:pt x="0" y="2519172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49887569-3A1C-C746-D06A-B77208AA7A42}"/>
              </a:ext>
            </a:extLst>
          </p:cNvPr>
          <p:cNvCxnSpPr>
            <a:cxnSpLocks/>
          </p:cNvCxnSpPr>
          <p:nvPr/>
        </p:nvCxnSpPr>
        <p:spPr>
          <a:xfrm flipH="1">
            <a:off x="493540" y="988981"/>
            <a:ext cx="18415" cy="495920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" name="Rak koppling 3">
            <a:extLst>
              <a:ext uri="{FF2B5EF4-FFF2-40B4-BE49-F238E27FC236}">
                <a16:creationId xmlns:a16="http://schemas.microsoft.com/office/drawing/2014/main" id="{45ECA729-6426-DE1C-18B4-588A76B959A7}"/>
              </a:ext>
            </a:extLst>
          </p:cNvPr>
          <p:cNvCxnSpPr>
            <a:cxnSpLocks/>
          </p:cNvCxnSpPr>
          <p:nvPr/>
        </p:nvCxnSpPr>
        <p:spPr>
          <a:xfrm flipH="1" flipV="1">
            <a:off x="502747" y="5241353"/>
            <a:ext cx="7800911" cy="1012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3A110899-1393-EC3B-C5B9-095CFC069DFA}"/>
              </a:ext>
            </a:extLst>
          </p:cNvPr>
          <p:cNvCxnSpPr>
            <a:cxnSpLocks/>
          </p:cNvCxnSpPr>
          <p:nvPr/>
        </p:nvCxnSpPr>
        <p:spPr>
          <a:xfrm flipV="1">
            <a:off x="2667000" y="5234619"/>
            <a:ext cx="0" cy="47911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9FB57715-B103-1A62-80EF-D988864971DE}"/>
              </a:ext>
            </a:extLst>
          </p:cNvPr>
          <p:cNvCxnSpPr>
            <a:cxnSpLocks/>
          </p:cNvCxnSpPr>
          <p:nvPr/>
        </p:nvCxnSpPr>
        <p:spPr>
          <a:xfrm flipV="1">
            <a:off x="6324600" y="5251480"/>
            <a:ext cx="0" cy="47911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object 9">
            <a:extLst>
              <a:ext uri="{FF2B5EF4-FFF2-40B4-BE49-F238E27FC236}">
                <a16:creationId xmlns:a16="http://schemas.microsoft.com/office/drawing/2014/main" id="{D99A57E7-D89C-32B8-FD6C-69F27AF1D308}"/>
              </a:ext>
            </a:extLst>
          </p:cNvPr>
          <p:cNvSpPr txBox="1"/>
          <p:nvPr/>
        </p:nvSpPr>
        <p:spPr>
          <a:xfrm>
            <a:off x="1433152" y="1177123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87 450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C87B8187-BFF9-54C0-186E-137DF222BBA8}"/>
              </a:ext>
            </a:extLst>
          </p:cNvPr>
          <p:cNvSpPr txBox="1"/>
          <p:nvPr/>
        </p:nvSpPr>
        <p:spPr>
          <a:xfrm>
            <a:off x="1445105" y="3345119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54 020</a:t>
            </a:r>
            <a:endParaRPr sz="800" dirty="0">
              <a:latin typeface="Carlito"/>
              <a:cs typeface="Carlito"/>
            </a:endParaRPr>
          </a:p>
        </p:txBody>
      </p:sp>
      <p:cxnSp>
        <p:nvCxnSpPr>
          <p:cNvPr id="42" name="Rak koppling 41">
            <a:extLst>
              <a:ext uri="{FF2B5EF4-FFF2-40B4-BE49-F238E27FC236}">
                <a16:creationId xmlns:a16="http://schemas.microsoft.com/office/drawing/2014/main" id="{F73FF631-3B29-E21D-519B-962886F901F3}"/>
              </a:ext>
            </a:extLst>
          </p:cNvPr>
          <p:cNvCxnSpPr/>
          <p:nvPr/>
        </p:nvCxnSpPr>
        <p:spPr>
          <a:xfrm>
            <a:off x="511955" y="1000188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Rak koppling 42">
            <a:extLst>
              <a:ext uri="{FF2B5EF4-FFF2-40B4-BE49-F238E27FC236}">
                <a16:creationId xmlns:a16="http://schemas.microsoft.com/office/drawing/2014/main" id="{13BEF234-C9EB-D17A-60F5-24DF7D146DBD}"/>
              </a:ext>
            </a:extLst>
          </p:cNvPr>
          <p:cNvCxnSpPr/>
          <p:nvPr/>
        </p:nvCxnSpPr>
        <p:spPr>
          <a:xfrm>
            <a:off x="522122" y="1314426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Rak koppling 43">
            <a:extLst>
              <a:ext uri="{FF2B5EF4-FFF2-40B4-BE49-F238E27FC236}">
                <a16:creationId xmlns:a16="http://schemas.microsoft.com/office/drawing/2014/main" id="{B7D5C00E-D2AA-1574-B1D7-31AC30BB6EF1}"/>
              </a:ext>
            </a:extLst>
          </p:cNvPr>
          <p:cNvCxnSpPr/>
          <p:nvPr/>
        </p:nvCxnSpPr>
        <p:spPr>
          <a:xfrm>
            <a:off x="502747" y="2036764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Rak koppling 44">
            <a:extLst>
              <a:ext uri="{FF2B5EF4-FFF2-40B4-BE49-F238E27FC236}">
                <a16:creationId xmlns:a16="http://schemas.microsoft.com/office/drawing/2014/main" id="{D9B6D514-48E9-88B7-9A04-0CC097D5CED0}"/>
              </a:ext>
            </a:extLst>
          </p:cNvPr>
          <p:cNvCxnSpPr/>
          <p:nvPr/>
        </p:nvCxnSpPr>
        <p:spPr>
          <a:xfrm>
            <a:off x="511955" y="2667000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Rak koppling 45">
            <a:extLst>
              <a:ext uri="{FF2B5EF4-FFF2-40B4-BE49-F238E27FC236}">
                <a16:creationId xmlns:a16="http://schemas.microsoft.com/office/drawing/2014/main" id="{5007D4A7-2F9E-D2B4-C05D-10BE23B72AB9}"/>
              </a:ext>
            </a:extLst>
          </p:cNvPr>
          <p:cNvCxnSpPr/>
          <p:nvPr/>
        </p:nvCxnSpPr>
        <p:spPr>
          <a:xfrm>
            <a:off x="522122" y="3311703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Rak koppling 46">
            <a:extLst>
              <a:ext uri="{FF2B5EF4-FFF2-40B4-BE49-F238E27FC236}">
                <a16:creationId xmlns:a16="http://schemas.microsoft.com/office/drawing/2014/main" id="{4167E702-48C9-927E-DC8B-676CB425DC87}"/>
              </a:ext>
            </a:extLst>
          </p:cNvPr>
          <p:cNvCxnSpPr/>
          <p:nvPr/>
        </p:nvCxnSpPr>
        <p:spPr>
          <a:xfrm>
            <a:off x="522122" y="3977832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Rak koppling 47">
            <a:extLst>
              <a:ext uri="{FF2B5EF4-FFF2-40B4-BE49-F238E27FC236}">
                <a16:creationId xmlns:a16="http://schemas.microsoft.com/office/drawing/2014/main" id="{8E6482FF-E30D-E182-7A2C-C205D062A648}"/>
              </a:ext>
            </a:extLst>
          </p:cNvPr>
          <p:cNvCxnSpPr/>
          <p:nvPr/>
        </p:nvCxnSpPr>
        <p:spPr>
          <a:xfrm>
            <a:off x="522122" y="4572000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81239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3">
            <a:extLst>
              <a:ext uri="{FF2B5EF4-FFF2-40B4-BE49-F238E27FC236}">
                <a16:creationId xmlns:a16="http://schemas.microsoft.com/office/drawing/2014/main" id="{897F2115-45C1-3F69-1A76-61934F808A00}"/>
              </a:ext>
            </a:extLst>
          </p:cNvPr>
          <p:cNvSpPr/>
          <p:nvPr/>
        </p:nvSpPr>
        <p:spPr>
          <a:xfrm>
            <a:off x="838485" y="1981201"/>
            <a:ext cx="1722623" cy="1255886"/>
          </a:xfrm>
          <a:custGeom>
            <a:avLst/>
            <a:gdLst/>
            <a:ahLst/>
            <a:cxnLst/>
            <a:rect l="l" t="t" r="r" b="b"/>
            <a:pathLst>
              <a:path w="2642870" h="1201420">
                <a:moveTo>
                  <a:pt x="0" y="1200912"/>
                </a:moveTo>
                <a:lnTo>
                  <a:pt x="2642616" y="1200912"/>
                </a:lnTo>
                <a:lnTo>
                  <a:pt x="2642616" y="0"/>
                </a:lnTo>
                <a:lnTo>
                  <a:pt x="0" y="0"/>
                </a:lnTo>
                <a:lnTo>
                  <a:pt x="0" y="1200912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pPr defTabSz="457200"/>
            <a:endParaRPr dirty="0"/>
          </a:p>
        </p:txBody>
      </p:sp>
      <p:sp>
        <p:nvSpPr>
          <p:cNvPr id="36" name="object 3">
            <a:extLst>
              <a:ext uri="{FF2B5EF4-FFF2-40B4-BE49-F238E27FC236}">
                <a16:creationId xmlns:a16="http://schemas.microsoft.com/office/drawing/2014/main" id="{EAE0339E-9BC7-83B5-1096-D4BA99FB4FA3}"/>
              </a:ext>
            </a:extLst>
          </p:cNvPr>
          <p:cNvSpPr/>
          <p:nvPr/>
        </p:nvSpPr>
        <p:spPr>
          <a:xfrm>
            <a:off x="3667508" y="2510360"/>
            <a:ext cx="1722623" cy="726728"/>
          </a:xfrm>
          <a:custGeom>
            <a:avLst/>
            <a:gdLst/>
            <a:ahLst/>
            <a:cxnLst/>
            <a:rect l="l" t="t" r="r" b="b"/>
            <a:pathLst>
              <a:path w="2642870" h="1201420">
                <a:moveTo>
                  <a:pt x="0" y="1200912"/>
                </a:moveTo>
                <a:lnTo>
                  <a:pt x="2642616" y="1200912"/>
                </a:lnTo>
                <a:lnTo>
                  <a:pt x="2642616" y="0"/>
                </a:lnTo>
                <a:lnTo>
                  <a:pt x="0" y="0"/>
                </a:lnTo>
                <a:lnTo>
                  <a:pt x="0" y="1200912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pPr defTabSz="457200"/>
            <a:endParaRPr dirty="0"/>
          </a:p>
        </p:txBody>
      </p:sp>
      <p:grpSp>
        <p:nvGrpSpPr>
          <p:cNvPr id="2" name="object 2"/>
          <p:cNvGrpSpPr/>
          <p:nvPr/>
        </p:nvGrpSpPr>
        <p:grpSpPr>
          <a:xfrm>
            <a:off x="523048" y="1388745"/>
            <a:ext cx="8446135" cy="4389755"/>
            <a:chOff x="577469" y="1389507"/>
            <a:chExt cx="8446135" cy="4389755"/>
          </a:xfrm>
        </p:grpSpPr>
        <p:sp>
          <p:nvSpPr>
            <p:cNvPr id="5" name="object 5"/>
            <p:cNvSpPr/>
            <p:nvPr/>
          </p:nvSpPr>
          <p:spPr>
            <a:xfrm>
              <a:off x="577469" y="1389507"/>
              <a:ext cx="36830" cy="3796665"/>
            </a:xfrm>
            <a:custGeom>
              <a:avLst/>
              <a:gdLst/>
              <a:ahLst/>
              <a:cxnLst/>
              <a:rect l="l" t="t" r="r" b="b"/>
              <a:pathLst>
                <a:path w="36829" h="3796665">
                  <a:moveTo>
                    <a:pt x="0" y="3796284"/>
                  </a:moveTo>
                  <a:lnTo>
                    <a:pt x="0" y="0"/>
                  </a:lnTo>
                </a:path>
                <a:path w="36829" h="3796665">
                  <a:moveTo>
                    <a:pt x="0" y="3796284"/>
                  </a:moveTo>
                  <a:lnTo>
                    <a:pt x="36575" y="3796284"/>
                  </a:lnTo>
                </a:path>
                <a:path w="36829" h="3796665">
                  <a:moveTo>
                    <a:pt x="0" y="3163824"/>
                  </a:moveTo>
                  <a:lnTo>
                    <a:pt x="36575" y="3163824"/>
                  </a:lnTo>
                </a:path>
                <a:path w="36829" h="3796665">
                  <a:moveTo>
                    <a:pt x="0" y="2531364"/>
                  </a:moveTo>
                  <a:lnTo>
                    <a:pt x="36575" y="2531364"/>
                  </a:lnTo>
                </a:path>
                <a:path w="36829" h="3796665">
                  <a:moveTo>
                    <a:pt x="0" y="1897379"/>
                  </a:moveTo>
                  <a:lnTo>
                    <a:pt x="36575" y="1897379"/>
                  </a:lnTo>
                </a:path>
                <a:path w="36829" h="3796665">
                  <a:moveTo>
                    <a:pt x="0" y="1264920"/>
                  </a:moveTo>
                  <a:lnTo>
                    <a:pt x="36575" y="1264920"/>
                  </a:lnTo>
                </a:path>
                <a:path w="36829" h="3796665">
                  <a:moveTo>
                    <a:pt x="0" y="632460"/>
                  </a:moveTo>
                  <a:lnTo>
                    <a:pt x="36575" y="632460"/>
                  </a:lnTo>
                </a:path>
                <a:path w="36829" h="3796665">
                  <a:moveTo>
                    <a:pt x="0" y="0"/>
                  </a:moveTo>
                  <a:lnTo>
                    <a:pt x="36575" y="0"/>
                  </a:lnTo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pPr defTabSz="457200"/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95884" y="5186172"/>
              <a:ext cx="8427720" cy="593090"/>
            </a:xfrm>
            <a:custGeom>
              <a:avLst/>
              <a:gdLst/>
              <a:ahLst/>
              <a:cxnLst/>
              <a:rect l="l" t="t" r="r" b="b"/>
              <a:pathLst>
                <a:path w="8427720" h="593089">
                  <a:moveTo>
                    <a:pt x="0" y="0"/>
                  </a:moveTo>
                  <a:lnTo>
                    <a:pt x="8427720" y="0"/>
                  </a:lnTo>
                </a:path>
                <a:path w="8427720" h="593089">
                  <a:moveTo>
                    <a:pt x="0" y="0"/>
                  </a:moveTo>
                  <a:lnTo>
                    <a:pt x="0" y="198119"/>
                  </a:lnTo>
                </a:path>
                <a:path w="8427720" h="593089">
                  <a:moveTo>
                    <a:pt x="8427720" y="0"/>
                  </a:moveTo>
                  <a:lnTo>
                    <a:pt x="8427720" y="198119"/>
                  </a:lnTo>
                </a:path>
                <a:path w="8427720" h="593089">
                  <a:moveTo>
                    <a:pt x="0" y="198119"/>
                  </a:moveTo>
                  <a:lnTo>
                    <a:pt x="0" y="396239"/>
                  </a:lnTo>
                </a:path>
                <a:path w="8427720" h="593089">
                  <a:moveTo>
                    <a:pt x="8427720" y="198119"/>
                  </a:moveTo>
                  <a:lnTo>
                    <a:pt x="8427720" y="396239"/>
                  </a:lnTo>
                </a:path>
                <a:path w="8427720" h="593089">
                  <a:moveTo>
                    <a:pt x="0" y="396239"/>
                  </a:moveTo>
                  <a:lnTo>
                    <a:pt x="0" y="592835"/>
                  </a:lnTo>
                </a:path>
                <a:path w="8427720" h="593089">
                  <a:moveTo>
                    <a:pt x="8427720" y="396239"/>
                  </a:moveTo>
                  <a:lnTo>
                    <a:pt x="8427720" y="592835"/>
                  </a:lnTo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pPr defTabSz="457200"/>
              <a:endParaRPr/>
            </a:p>
          </p:txBody>
        </p:sp>
      </p:grpSp>
      <p:sp>
        <p:nvSpPr>
          <p:cNvPr id="21" name="object 21"/>
          <p:cNvSpPr txBox="1">
            <a:spLocks noGrp="1"/>
          </p:cNvSpPr>
          <p:nvPr>
            <p:ph type="ftr" sz="quarter" idx="5"/>
          </p:nvPr>
        </p:nvSpPr>
        <p:spPr>
          <a:xfrm>
            <a:off x="7530845" y="6518168"/>
            <a:ext cx="848359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sv-SE" spc="-5" dirty="0"/>
              <a:t>Mars 2026</a:t>
            </a:r>
            <a:endParaRPr spc="-5" dirty="0"/>
          </a:p>
        </p:txBody>
      </p:sp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8</a:t>
            </a:fld>
            <a:endParaRPr dirty="0"/>
          </a:p>
        </p:txBody>
      </p:sp>
      <p:sp>
        <p:nvSpPr>
          <p:cNvPr id="10" name="object 10"/>
          <p:cNvSpPr txBox="1"/>
          <p:nvPr/>
        </p:nvSpPr>
        <p:spPr>
          <a:xfrm>
            <a:off x="21742" y="5092065"/>
            <a:ext cx="500380" cy="686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895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25 000</a:t>
            </a:r>
            <a:endParaRPr sz="90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850" spc="-5" dirty="0">
                <a:solidFill>
                  <a:srgbClr val="3A3838"/>
                </a:solidFill>
                <a:latin typeface="Carlito"/>
                <a:cs typeface="Carlito"/>
              </a:rPr>
              <a:t>Antal</a:t>
            </a:r>
            <a:endParaRPr sz="85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850" spc="-5" dirty="0">
                <a:solidFill>
                  <a:srgbClr val="3A3838"/>
                </a:solidFill>
                <a:latin typeface="Carlito"/>
                <a:cs typeface="Carlito"/>
              </a:rPr>
              <a:t>Institution</a:t>
            </a:r>
            <a:endParaRPr sz="85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515"/>
              </a:spcBef>
            </a:pPr>
            <a:r>
              <a:rPr sz="850" spc="-5" dirty="0">
                <a:solidFill>
                  <a:srgbClr val="3A3838"/>
                </a:solidFill>
                <a:latin typeface="Carlito"/>
                <a:cs typeface="Carlito"/>
              </a:rPr>
              <a:t>BESTA-kod</a:t>
            </a:r>
            <a:endParaRPr sz="850" dirty="0">
              <a:latin typeface="Carlito"/>
              <a:cs typeface="Carlito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8318" y="4459351"/>
            <a:ext cx="34163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3</a:t>
            </a: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8318" y="3826509"/>
            <a:ext cx="34163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4</a:t>
            </a: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8318" y="3193796"/>
            <a:ext cx="34163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5</a:t>
            </a: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8317" y="2561082"/>
            <a:ext cx="404123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6</a:t>
            </a: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8310" y="1927936"/>
            <a:ext cx="404123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60" dirty="0">
                <a:solidFill>
                  <a:srgbClr val="585858"/>
                </a:solidFill>
                <a:latin typeface="Carlito"/>
                <a:cs typeface="Carlito"/>
              </a:rPr>
              <a:t>75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536726" y="5273094"/>
            <a:ext cx="303594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9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274309" y="5511194"/>
            <a:ext cx="612394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 err="1">
                <a:solidFill>
                  <a:srgbClr val="585858"/>
                </a:solidFill>
                <a:latin typeface="Carlito"/>
                <a:cs typeface="Carlito"/>
              </a:rPr>
              <a:t>Sthlms</a:t>
            </a:r>
            <a:r>
              <a:rPr lang="sv-SE" sz="900" spc="-5" dirty="0">
                <a:solidFill>
                  <a:srgbClr val="585858"/>
                </a:solidFill>
                <a:latin typeface="Carlito"/>
                <a:cs typeface="Carlito"/>
              </a:rPr>
              <a:t> län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350120" y="5803879"/>
            <a:ext cx="475917" cy="1519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900" b="1" dirty="0">
                <a:solidFill>
                  <a:srgbClr val="585858"/>
                </a:solidFill>
                <a:latin typeface="Carlito"/>
                <a:cs typeface="Carlito"/>
              </a:rPr>
              <a:t>41C</a:t>
            </a:r>
            <a:r>
              <a:rPr sz="900" b="1" dirty="0">
                <a:solidFill>
                  <a:srgbClr val="585858"/>
                </a:solidFill>
                <a:latin typeface="Carlito"/>
                <a:cs typeface="Carlito"/>
              </a:rPr>
              <a:t>1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23" name="object 130">
            <a:extLst>
              <a:ext uri="{FF2B5EF4-FFF2-40B4-BE49-F238E27FC236}">
                <a16:creationId xmlns:a16="http://schemas.microsoft.com/office/drawing/2014/main" id="{C9100376-A024-42A8-BE46-476286C30AB1}"/>
              </a:ext>
            </a:extLst>
          </p:cNvPr>
          <p:cNvSpPr txBox="1"/>
          <p:nvPr/>
        </p:nvSpPr>
        <p:spPr>
          <a:xfrm>
            <a:off x="57467" y="812210"/>
            <a:ext cx="7407339" cy="614911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579120">
              <a:lnSpc>
                <a:spcPct val="100000"/>
              </a:lnSpc>
              <a:spcBef>
                <a:spcPts val="334"/>
              </a:spcBef>
            </a:pPr>
            <a:r>
              <a:rPr lang="sv-SE" sz="1400" spc="-5" dirty="0">
                <a:solidFill>
                  <a:srgbClr val="3A3838"/>
                </a:solidFill>
                <a:latin typeface="Carlito"/>
                <a:cs typeface="Carlito"/>
              </a:rPr>
              <a:t>41 </a:t>
            </a:r>
            <a:r>
              <a:rPr lang="sv-SE" sz="1400" dirty="0">
                <a:solidFill>
                  <a:srgbClr val="3A3838"/>
                </a:solidFill>
                <a:latin typeface="Carlito"/>
                <a:cs typeface="Carlito"/>
              </a:rPr>
              <a:t>– Biblioteks- och dokumentationsarbete</a:t>
            </a:r>
          </a:p>
          <a:p>
            <a:pPr marL="573405">
              <a:lnSpc>
                <a:spcPct val="100000"/>
              </a:lnSpc>
              <a:spcBef>
                <a:spcPts val="160"/>
              </a:spcBef>
            </a:pPr>
            <a:r>
              <a:rPr sz="1000" b="1" spc="-5" dirty="0" err="1">
                <a:solidFill>
                  <a:srgbClr val="3A3838"/>
                </a:solidFill>
                <a:latin typeface="Carlito"/>
                <a:cs typeface="Carlito"/>
              </a:rPr>
              <a:t>lönestatistik</a:t>
            </a:r>
            <a:r>
              <a:rPr sz="1000" b="1" spc="-5" dirty="0">
                <a:solidFill>
                  <a:srgbClr val="3A3838"/>
                </a:solidFill>
                <a:latin typeface="Carlito"/>
                <a:cs typeface="Carlito"/>
              </a:rPr>
              <a:t>, </a:t>
            </a:r>
            <a:r>
              <a:rPr lang="sv-SE" sz="1000" b="1" spc="-5" dirty="0">
                <a:solidFill>
                  <a:srgbClr val="3A3838"/>
                </a:solidFill>
                <a:latin typeface="Carlito"/>
                <a:cs typeface="Carlito"/>
              </a:rPr>
              <a:t>mars 2026</a:t>
            </a:r>
            <a:r>
              <a:rPr sz="1000" b="1" spc="-5" dirty="0">
                <a:solidFill>
                  <a:srgbClr val="3A3838"/>
                </a:solidFill>
                <a:latin typeface="Carlito"/>
                <a:cs typeface="Carlito"/>
              </a:rPr>
              <a:t> (10:e</a:t>
            </a:r>
            <a:r>
              <a:rPr lang="sv-SE" sz="1000" b="1" spc="-5" dirty="0">
                <a:solidFill>
                  <a:srgbClr val="3A3838"/>
                </a:solidFill>
                <a:latin typeface="Carlito"/>
                <a:cs typeface="Carlito"/>
              </a:rPr>
              <a:t> percentil</a:t>
            </a:r>
            <a:r>
              <a:rPr sz="1000" b="1" spc="-5" dirty="0">
                <a:solidFill>
                  <a:srgbClr val="3A3838"/>
                </a:solidFill>
                <a:latin typeface="Carlito"/>
                <a:cs typeface="Carlito"/>
              </a:rPr>
              <a:t>, median, 90:e</a:t>
            </a:r>
            <a:r>
              <a:rPr sz="1000" b="1" spc="100" dirty="0">
                <a:solidFill>
                  <a:srgbClr val="3A3838"/>
                </a:solidFill>
                <a:latin typeface="Carlito"/>
                <a:cs typeface="Carlito"/>
              </a:rPr>
              <a:t> </a:t>
            </a:r>
            <a:r>
              <a:rPr sz="1000" b="1" spc="-5" dirty="0">
                <a:solidFill>
                  <a:srgbClr val="3A3838"/>
                </a:solidFill>
                <a:latin typeface="Carlito"/>
                <a:cs typeface="Carlito"/>
              </a:rPr>
              <a:t>percentil)</a:t>
            </a:r>
            <a:endParaRPr sz="100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lang="sv-SE" sz="900" spc="-5" dirty="0">
                <a:solidFill>
                  <a:srgbClr val="585858"/>
                </a:solidFill>
                <a:latin typeface="Carlito"/>
                <a:cs typeface="Carlito"/>
              </a:rPr>
              <a:t>85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5" name="object 17">
            <a:extLst>
              <a:ext uri="{FF2B5EF4-FFF2-40B4-BE49-F238E27FC236}">
                <a16:creationId xmlns:a16="http://schemas.microsoft.com/office/drawing/2014/main" id="{6214C296-3E5C-6744-7A34-C46A7105B72A}"/>
              </a:ext>
            </a:extLst>
          </p:cNvPr>
          <p:cNvSpPr txBox="1"/>
          <p:nvPr/>
        </p:nvSpPr>
        <p:spPr>
          <a:xfrm>
            <a:off x="1515745" y="5481955"/>
            <a:ext cx="31305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KI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6" name="object 17">
            <a:extLst>
              <a:ext uri="{FF2B5EF4-FFF2-40B4-BE49-F238E27FC236}">
                <a16:creationId xmlns:a16="http://schemas.microsoft.com/office/drawing/2014/main" id="{A8AB050C-BC1C-7C76-726D-9AEBE710FE53}"/>
              </a:ext>
            </a:extLst>
          </p:cNvPr>
          <p:cNvSpPr txBox="1"/>
          <p:nvPr/>
        </p:nvSpPr>
        <p:spPr>
          <a:xfrm>
            <a:off x="7224648" y="5531135"/>
            <a:ext cx="612394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Hela</a:t>
            </a:r>
            <a:r>
              <a:rPr sz="900" spc="-55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sv-SE" sz="900" spc="-55" dirty="0">
                <a:solidFill>
                  <a:srgbClr val="585858"/>
                </a:solidFill>
                <a:latin typeface="Carlito"/>
                <a:cs typeface="Carlito"/>
              </a:rPr>
              <a:t>staten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8" name="object 16">
            <a:extLst>
              <a:ext uri="{FF2B5EF4-FFF2-40B4-BE49-F238E27FC236}">
                <a16:creationId xmlns:a16="http://schemas.microsoft.com/office/drawing/2014/main" id="{5586A349-EFAD-EE4B-ABF3-BCB4CEC59565}"/>
              </a:ext>
            </a:extLst>
          </p:cNvPr>
          <p:cNvSpPr txBox="1"/>
          <p:nvPr/>
        </p:nvSpPr>
        <p:spPr>
          <a:xfrm>
            <a:off x="4446315" y="5283770"/>
            <a:ext cx="283526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33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9" name="object 16">
            <a:extLst>
              <a:ext uri="{FF2B5EF4-FFF2-40B4-BE49-F238E27FC236}">
                <a16:creationId xmlns:a16="http://schemas.microsoft.com/office/drawing/2014/main" id="{B1294DE3-21A9-CB49-DF52-17942F853B79}"/>
              </a:ext>
            </a:extLst>
          </p:cNvPr>
          <p:cNvSpPr txBox="1"/>
          <p:nvPr/>
        </p:nvSpPr>
        <p:spPr>
          <a:xfrm>
            <a:off x="7414802" y="5283770"/>
            <a:ext cx="283526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88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0" name="object 25">
            <a:extLst>
              <a:ext uri="{FF2B5EF4-FFF2-40B4-BE49-F238E27FC236}">
                <a16:creationId xmlns:a16="http://schemas.microsoft.com/office/drawing/2014/main" id="{F5C697D9-A762-849E-A18F-311FC57EDECC}"/>
              </a:ext>
            </a:extLst>
          </p:cNvPr>
          <p:cNvSpPr/>
          <p:nvPr/>
        </p:nvSpPr>
        <p:spPr>
          <a:xfrm>
            <a:off x="732602" y="2980390"/>
            <a:ext cx="1883720" cy="1478961"/>
          </a:xfrm>
          <a:custGeom>
            <a:avLst/>
            <a:gdLst/>
            <a:ahLst/>
            <a:cxnLst/>
            <a:rect l="l" t="t" r="r" b="b"/>
            <a:pathLst>
              <a:path w="146685" h="2519679">
                <a:moveTo>
                  <a:pt x="0" y="2519172"/>
                </a:moveTo>
                <a:lnTo>
                  <a:pt x="146303" y="2519172"/>
                </a:lnTo>
                <a:lnTo>
                  <a:pt x="146303" y="0"/>
                </a:lnTo>
                <a:lnTo>
                  <a:pt x="0" y="0"/>
                </a:lnTo>
                <a:lnTo>
                  <a:pt x="0" y="2519172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object 9">
            <a:extLst>
              <a:ext uri="{FF2B5EF4-FFF2-40B4-BE49-F238E27FC236}">
                <a16:creationId xmlns:a16="http://schemas.microsoft.com/office/drawing/2014/main" id="{D8693311-90D5-37FD-CCB0-7A852EE0ED09}"/>
              </a:ext>
            </a:extLst>
          </p:cNvPr>
          <p:cNvSpPr txBox="1"/>
          <p:nvPr/>
        </p:nvSpPr>
        <p:spPr>
          <a:xfrm>
            <a:off x="1489745" y="2879811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62 250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1" name="object 9">
            <a:extLst>
              <a:ext uri="{FF2B5EF4-FFF2-40B4-BE49-F238E27FC236}">
                <a16:creationId xmlns:a16="http://schemas.microsoft.com/office/drawing/2014/main" id="{19445D8C-B924-824E-A82B-E8BF19848D25}"/>
              </a:ext>
            </a:extLst>
          </p:cNvPr>
          <p:cNvSpPr txBox="1"/>
          <p:nvPr/>
        </p:nvSpPr>
        <p:spPr>
          <a:xfrm>
            <a:off x="4394740" y="3219330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58 000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3" name="object 70">
            <a:extLst>
              <a:ext uri="{FF2B5EF4-FFF2-40B4-BE49-F238E27FC236}">
                <a16:creationId xmlns:a16="http://schemas.microsoft.com/office/drawing/2014/main" id="{0A47B736-2972-4B17-5BB1-26F48349D655}"/>
              </a:ext>
            </a:extLst>
          </p:cNvPr>
          <p:cNvSpPr txBox="1">
            <a:spLocks/>
          </p:cNvSpPr>
          <p:nvPr/>
        </p:nvSpPr>
        <p:spPr>
          <a:xfrm>
            <a:off x="229126" y="6546177"/>
            <a:ext cx="6400165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800" b="0" i="0" kern="1200">
                <a:solidFill>
                  <a:srgbClr val="808080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spcBef>
                <a:spcPts val="25"/>
              </a:spcBef>
            </a:pPr>
            <a:r>
              <a:rPr lang="sv-SE" spc="-5" dirty="0"/>
              <a:t>Källa: Arbetsgivarverket. </a:t>
            </a:r>
            <a:r>
              <a:rPr lang="sv-SE" dirty="0"/>
              <a:t>Lönestatistik </a:t>
            </a:r>
            <a:r>
              <a:rPr lang="sv-SE" spc="-5" dirty="0"/>
              <a:t>redovisas </a:t>
            </a:r>
            <a:r>
              <a:rPr lang="sv-SE" dirty="0"/>
              <a:t>inte </a:t>
            </a:r>
            <a:r>
              <a:rPr lang="sv-SE" spc="-5" dirty="0"/>
              <a:t>vid färre än </a:t>
            </a:r>
            <a:r>
              <a:rPr lang="sv-SE" dirty="0"/>
              <a:t>fem </a:t>
            </a:r>
            <a:r>
              <a:rPr lang="sv-SE" spc="-5" dirty="0"/>
              <a:t>observationer. </a:t>
            </a:r>
            <a:r>
              <a:rPr lang="sv-SE" dirty="0"/>
              <a:t>Vid </a:t>
            </a:r>
            <a:r>
              <a:rPr lang="sv-SE" spc="-5" dirty="0"/>
              <a:t>upp </a:t>
            </a:r>
            <a:r>
              <a:rPr lang="sv-SE" dirty="0"/>
              <a:t>till</a:t>
            </a:r>
            <a:r>
              <a:rPr lang="sv-SE" spc="160" dirty="0"/>
              <a:t> </a:t>
            </a:r>
            <a:r>
              <a:rPr lang="sv-SE" spc="-5" dirty="0"/>
              <a:t>21 observationer </a:t>
            </a:r>
            <a:r>
              <a:rPr lang="sv-SE" dirty="0"/>
              <a:t>redovisas </a:t>
            </a:r>
            <a:r>
              <a:rPr lang="sv-SE" spc="-5" dirty="0"/>
              <a:t>endast </a:t>
            </a:r>
            <a:r>
              <a:rPr lang="sv-SE" dirty="0"/>
              <a:t>medianen.</a:t>
            </a:r>
          </a:p>
        </p:txBody>
      </p:sp>
      <p:sp>
        <p:nvSpPr>
          <p:cNvPr id="34" name="object 9">
            <a:extLst>
              <a:ext uri="{FF2B5EF4-FFF2-40B4-BE49-F238E27FC236}">
                <a16:creationId xmlns:a16="http://schemas.microsoft.com/office/drawing/2014/main" id="{2C3BAFD5-D0F3-BFAE-ED44-EC7B28EE99E5}"/>
              </a:ext>
            </a:extLst>
          </p:cNvPr>
          <p:cNvSpPr txBox="1"/>
          <p:nvPr/>
        </p:nvSpPr>
        <p:spPr>
          <a:xfrm>
            <a:off x="4403202" y="2431403"/>
            <a:ext cx="457034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69 760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7" name="object 25">
            <a:extLst>
              <a:ext uri="{FF2B5EF4-FFF2-40B4-BE49-F238E27FC236}">
                <a16:creationId xmlns:a16="http://schemas.microsoft.com/office/drawing/2014/main" id="{388A7A58-1261-9932-7ACD-E1AAFC3292E5}"/>
              </a:ext>
            </a:extLst>
          </p:cNvPr>
          <p:cNvSpPr/>
          <p:nvPr/>
        </p:nvSpPr>
        <p:spPr>
          <a:xfrm>
            <a:off x="3383777" y="2980390"/>
            <a:ext cx="2360176" cy="1437342"/>
          </a:xfrm>
          <a:custGeom>
            <a:avLst/>
            <a:gdLst/>
            <a:ahLst/>
            <a:cxnLst/>
            <a:rect l="l" t="t" r="r" b="b"/>
            <a:pathLst>
              <a:path w="146685" h="2519679">
                <a:moveTo>
                  <a:pt x="0" y="2519172"/>
                </a:moveTo>
                <a:lnTo>
                  <a:pt x="146303" y="2519172"/>
                </a:lnTo>
                <a:lnTo>
                  <a:pt x="146303" y="0"/>
                </a:lnTo>
                <a:lnTo>
                  <a:pt x="0" y="0"/>
                </a:lnTo>
                <a:lnTo>
                  <a:pt x="0" y="2519172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5" name="object 9">
            <a:extLst>
              <a:ext uri="{FF2B5EF4-FFF2-40B4-BE49-F238E27FC236}">
                <a16:creationId xmlns:a16="http://schemas.microsoft.com/office/drawing/2014/main" id="{70140C8D-604E-E419-8930-8A7337B44DFA}"/>
              </a:ext>
            </a:extLst>
          </p:cNvPr>
          <p:cNvSpPr txBox="1"/>
          <p:nvPr/>
        </p:nvSpPr>
        <p:spPr>
          <a:xfrm>
            <a:off x="4403202" y="2866973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63 700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8" name="object 3">
            <a:extLst>
              <a:ext uri="{FF2B5EF4-FFF2-40B4-BE49-F238E27FC236}">
                <a16:creationId xmlns:a16="http://schemas.microsoft.com/office/drawing/2014/main" id="{8144E72A-5E68-8E8A-76B4-E9D158EF93B7}"/>
              </a:ext>
            </a:extLst>
          </p:cNvPr>
          <p:cNvSpPr/>
          <p:nvPr/>
        </p:nvSpPr>
        <p:spPr>
          <a:xfrm>
            <a:off x="6553490" y="2584535"/>
            <a:ext cx="1722623" cy="795447"/>
          </a:xfrm>
          <a:custGeom>
            <a:avLst/>
            <a:gdLst/>
            <a:ahLst/>
            <a:cxnLst/>
            <a:rect l="l" t="t" r="r" b="b"/>
            <a:pathLst>
              <a:path w="2642870" h="1201420">
                <a:moveTo>
                  <a:pt x="0" y="1200912"/>
                </a:moveTo>
                <a:lnTo>
                  <a:pt x="2642616" y="1200912"/>
                </a:lnTo>
                <a:lnTo>
                  <a:pt x="2642616" y="0"/>
                </a:lnTo>
                <a:lnTo>
                  <a:pt x="0" y="0"/>
                </a:lnTo>
                <a:lnTo>
                  <a:pt x="0" y="1200912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pPr defTabSz="457200"/>
            <a:endParaRPr dirty="0"/>
          </a:p>
        </p:txBody>
      </p:sp>
      <p:sp>
        <p:nvSpPr>
          <p:cNvPr id="40" name="object 9">
            <a:extLst>
              <a:ext uri="{FF2B5EF4-FFF2-40B4-BE49-F238E27FC236}">
                <a16:creationId xmlns:a16="http://schemas.microsoft.com/office/drawing/2014/main" id="{3688F534-0D26-33D6-9617-710883B4B144}"/>
              </a:ext>
            </a:extLst>
          </p:cNvPr>
          <p:cNvSpPr txBox="1"/>
          <p:nvPr/>
        </p:nvSpPr>
        <p:spPr>
          <a:xfrm>
            <a:off x="7222870" y="3288367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56 500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2" name="object 9">
            <a:extLst>
              <a:ext uri="{FF2B5EF4-FFF2-40B4-BE49-F238E27FC236}">
                <a16:creationId xmlns:a16="http://schemas.microsoft.com/office/drawing/2014/main" id="{9605F6A6-770E-4B7A-0DB6-4EAE1655FF05}"/>
              </a:ext>
            </a:extLst>
          </p:cNvPr>
          <p:cNvSpPr txBox="1"/>
          <p:nvPr/>
        </p:nvSpPr>
        <p:spPr>
          <a:xfrm>
            <a:off x="7222870" y="2475729"/>
            <a:ext cx="365354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69 440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41" name="object 25">
            <a:extLst>
              <a:ext uri="{FF2B5EF4-FFF2-40B4-BE49-F238E27FC236}">
                <a16:creationId xmlns:a16="http://schemas.microsoft.com/office/drawing/2014/main" id="{C386EEFF-2988-D631-322D-8E34F23304BD}"/>
              </a:ext>
            </a:extLst>
          </p:cNvPr>
          <p:cNvSpPr/>
          <p:nvPr/>
        </p:nvSpPr>
        <p:spPr>
          <a:xfrm>
            <a:off x="6312654" y="3078850"/>
            <a:ext cx="2360176" cy="1338881"/>
          </a:xfrm>
          <a:custGeom>
            <a:avLst/>
            <a:gdLst/>
            <a:ahLst/>
            <a:cxnLst/>
            <a:rect l="l" t="t" r="r" b="b"/>
            <a:pathLst>
              <a:path w="146685" h="2519679">
                <a:moveTo>
                  <a:pt x="0" y="2519172"/>
                </a:moveTo>
                <a:lnTo>
                  <a:pt x="146303" y="2519172"/>
                </a:lnTo>
                <a:lnTo>
                  <a:pt x="146303" y="0"/>
                </a:lnTo>
                <a:lnTo>
                  <a:pt x="0" y="0"/>
                </a:lnTo>
                <a:lnTo>
                  <a:pt x="0" y="2519172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E06F9964-80FA-5B2D-8727-C38FF861C8C0}"/>
              </a:ext>
            </a:extLst>
          </p:cNvPr>
          <p:cNvCxnSpPr>
            <a:cxnSpLocks/>
          </p:cNvCxnSpPr>
          <p:nvPr/>
        </p:nvCxnSpPr>
        <p:spPr>
          <a:xfrm flipH="1">
            <a:off x="493540" y="988981"/>
            <a:ext cx="18415" cy="495920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" name="Rak koppling 3">
            <a:extLst>
              <a:ext uri="{FF2B5EF4-FFF2-40B4-BE49-F238E27FC236}">
                <a16:creationId xmlns:a16="http://schemas.microsoft.com/office/drawing/2014/main" id="{A92F8451-2E85-0FEE-7B03-732180F52639}"/>
              </a:ext>
            </a:extLst>
          </p:cNvPr>
          <p:cNvCxnSpPr>
            <a:cxnSpLocks/>
          </p:cNvCxnSpPr>
          <p:nvPr/>
        </p:nvCxnSpPr>
        <p:spPr>
          <a:xfrm flipH="1" flipV="1">
            <a:off x="502747" y="5241353"/>
            <a:ext cx="7800911" cy="1012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9F5B05E7-D5AF-7668-A2F2-508A3A075E9E}"/>
              </a:ext>
            </a:extLst>
          </p:cNvPr>
          <p:cNvCxnSpPr>
            <a:cxnSpLocks/>
          </p:cNvCxnSpPr>
          <p:nvPr/>
        </p:nvCxnSpPr>
        <p:spPr>
          <a:xfrm flipV="1">
            <a:off x="2667000" y="5234619"/>
            <a:ext cx="0" cy="47911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8E2B9299-CF82-EDC3-979F-F95FE7BDBD33}"/>
              </a:ext>
            </a:extLst>
          </p:cNvPr>
          <p:cNvCxnSpPr>
            <a:cxnSpLocks/>
          </p:cNvCxnSpPr>
          <p:nvPr/>
        </p:nvCxnSpPr>
        <p:spPr>
          <a:xfrm flipV="1">
            <a:off x="6248400" y="5242399"/>
            <a:ext cx="0" cy="47911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object 9">
            <a:extLst>
              <a:ext uri="{FF2B5EF4-FFF2-40B4-BE49-F238E27FC236}">
                <a16:creationId xmlns:a16="http://schemas.microsoft.com/office/drawing/2014/main" id="{C06DDBFC-272A-B044-C172-C4D7B2464016}"/>
              </a:ext>
            </a:extLst>
          </p:cNvPr>
          <p:cNvSpPr txBox="1"/>
          <p:nvPr/>
        </p:nvSpPr>
        <p:spPr>
          <a:xfrm>
            <a:off x="1489745" y="3139123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58 560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16AB866D-95D7-DBC3-9530-F229522A8E48}"/>
              </a:ext>
            </a:extLst>
          </p:cNvPr>
          <p:cNvSpPr txBox="1"/>
          <p:nvPr/>
        </p:nvSpPr>
        <p:spPr>
          <a:xfrm>
            <a:off x="1489745" y="1876894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76 260</a:t>
            </a:r>
            <a:endParaRPr sz="800" dirty="0">
              <a:latin typeface="Carlito"/>
              <a:cs typeface="Carlito"/>
            </a:endParaRPr>
          </a:p>
        </p:txBody>
      </p:sp>
      <p:cxnSp>
        <p:nvCxnSpPr>
          <p:cNvPr id="42" name="Rak koppling 41">
            <a:extLst>
              <a:ext uri="{FF2B5EF4-FFF2-40B4-BE49-F238E27FC236}">
                <a16:creationId xmlns:a16="http://schemas.microsoft.com/office/drawing/2014/main" id="{AD113664-5AC0-7FC7-6D01-A3D938EFF674}"/>
              </a:ext>
            </a:extLst>
          </p:cNvPr>
          <p:cNvCxnSpPr/>
          <p:nvPr/>
        </p:nvCxnSpPr>
        <p:spPr>
          <a:xfrm>
            <a:off x="522122" y="988981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Rak koppling 42">
            <a:extLst>
              <a:ext uri="{FF2B5EF4-FFF2-40B4-BE49-F238E27FC236}">
                <a16:creationId xmlns:a16="http://schemas.microsoft.com/office/drawing/2014/main" id="{38C221EE-102F-64CC-2B39-8F89CACF37BD}"/>
              </a:ext>
            </a:extLst>
          </p:cNvPr>
          <p:cNvCxnSpPr/>
          <p:nvPr/>
        </p:nvCxnSpPr>
        <p:spPr>
          <a:xfrm>
            <a:off x="522122" y="1981200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Rak koppling 43">
            <a:extLst>
              <a:ext uri="{FF2B5EF4-FFF2-40B4-BE49-F238E27FC236}">
                <a16:creationId xmlns:a16="http://schemas.microsoft.com/office/drawing/2014/main" id="{CB876627-FB94-C715-B7AB-A6085B324CE3}"/>
              </a:ext>
            </a:extLst>
          </p:cNvPr>
          <p:cNvCxnSpPr/>
          <p:nvPr/>
        </p:nvCxnSpPr>
        <p:spPr>
          <a:xfrm>
            <a:off x="522122" y="2584535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Rak koppling 44">
            <a:extLst>
              <a:ext uri="{FF2B5EF4-FFF2-40B4-BE49-F238E27FC236}">
                <a16:creationId xmlns:a16="http://schemas.microsoft.com/office/drawing/2014/main" id="{67013253-1901-86EB-6D7F-238A4B325FCF}"/>
              </a:ext>
            </a:extLst>
          </p:cNvPr>
          <p:cNvCxnSpPr/>
          <p:nvPr/>
        </p:nvCxnSpPr>
        <p:spPr>
          <a:xfrm>
            <a:off x="522122" y="3324048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Rak koppling 45">
            <a:extLst>
              <a:ext uri="{FF2B5EF4-FFF2-40B4-BE49-F238E27FC236}">
                <a16:creationId xmlns:a16="http://schemas.microsoft.com/office/drawing/2014/main" id="{B20339D1-5410-5F39-AE41-626839EC4842}"/>
              </a:ext>
            </a:extLst>
          </p:cNvPr>
          <p:cNvCxnSpPr/>
          <p:nvPr/>
        </p:nvCxnSpPr>
        <p:spPr>
          <a:xfrm>
            <a:off x="502747" y="3886200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Rak koppling 46">
            <a:extLst>
              <a:ext uri="{FF2B5EF4-FFF2-40B4-BE49-F238E27FC236}">
                <a16:creationId xmlns:a16="http://schemas.microsoft.com/office/drawing/2014/main" id="{25F07CED-20E4-E4AA-A6F6-30363BC89202}"/>
              </a:ext>
            </a:extLst>
          </p:cNvPr>
          <p:cNvCxnSpPr/>
          <p:nvPr/>
        </p:nvCxnSpPr>
        <p:spPr>
          <a:xfrm>
            <a:off x="511955" y="4572000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object 9">
            <a:extLst>
              <a:ext uri="{FF2B5EF4-FFF2-40B4-BE49-F238E27FC236}">
                <a16:creationId xmlns:a16="http://schemas.microsoft.com/office/drawing/2014/main" id="{7F95E44A-7E98-291F-80B9-4A87FBEC891C}"/>
              </a:ext>
            </a:extLst>
          </p:cNvPr>
          <p:cNvSpPr txBox="1"/>
          <p:nvPr/>
        </p:nvSpPr>
        <p:spPr>
          <a:xfrm>
            <a:off x="7222870" y="3002547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62 450</a:t>
            </a:r>
            <a:endParaRPr sz="800" dirty="0"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15638303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bject 3">
            <a:extLst>
              <a:ext uri="{FF2B5EF4-FFF2-40B4-BE49-F238E27FC236}">
                <a16:creationId xmlns:a16="http://schemas.microsoft.com/office/drawing/2014/main" id="{3CA9805E-0570-8E0B-140F-ADCF626F85AB}"/>
              </a:ext>
            </a:extLst>
          </p:cNvPr>
          <p:cNvSpPr/>
          <p:nvPr/>
        </p:nvSpPr>
        <p:spPr>
          <a:xfrm>
            <a:off x="858402" y="1924606"/>
            <a:ext cx="1722623" cy="787799"/>
          </a:xfrm>
          <a:custGeom>
            <a:avLst/>
            <a:gdLst/>
            <a:ahLst/>
            <a:cxnLst/>
            <a:rect l="l" t="t" r="r" b="b"/>
            <a:pathLst>
              <a:path w="2642870" h="1201420">
                <a:moveTo>
                  <a:pt x="0" y="1200912"/>
                </a:moveTo>
                <a:lnTo>
                  <a:pt x="2642616" y="1200912"/>
                </a:lnTo>
                <a:lnTo>
                  <a:pt x="2642616" y="0"/>
                </a:lnTo>
                <a:lnTo>
                  <a:pt x="0" y="0"/>
                </a:lnTo>
                <a:lnTo>
                  <a:pt x="0" y="1200912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pPr defTabSz="457200"/>
            <a:endParaRPr dirty="0"/>
          </a:p>
        </p:txBody>
      </p:sp>
      <p:sp>
        <p:nvSpPr>
          <p:cNvPr id="36" name="object 3">
            <a:extLst>
              <a:ext uri="{FF2B5EF4-FFF2-40B4-BE49-F238E27FC236}">
                <a16:creationId xmlns:a16="http://schemas.microsoft.com/office/drawing/2014/main" id="{EAE0339E-9BC7-83B5-1096-D4BA99FB4FA3}"/>
              </a:ext>
            </a:extLst>
          </p:cNvPr>
          <p:cNvSpPr/>
          <p:nvPr/>
        </p:nvSpPr>
        <p:spPr>
          <a:xfrm>
            <a:off x="3623919" y="1924606"/>
            <a:ext cx="1722623" cy="1857092"/>
          </a:xfrm>
          <a:custGeom>
            <a:avLst/>
            <a:gdLst/>
            <a:ahLst/>
            <a:cxnLst/>
            <a:rect l="l" t="t" r="r" b="b"/>
            <a:pathLst>
              <a:path w="2642870" h="1201420">
                <a:moveTo>
                  <a:pt x="0" y="1200912"/>
                </a:moveTo>
                <a:lnTo>
                  <a:pt x="2642616" y="1200912"/>
                </a:lnTo>
                <a:lnTo>
                  <a:pt x="2642616" y="0"/>
                </a:lnTo>
                <a:lnTo>
                  <a:pt x="0" y="0"/>
                </a:lnTo>
                <a:lnTo>
                  <a:pt x="0" y="1200912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pPr defTabSz="457200"/>
            <a:endParaRPr dirty="0"/>
          </a:p>
        </p:txBody>
      </p:sp>
      <p:grpSp>
        <p:nvGrpSpPr>
          <p:cNvPr id="2" name="object 2"/>
          <p:cNvGrpSpPr/>
          <p:nvPr/>
        </p:nvGrpSpPr>
        <p:grpSpPr>
          <a:xfrm>
            <a:off x="523048" y="1388745"/>
            <a:ext cx="8446135" cy="4389755"/>
            <a:chOff x="577469" y="1389507"/>
            <a:chExt cx="8446135" cy="4389755"/>
          </a:xfrm>
        </p:grpSpPr>
        <p:sp>
          <p:nvSpPr>
            <p:cNvPr id="5" name="object 5"/>
            <p:cNvSpPr/>
            <p:nvPr/>
          </p:nvSpPr>
          <p:spPr>
            <a:xfrm>
              <a:off x="577469" y="1389507"/>
              <a:ext cx="36830" cy="3796665"/>
            </a:xfrm>
            <a:custGeom>
              <a:avLst/>
              <a:gdLst/>
              <a:ahLst/>
              <a:cxnLst/>
              <a:rect l="l" t="t" r="r" b="b"/>
              <a:pathLst>
                <a:path w="36829" h="3796665">
                  <a:moveTo>
                    <a:pt x="0" y="3796284"/>
                  </a:moveTo>
                  <a:lnTo>
                    <a:pt x="0" y="0"/>
                  </a:lnTo>
                </a:path>
                <a:path w="36829" h="3796665">
                  <a:moveTo>
                    <a:pt x="0" y="3796284"/>
                  </a:moveTo>
                  <a:lnTo>
                    <a:pt x="36575" y="3796284"/>
                  </a:lnTo>
                </a:path>
                <a:path w="36829" h="3796665">
                  <a:moveTo>
                    <a:pt x="0" y="3163824"/>
                  </a:moveTo>
                  <a:lnTo>
                    <a:pt x="36575" y="3163824"/>
                  </a:lnTo>
                </a:path>
                <a:path w="36829" h="3796665">
                  <a:moveTo>
                    <a:pt x="0" y="2531364"/>
                  </a:moveTo>
                  <a:lnTo>
                    <a:pt x="36575" y="2531364"/>
                  </a:lnTo>
                </a:path>
                <a:path w="36829" h="3796665">
                  <a:moveTo>
                    <a:pt x="0" y="1897379"/>
                  </a:moveTo>
                  <a:lnTo>
                    <a:pt x="36575" y="1897379"/>
                  </a:lnTo>
                </a:path>
                <a:path w="36829" h="3796665">
                  <a:moveTo>
                    <a:pt x="0" y="1264920"/>
                  </a:moveTo>
                  <a:lnTo>
                    <a:pt x="36575" y="1264920"/>
                  </a:lnTo>
                </a:path>
                <a:path w="36829" h="3796665">
                  <a:moveTo>
                    <a:pt x="0" y="632460"/>
                  </a:moveTo>
                  <a:lnTo>
                    <a:pt x="36575" y="632460"/>
                  </a:lnTo>
                </a:path>
                <a:path w="36829" h="3796665">
                  <a:moveTo>
                    <a:pt x="0" y="0"/>
                  </a:moveTo>
                  <a:lnTo>
                    <a:pt x="36575" y="0"/>
                  </a:lnTo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pPr defTabSz="457200"/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95884" y="5186172"/>
              <a:ext cx="8427720" cy="593090"/>
            </a:xfrm>
            <a:custGeom>
              <a:avLst/>
              <a:gdLst/>
              <a:ahLst/>
              <a:cxnLst/>
              <a:rect l="l" t="t" r="r" b="b"/>
              <a:pathLst>
                <a:path w="8427720" h="593089">
                  <a:moveTo>
                    <a:pt x="0" y="0"/>
                  </a:moveTo>
                  <a:lnTo>
                    <a:pt x="8427720" y="0"/>
                  </a:lnTo>
                </a:path>
                <a:path w="8427720" h="593089">
                  <a:moveTo>
                    <a:pt x="0" y="0"/>
                  </a:moveTo>
                  <a:lnTo>
                    <a:pt x="0" y="198119"/>
                  </a:lnTo>
                </a:path>
                <a:path w="8427720" h="593089">
                  <a:moveTo>
                    <a:pt x="8427720" y="0"/>
                  </a:moveTo>
                  <a:lnTo>
                    <a:pt x="8427720" y="198119"/>
                  </a:lnTo>
                </a:path>
                <a:path w="8427720" h="593089">
                  <a:moveTo>
                    <a:pt x="0" y="198119"/>
                  </a:moveTo>
                  <a:lnTo>
                    <a:pt x="0" y="396239"/>
                  </a:lnTo>
                </a:path>
                <a:path w="8427720" h="593089">
                  <a:moveTo>
                    <a:pt x="8427720" y="198119"/>
                  </a:moveTo>
                  <a:lnTo>
                    <a:pt x="8427720" y="396239"/>
                  </a:lnTo>
                </a:path>
                <a:path w="8427720" h="593089">
                  <a:moveTo>
                    <a:pt x="0" y="396239"/>
                  </a:moveTo>
                  <a:lnTo>
                    <a:pt x="0" y="592835"/>
                  </a:lnTo>
                </a:path>
                <a:path w="8427720" h="593089">
                  <a:moveTo>
                    <a:pt x="8427720" y="396239"/>
                  </a:moveTo>
                  <a:lnTo>
                    <a:pt x="8427720" y="592835"/>
                  </a:lnTo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pPr defTabSz="457200"/>
              <a:endParaRPr/>
            </a:p>
          </p:txBody>
        </p:sp>
      </p:grpSp>
      <p:sp>
        <p:nvSpPr>
          <p:cNvPr id="21" name="object 21"/>
          <p:cNvSpPr txBox="1">
            <a:spLocks noGrp="1"/>
          </p:cNvSpPr>
          <p:nvPr>
            <p:ph type="ftr" sz="quarter" idx="5"/>
          </p:nvPr>
        </p:nvSpPr>
        <p:spPr>
          <a:xfrm>
            <a:off x="7530845" y="6518168"/>
            <a:ext cx="848359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sv-SE" spc="-5" dirty="0"/>
              <a:t>Mars 2026</a:t>
            </a:r>
            <a:endParaRPr spc="-5" dirty="0"/>
          </a:p>
        </p:txBody>
      </p:sp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9</a:t>
            </a:fld>
            <a:endParaRPr dirty="0"/>
          </a:p>
        </p:txBody>
      </p:sp>
      <p:sp>
        <p:nvSpPr>
          <p:cNvPr id="10" name="object 10"/>
          <p:cNvSpPr txBox="1"/>
          <p:nvPr/>
        </p:nvSpPr>
        <p:spPr>
          <a:xfrm>
            <a:off x="21742" y="5092065"/>
            <a:ext cx="500380" cy="686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895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25 000</a:t>
            </a:r>
            <a:endParaRPr sz="90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850" spc="-5" dirty="0">
                <a:solidFill>
                  <a:srgbClr val="3A3838"/>
                </a:solidFill>
                <a:latin typeface="Carlito"/>
                <a:cs typeface="Carlito"/>
              </a:rPr>
              <a:t>Antal</a:t>
            </a:r>
            <a:endParaRPr sz="85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850" spc="-5" dirty="0">
                <a:solidFill>
                  <a:srgbClr val="3A3838"/>
                </a:solidFill>
                <a:latin typeface="Carlito"/>
                <a:cs typeface="Carlito"/>
              </a:rPr>
              <a:t>Institution</a:t>
            </a:r>
            <a:endParaRPr sz="85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515"/>
              </a:spcBef>
            </a:pPr>
            <a:r>
              <a:rPr sz="850" spc="-5" dirty="0">
                <a:solidFill>
                  <a:srgbClr val="3A3838"/>
                </a:solidFill>
                <a:latin typeface="Carlito"/>
                <a:cs typeface="Carlito"/>
              </a:rPr>
              <a:t>BESTA-kod</a:t>
            </a:r>
            <a:endParaRPr sz="850" dirty="0">
              <a:latin typeface="Carlito"/>
              <a:cs typeface="Carlito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8318" y="4459351"/>
            <a:ext cx="34163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3</a:t>
            </a: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8318" y="3826509"/>
            <a:ext cx="34163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4</a:t>
            </a: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8318" y="3193796"/>
            <a:ext cx="34163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5</a:t>
            </a: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8317" y="2561082"/>
            <a:ext cx="404123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6</a:t>
            </a: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8310" y="1927936"/>
            <a:ext cx="404123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60" dirty="0">
                <a:solidFill>
                  <a:srgbClr val="585858"/>
                </a:solidFill>
                <a:latin typeface="Carlito"/>
                <a:cs typeface="Carlito"/>
              </a:rPr>
              <a:t>75</a:t>
            </a:r>
            <a:r>
              <a:rPr sz="9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522665" y="5239864"/>
            <a:ext cx="303594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8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265802" y="5529110"/>
            <a:ext cx="612394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 err="1">
                <a:solidFill>
                  <a:srgbClr val="585858"/>
                </a:solidFill>
                <a:latin typeface="Carlito"/>
                <a:cs typeface="Carlito"/>
              </a:rPr>
              <a:t>Sthlms</a:t>
            </a:r>
            <a:r>
              <a:rPr lang="sv-SE" sz="900" spc="-5" dirty="0">
                <a:solidFill>
                  <a:srgbClr val="585858"/>
                </a:solidFill>
                <a:latin typeface="Carlito"/>
                <a:cs typeface="Carlito"/>
              </a:rPr>
              <a:t> län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334041" y="5805180"/>
            <a:ext cx="475917" cy="1519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900" b="1" dirty="0">
                <a:solidFill>
                  <a:srgbClr val="585858"/>
                </a:solidFill>
                <a:latin typeface="Carlito"/>
                <a:cs typeface="Carlito"/>
              </a:rPr>
              <a:t>45C</a:t>
            </a:r>
            <a:r>
              <a:rPr sz="900" b="1" dirty="0">
                <a:solidFill>
                  <a:srgbClr val="585858"/>
                </a:solidFill>
                <a:latin typeface="Carlito"/>
                <a:cs typeface="Carlito"/>
              </a:rPr>
              <a:t>1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23" name="object 130">
            <a:extLst>
              <a:ext uri="{FF2B5EF4-FFF2-40B4-BE49-F238E27FC236}">
                <a16:creationId xmlns:a16="http://schemas.microsoft.com/office/drawing/2014/main" id="{C9100376-A024-42A8-BE46-476286C30AB1}"/>
              </a:ext>
            </a:extLst>
          </p:cNvPr>
          <p:cNvSpPr txBox="1"/>
          <p:nvPr/>
        </p:nvSpPr>
        <p:spPr>
          <a:xfrm>
            <a:off x="57467" y="812210"/>
            <a:ext cx="7407339" cy="614911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579120">
              <a:lnSpc>
                <a:spcPct val="100000"/>
              </a:lnSpc>
              <a:spcBef>
                <a:spcPts val="334"/>
              </a:spcBef>
            </a:pPr>
            <a:r>
              <a:rPr lang="sv-SE" sz="1400" spc="-5" dirty="0">
                <a:solidFill>
                  <a:srgbClr val="3A3838"/>
                </a:solidFill>
                <a:latin typeface="Carlito"/>
                <a:cs typeface="Carlito"/>
              </a:rPr>
              <a:t>45 </a:t>
            </a:r>
            <a:r>
              <a:rPr lang="sv-SE" sz="1400" dirty="0">
                <a:solidFill>
                  <a:srgbClr val="3A3838"/>
                </a:solidFill>
                <a:latin typeface="Carlito"/>
                <a:cs typeface="Carlito"/>
              </a:rPr>
              <a:t>- </a:t>
            </a:r>
            <a:r>
              <a:rPr lang="sv-SE" sz="1400" spc="-5" dirty="0">
                <a:solidFill>
                  <a:srgbClr val="3A3838"/>
                </a:solidFill>
                <a:latin typeface="Carlito"/>
                <a:cs typeface="Carlito"/>
              </a:rPr>
              <a:t>IT Drift, underhåll och</a:t>
            </a:r>
            <a:r>
              <a:rPr lang="sv-SE" sz="1400" spc="-15" dirty="0">
                <a:solidFill>
                  <a:srgbClr val="3A3838"/>
                </a:solidFill>
                <a:latin typeface="Carlito"/>
                <a:cs typeface="Carlito"/>
              </a:rPr>
              <a:t> </a:t>
            </a:r>
            <a:r>
              <a:rPr lang="sv-SE" sz="1400" spc="-5" dirty="0">
                <a:solidFill>
                  <a:srgbClr val="3A3838"/>
                </a:solidFill>
                <a:latin typeface="Carlito"/>
                <a:cs typeface="Carlito"/>
              </a:rPr>
              <a:t>support</a:t>
            </a:r>
            <a:endParaRPr lang="sv-SE" sz="1400" dirty="0">
              <a:latin typeface="Carlito"/>
              <a:cs typeface="Carlito"/>
            </a:endParaRPr>
          </a:p>
          <a:p>
            <a:pPr marL="573405">
              <a:lnSpc>
                <a:spcPct val="100000"/>
              </a:lnSpc>
              <a:spcBef>
                <a:spcPts val="160"/>
              </a:spcBef>
            </a:pPr>
            <a:r>
              <a:rPr sz="1000" b="1" spc="-5" dirty="0" err="1">
                <a:solidFill>
                  <a:srgbClr val="3A3838"/>
                </a:solidFill>
                <a:latin typeface="Carlito"/>
                <a:cs typeface="Carlito"/>
              </a:rPr>
              <a:t>lönestatistik</a:t>
            </a:r>
            <a:r>
              <a:rPr sz="1000" b="1" spc="-5" dirty="0">
                <a:solidFill>
                  <a:srgbClr val="3A3838"/>
                </a:solidFill>
                <a:latin typeface="Carlito"/>
                <a:cs typeface="Carlito"/>
              </a:rPr>
              <a:t>, </a:t>
            </a:r>
            <a:r>
              <a:rPr lang="sv-SE" sz="1000" b="1" spc="-5" dirty="0">
                <a:solidFill>
                  <a:srgbClr val="3A3838"/>
                </a:solidFill>
                <a:latin typeface="Carlito"/>
                <a:cs typeface="Carlito"/>
              </a:rPr>
              <a:t>mars 2026</a:t>
            </a:r>
            <a:r>
              <a:rPr sz="1000" b="1" spc="-5" dirty="0">
                <a:solidFill>
                  <a:srgbClr val="3A3838"/>
                </a:solidFill>
                <a:latin typeface="Carlito"/>
                <a:cs typeface="Carlito"/>
              </a:rPr>
              <a:t> (10:e</a:t>
            </a:r>
            <a:r>
              <a:rPr lang="sv-SE" sz="1000" b="1" spc="-5" dirty="0">
                <a:solidFill>
                  <a:srgbClr val="3A3838"/>
                </a:solidFill>
                <a:latin typeface="Carlito"/>
                <a:cs typeface="Carlito"/>
              </a:rPr>
              <a:t> percentil</a:t>
            </a:r>
            <a:r>
              <a:rPr sz="1000" b="1" spc="-5" dirty="0">
                <a:solidFill>
                  <a:srgbClr val="3A3838"/>
                </a:solidFill>
                <a:latin typeface="Carlito"/>
                <a:cs typeface="Carlito"/>
              </a:rPr>
              <a:t>, median, 90:e</a:t>
            </a:r>
            <a:r>
              <a:rPr sz="1000" b="1" spc="100" dirty="0">
                <a:solidFill>
                  <a:srgbClr val="3A3838"/>
                </a:solidFill>
                <a:latin typeface="Carlito"/>
                <a:cs typeface="Carlito"/>
              </a:rPr>
              <a:t> </a:t>
            </a:r>
            <a:r>
              <a:rPr sz="1000" b="1" spc="-5" dirty="0">
                <a:solidFill>
                  <a:srgbClr val="3A3838"/>
                </a:solidFill>
                <a:latin typeface="Carlito"/>
                <a:cs typeface="Carlito"/>
              </a:rPr>
              <a:t>percentil)</a:t>
            </a:r>
            <a:endParaRPr sz="100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lang="sv-SE" sz="900" spc="-5" dirty="0">
                <a:solidFill>
                  <a:srgbClr val="585858"/>
                </a:solidFill>
                <a:latin typeface="Carlito"/>
                <a:cs typeface="Carlito"/>
              </a:rPr>
              <a:t>85</a:t>
            </a: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5" name="object 17">
            <a:extLst>
              <a:ext uri="{FF2B5EF4-FFF2-40B4-BE49-F238E27FC236}">
                <a16:creationId xmlns:a16="http://schemas.microsoft.com/office/drawing/2014/main" id="{6214C296-3E5C-6744-7A34-C46A7105B72A}"/>
              </a:ext>
            </a:extLst>
          </p:cNvPr>
          <p:cNvSpPr txBox="1"/>
          <p:nvPr/>
        </p:nvSpPr>
        <p:spPr>
          <a:xfrm>
            <a:off x="1515745" y="5481955"/>
            <a:ext cx="31305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85858"/>
                </a:solidFill>
                <a:latin typeface="Carlito"/>
                <a:cs typeface="Carlito"/>
              </a:rPr>
              <a:t>KI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6" name="object 17">
            <a:extLst>
              <a:ext uri="{FF2B5EF4-FFF2-40B4-BE49-F238E27FC236}">
                <a16:creationId xmlns:a16="http://schemas.microsoft.com/office/drawing/2014/main" id="{A8AB050C-BC1C-7C76-726D-9AEBE710FE53}"/>
              </a:ext>
            </a:extLst>
          </p:cNvPr>
          <p:cNvSpPr txBox="1"/>
          <p:nvPr/>
        </p:nvSpPr>
        <p:spPr>
          <a:xfrm>
            <a:off x="7138578" y="5529110"/>
            <a:ext cx="612394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585858"/>
                </a:solidFill>
                <a:latin typeface="Carlito"/>
                <a:cs typeface="Carlito"/>
              </a:rPr>
              <a:t>Hela</a:t>
            </a:r>
            <a:r>
              <a:rPr sz="900" spc="-55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sv-SE" sz="900" spc="-55" dirty="0">
                <a:solidFill>
                  <a:srgbClr val="585858"/>
                </a:solidFill>
                <a:latin typeface="Carlito"/>
                <a:cs typeface="Carlito"/>
              </a:rPr>
              <a:t>staten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8" name="object 16">
            <a:extLst>
              <a:ext uri="{FF2B5EF4-FFF2-40B4-BE49-F238E27FC236}">
                <a16:creationId xmlns:a16="http://schemas.microsoft.com/office/drawing/2014/main" id="{5586A349-EFAD-EE4B-ABF3-BCB4CEC59565}"/>
              </a:ext>
            </a:extLst>
          </p:cNvPr>
          <p:cNvSpPr txBox="1"/>
          <p:nvPr/>
        </p:nvSpPr>
        <p:spPr>
          <a:xfrm>
            <a:off x="4319468" y="5283769"/>
            <a:ext cx="283526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178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9" name="object 16">
            <a:extLst>
              <a:ext uri="{FF2B5EF4-FFF2-40B4-BE49-F238E27FC236}">
                <a16:creationId xmlns:a16="http://schemas.microsoft.com/office/drawing/2014/main" id="{B1294DE3-21A9-CB49-DF52-17942F853B79}"/>
              </a:ext>
            </a:extLst>
          </p:cNvPr>
          <p:cNvSpPr txBox="1"/>
          <p:nvPr/>
        </p:nvSpPr>
        <p:spPr>
          <a:xfrm>
            <a:off x="7247319" y="5291056"/>
            <a:ext cx="283526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solidFill>
                  <a:srgbClr val="585858"/>
                </a:solidFill>
                <a:latin typeface="Carlito"/>
                <a:cs typeface="Carlito"/>
              </a:rPr>
              <a:t>346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0" name="object 25">
            <a:extLst>
              <a:ext uri="{FF2B5EF4-FFF2-40B4-BE49-F238E27FC236}">
                <a16:creationId xmlns:a16="http://schemas.microsoft.com/office/drawing/2014/main" id="{F5C697D9-A762-849E-A18F-311FC57EDECC}"/>
              </a:ext>
            </a:extLst>
          </p:cNvPr>
          <p:cNvSpPr/>
          <p:nvPr/>
        </p:nvSpPr>
        <p:spPr>
          <a:xfrm>
            <a:off x="858402" y="2495503"/>
            <a:ext cx="1883720" cy="1963848"/>
          </a:xfrm>
          <a:custGeom>
            <a:avLst/>
            <a:gdLst/>
            <a:ahLst/>
            <a:cxnLst/>
            <a:rect l="l" t="t" r="r" b="b"/>
            <a:pathLst>
              <a:path w="146685" h="2519679">
                <a:moveTo>
                  <a:pt x="0" y="2519172"/>
                </a:moveTo>
                <a:lnTo>
                  <a:pt x="146303" y="2519172"/>
                </a:lnTo>
                <a:lnTo>
                  <a:pt x="146303" y="0"/>
                </a:lnTo>
                <a:lnTo>
                  <a:pt x="0" y="0"/>
                </a:lnTo>
                <a:lnTo>
                  <a:pt x="0" y="2519172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object 9">
            <a:extLst>
              <a:ext uri="{FF2B5EF4-FFF2-40B4-BE49-F238E27FC236}">
                <a16:creationId xmlns:a16="http://schemas.microsoft.com/office/drawing/2014/main" id="{D8693311-90D5-37FD-CCB0-7A852EE0ED09}"/>
              </a:ext>
            </a:extLst>
          </p:cNvPr>
          <p:cNvSpPr txBox="1"/>
          <p:nvPr/>
        </p:nvSpPr>
        <p:spPr>
          <a:xfrm>
            <a:off x="1498105" y="2427215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67 800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1" name="object 9">
            <a:extLst>
              <a:ext uri="{FF2B5EF4-FFF2-40B4-BE49-F238E27FC236}">
                <a16:creationId xmlns:a16="http://schemas.microsoft.com/office/drawing/2014/main" id="{19445D8C-B924-824E-A82B-E8BF19848D25}"/>
              </a:ext>
            </a:extLst>
          </p:cNvPr>
          <p:cNvSpPr txBox="1"/>
          <p:nvPr/>
        </p:nvSpPr>
        <p:spPr>
          <a:xfrm>
            <a:off x="4307243" y="3754137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46 970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3" name="object 70">
            <a:extLst>
              <a:ext uri="{FF2B5EF4-FFF2-40B4-BE49-F238E27FC236}">
                <a16:creationId xmlns:a16="http://schemas.microsoft.com/office/drawing/2014/main" id="{0A47B736-2972-4B17-5BB1-26F48349D655}"/>
              </a:ext>
            </a:extLst>
          </p:cNvPr>
          <p:cNvSpPr txBox="1">
            <a:spLocks/>
          </p:cNvSpPr>
          <p:nvPr/>
        </p:nvSpPr>
        <p:spPr>
          <a:xfrm>
            <a:off x="229126" y="6546177"/>
            <a:ext cx="6400165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800" b="0" i="0" kern="1200">
                <a:solidFill>
                  <a:srgbClr val="808080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spcBef>
                <a:spcPts val="25"/>
              </a:spcBef>
            </a:pPr>
            <a:r>
              <a:rPr lang="sv-SE" spc="-5" dirty="0"/>
              <a:t>Källa: Arbetsgivarverket. </a:t>
            </a:r>
            <a:r>
              <a:rPr lang="sv-SE" dirty="0"/>
              <a:t>Lönestatistik </a:t>
            </a:r>
            <a:r>
              <a:rPr lang="sv-SE" spc="-5" dirty="0"/>
              <a:t>redovisas </a:t>
            </a:r>
            <a:r>
              <a:rPr lang="sv-SE" dirty="0"/>
              <a:t>inte </a:t>
            </a:r>
            <a:r>
              <a:rPr lang="sv-SE" spc="-5" dirty="0"/>
              <a:t>vid färre än </a:t>
            </a:r>
            <a:r>
              <a:rPr lang="sv-SE" dirty="0"/>
              <a:t>fem </a:t>
            </a:r>
            <a:r>
              <a:rPr lang="sv-SE" spc="-5" dirty="0"/>
              <a:t>observationer. </a:t>
            </a:r>
            <a:r>
              <a:rPr lang="sv-SE" dirty="0"/>
              <a:t>Vid </a:t>
            </a:r>
            <a:r>
              <a:rPr lang="sv-SE" spc="-5" dirty="0"/>
              <a:t>upp </a:t>
            </a:r>
            <a:r>
              <a:rPr lang="sv-SE" dirty="0"/>
              <a:t>till</a:t>
            </a:r>
            <a:r>
              <a:rPr lang="sv-SE" spc="160" dirty="0"/>
              <a:t> </a:t>
            </a:r>
            <a:r>
              <a:rPr lang="sv-SE" spc="-5" dirty="0"/>
              <a:t>21 observationer </a:t>
            </a:r>
            <a:r>
              <a:rPr lang="sv-SE" dirty="0"/>
              <a:t>redovisas </a:t>
            </a:r>
            <a:r>
              <a:rPr lang="sv-SE" spc="-5" dirty="0"/>
              <a:t>endast </a:t>
            </a:r>
            <a:r>
              <a:rPr lang="sv-SE" dirty="0"/>
              <a:t>medianen.</a:t>
            </a:r>
          </a:p>
        </p:txBody>
      </p:sp>
      <p:sp>
        <p:nvSpPr>
          <p:cNvPr id="34" name="object 9">
            <a:extLst>
              <a:ext uri="{FF2B5EF4-FFF2-40B4-BE49-F238E27FC236}">
                <a16:creationId xmlns:a16="http://schemas.microsoft.com/office/drawing/2014/main" id="{2C3BAFD5-D0F3-BFAE-ED44-EC7B28EE99E5}"/>
              </a:ext>
            </a:extLst>
          </p:cNvPr>
          <p:cNvSpPr txBox="1"/>
          <p:nvPr/>
        </p:nvSpPr>
        <p:spPr>
          <a:xfrm>
            <a:off x="4302438" y="1788030"/>
            <a:ext cx="457034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78 910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7" name="object 25">
            <a:extLst>
              <a:ext uri="{FF2B5EF4-FFF2-40B4-BE49-F238E27FC236}">
                <a16:creationId xmlns:a16="http://schemas.microsoft.com/office/drawing/2014/main" id="{388A7A58-1261-9932-7ACD-E1AAFC3292E5}"/>
              </a:ext>
            </a:extLst>
          </p:cNvPr>
          <p:cNvSpPr/>
          <p:nvPr/>
        </p:nvSpPr>
        <p:spPr>
          <a:xfrm>
            <a:off x="3425489" y="2602259"/>
            <a:ext cx="2318464" cy="1815473"/>
          </a:xfrm>
          <a:custGeom>
            <a:avLst/>
            <a:gdLst/>
            <a:ahLst/>
            <a:cxnLst/>
            <a:rect l="l" t="t" r="r" b="b"/>
            <a:pathLst>
              <a:path w="146685" h="2519679">
                <a:moveTo>
                  <a:pt x="0" y="2519172"/>
                </a:moveTo>
                <a:lnTo>
                  <a:pt x="146303" y="2519172"/>
                </a:lnTo>
                <a:lnTo>
                  <a:pt x="146303" y="0"/>
                </a:lnTo>
                <a:lnTo>
                  <a:pt x="0" y="0"/>
                </a:lnTo>
                <a:lnTo>
                  <a:pt x="0" y="2519172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5" name="object 9">
            <a:extLst>
              <a:ext uri="{FF2B5EF4-FFF2-40B4-BE49-F238E27FC236}">
                <a16:creationId xmlns:a16="http://schemas.microsoft.com/office/drawing/2014/main" id="{70140C8D-604E-E419-8930-8A7337B44DFA}"/>
              </a:ext>
            </a:extLst>
          </p:cNvPr>
          <p:cNvSpPr txBox="1"/>
          <p:nvPr/>
        </p:nvSpPr>
        <p:spPr>
          <a:xfrm>
            <a:off x="4311470" y="2487156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67 000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8" name="object 3">
            <a:extLst>
              <a:ext uri="{FF2B5EF4-FFF2-40B4-BE49-F238E27FC236}">
                <a16:creationId xmlns:a16="http://schemas.microsoft.com/office/drawing/2014/main" id="{8144E72A-5E68-8E8A-76B4-E9D158EF93B7}"/>
              </a:ext>
            </a:extLst>
          </p:cNvPr>
          <p:cNvSpPr/>
          <p:nvPr/>
        </p:nvSpPr>
        <p:spPr>
          <a:xfrm>
            <a:off x="6389436" y="2079259"/>
            <a:ext cx="1722623" cy="1510022"/>
          </a:xfrm>
          <a:custGeom>
            <a:avLst/>
            <a:gdLst/>
            <a:ahLst/>
            <a:cxnLst/>
            <a:rect l="l" t="t" r="r" b="b"/>
            <a:pathLst>
              <a:path w="2642870" h="1201420">
                <a:moveTo>
                  <a:pt x="0" y="1200912"/>
                </a:moveTo>
                <a:lnTo>
                  <a:pt x="2642616" y="1200912"/>
                </a:lnTo>
                <a:lnTo>
                  <a:pt x="2642616" y="0"/>
                </a:lnTo>
                <a:lnTo>
                  <a:pt x="0" y="0"/>
                </a:lnTo>
                <a:lnTo>
                  <a:pt x="0" y="1200912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pPr defTabSz="457200"/>
            <a:endParaRPr dirty="0"/>
          </a:p>
        </p:txBody>
      </p:sp>
      <p:sp>
        <p:nvSpPr>
          <p:cNvPr id="40" name="object 9">
            <a:extLst>
              <a:ext uri="{FF2B5EF4-FFF2-40B4-BE49-F238E27FC236}">
                <a16:creationId xmlns:a16="http://schemas.microsoft.com/office/drawing/2014/main" id="{3688F534-0D26-33D6-9617-710883B4B144}"/>
              </a:ext>
            </a:extLst>
          </p:cNvPr>
          <p:cNvSpPr txBox="1"/>
          <p:nvPr/>
        </p:nvSpPr>
        <p:spPr>
          <a:xfrm>
            <a:off x="7156831" y="3589281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50 000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32" name="object 9">
            <a:extLst>
              <a:ext uri="{FF2B5EF4-FFF2-40B4-BE49-F238E27FC236}">
                <a16:creationId xmlns:a16="http://schemas.microsoft.com/office/drawing/2014/main" id="{9605F6A6-770E-4B7A-0DB6-4EAE1655FF05}"/>
              </a:ext>
            </a:extLst>
          </p:cNvPr>
          <p:cNvSpPr txBox="1"/>
          <p:nvPr/>
        </p:nvSpPr>
        <p:spPr>
          <a:xfrm>
            <a:off x="7119899" y="2019597"/>
            <a:ext cx="365354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76 300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41" name="object 25">
            <a:extLst>
              <a:ext uri="{FF2B5EF4-FFF2-40B4-BE49-F238E27FC236}">
                <a16:creationId xmlns:a16="http://schemas.microsoft.com/office/drawing/2014/main" id="{C386EEFF-2988-D631-322D-8E34F23304BD}"/>
              </a:ext>
            </a:extLst>
          </p:cNvPr>
          <p:cNvSpPr/>
          <p:nvPr/>
        </p:nvSpPr>
        <p:spPr>
          <a:xfrm>
            <a:off x="6228296" y="2769582"/>
            <a:ext cx="2444534" cy="1648149"/>
          </a:xfrm>
          <a:custGeom>
            <a:avLst/>
            <a:gdLst/>
            <a:ahLst/>
            <a:cxnLst/>
            <a:rect l="l" t="t" r="r" b="b"/>
            <a:pathLst>
              <a:path w="146685" h="2519679">
                <a:moveTo>
                  <a:pt x="0" y="2519172"/>
                </a:moveTo>
                <a:lnTo>
                  <a:pt x="146303" y="2519172"/>
                </a:lnTo>
                <a:lnTo>
                  <a:pt x="146303" y="0"/>
                </a:lnTo>
                <a:lnTo>
                  <a:pt x="0" y="0"/>
                </a:lnTo>
                <a:lnTo>
                  <a:pt x="0" y="2519172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970FF7DE-2EFC-3D2E-6F4E-5F5EFEBFA417}"/>
              </a:ext>
            </a:extLst>
          </p:cNvPr>
          <p:cNvCxnSpPr>
            <a:cxnSpLocks/>
          </p:cNvCxnSpPr>
          <p:nvPr/>
        </p:nvCxnSpPr>
        <p:spPr>
          <a:xfrm flipH="1">
            <a:off x="493540" y="988981"/>
            <a:ext cx="18415" cy="495920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" name="Rak koppling 3">
            <a:extLst>
              <a:ext uri="{FF2B5EF4-FFF2-40B4-BE49-F238E27FC236}">
                <a16:creationId xmlns:a16="http://schemas.microsoft.com/office/drawing/2014/main" id="{AC46D975-BBD4-67EB-96C7-5B76475C3767}"/>
              </a:ext>
            </a:extLst>
          </p:cNvPr>
          <p:cNvCxnSpPr>
            <a:cxnSpLocks/>
          </p:cNvCxnSpPr>
          <p:nvPr/>
        </p:nvCxnSpPr>
        <p:spPr>
          <a:xfrm flipH="1" flipV="1">
            <a:off x="502747" y="5241353"/>
            <a:ext cx="7800911" cy="1012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0510FE61-18B0-D2AC-EC2B-2748BF32E83E}"/>
              </a:ext>
            </a:extLst>
          </p:cNvPr>
          <p:cNvCxnSpPr>
            <a:cxnSpLocks/>
          </p:cNvCxnSpPr>
          <p:nvPr/>
        </p:nvCxnSpPr>
        <p:spPr>
          <a:xfrm flipV="1">
            <a:off x="2770791" y="5242399"/>
            <a:ext cx="0" cy="47911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6E1EC0E5-FD76-A4A1-E1C5-0629FAAB9A47}"/>
              </a:ext>
            </a:extLst>
          </p:cNvPr>
          <p:cNvCxnSpPr>
            <a:cxnSpLocks/>
          </p:cNvCxnSpPr>
          <p:nvPr/>
        </p:nvCxnSpPr>
        <p:spPr>
          <a:xfrm flipV="1">
            <a:off x="6248400" y="5242399"/>
            <a:ext cx="0" cy="47911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object 9">
            <a:extLst>
              <a:ext uri="{FF2B5EF4-FFF2-40B4-BE49-F238E27FC236}">
                <a16:creationId xmlns:a16="http://schemas.microsoft.com/office/drawing/2014/main" id="{8C682748-E844-0C94-D744-4811635E2CC7}"/>
              </a:ext>
            </a:extLst>
          </p:cNvPr>
          <p:cNvSpPr txBox="1"/>
          <p:nvPr/>
        </p:nvSpPr>
        <p:spPr>
          <a:xfrm>
            <a:off x="1495607" y="1861442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77 690</a:t>
            </a:r>
            <a:endParaRPr sz="800" dirty="0">
              <a:latin typeface="Carlito"/>
              <a:cs typeface="Carlito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44A3F35-B4BB-5143-5051-DD7E8C674087}"/>
              </a:ext>
            </a:extLst>
          </p:cNvPr>
          <p:cNvSpPr txBox="1"/>
          <p:nvPr/>
        </p:nvSpPr>
        <p:spPr>
          <a:xfrm>
            <a:off x="1492287" y="2587050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64 940</a:t>
            </a:r>
            <a:endParaRPr sz="800" dirty="0">
              <a:latin typeface="Carlito"/>
              <a:cs typeface="Carlito"/>
            </a:endParaRPr>
          </a:p>
        </p:txBody>
      </p:sp>
      <p:cxnSp>
        <p:nvCxnSpPr>
          <p:cNvPr id="42" name="Rak koppling 41">
            <a:extLst>
              <a:ext uri="{FF2B5EF4-FFF2-40B4-BE49-F238E27FC236}">
                <a16:creationId xmlns:a16="http://schemas.microsoft.com/office/drawing/2014/main" id="{5EC4218F-95D3-0E95-545D-2A2F776A801A}"/>
              </a:ext>
            </a:extLst>
          </p:cNvPr>
          <p:cNvCxnSpPr>
            <a:cxnSpLocks/>
          </p:cNvCxnSpPr>
          <p:nvPr/>
        </p:nvCxnSpPr>
        <p:spPr>
          <a:xfrm>
            <a:off x="511955" y="991134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Rak koppling 43">
            <a:extLst>
              <a:ext uri="{FF2B5EF4-FFF2-40B4-BE49-F238E27FC236}">
                <a16:creationId xmlns:a16="http://schemas.microsoft.com/office/drawing/2014/main" id="{DFEAA1BB-308A-E117-22B7-BA6DFA2FA9C4}"/>
              </a:ext>
            </a:extLst>
          </p:cNvPr>
          <p:cNvCxnSpPr/>
          <p:nvPr/>
        </p:nvCxnSpPr>
        <p:spPr>
          <a:xfrm>
            <a:off x="511955" y="1295400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Rak koppling 44">
            <a:extLst>
              <a:ext uri="{FF2B5EF4-FFF2-40B4-BE49-F238E27FC236}">
                <a16:creationId xmlns:a16="http://schemas.microsoft.com/office/drawing/2014/main" id="{AC53B772-847C-1267-D284-B6CFF7698651}"/>
              </a:ext>
            </a:extLst>
          </p:cNvPr>
          <p:cNvCxnSpPr/>
          <p:nvPr/>
        </p:nvCxnSpPr>
        <p:spPr>
          <a:xfrm>
            <a:off x="522122" y="1990101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Rak koppling 45">
            <a:extLst>
              <a:ext uri="{FF2B5EF4-FFF2-40B4-BE49-F238E27FC236}">
                <a16:creationId xmlns:a16="http://schemas.microsoft.com/office/drawing/2014/main" id="{5CEF72A6-FF66-2268-31C4-909CC987F300}"/>
              </a:ext>
            </a:extLst>
          </p:cNvPr>
          <p:cNvCxnSpPr/>
          <p:nvPr/>
        </p:nvCxnSpPr>
        <p:spPr>
          <a:xfrm>
            <a:off x="522122" y="2602259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Rak koppling 46">
            <a:extLst>
              <a:ext uri="{FF2B5EF4-FFF2-40B4-BE49-F238E27FC236}">
                <a16:creationId xmlns:a16="http://schemas.microsoft.com/office/drawing/2014/main" id="{6BEC8BE5-2F00-6E4F-4FD1-C6106AD6E719}"/>
              </a:ext>
            </a:extLst>
          </p:cNvPr>
          <p:cNvCxnSpPr/>
          <p:nvPr/>
        </p:nvCxnSpPr>
        <p:spPr>
          <a:xfrm>
            <a:off x="522122" y="3345119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Rak koppling 47">
            <a:extLst>
              <a:ext uri="{FF2B5EF4-FFF2-40B4-BE49-F238E27FC236}">
                <a16:creationId xmlns:a16="http://schemas.microsoft.com/office/drawing/2014/main" id="{5975DAD4-1E9E-850D-B440-90EDB3561114}"/>
              </a:ext>
            </a:extLst>
          </p:cNvPr>
          <p:cNvCxnSpPr/>
          <p:nvPr/>
        </p:nvCxnSpPr>
        <p:spPr>
          <a:xfrm>
            <a:off x="522122" y="3958971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Rak koppling 48">
            <a:extLst>
              <a:ext uri="{FF2B5EF4-FFF2-40B4-BE49-F238E27FC236}">
                <a16:creationId xmlns:a16="http://schemas.microsoft.com/office/drawing/2014/main" id="{C729B1FE-CCF0-B389-7D58-E89B3B55B090}"/>
              </a:ext>
            </a:extLst>
          </p:cNvPr>
          <p:cNvCxnSpPr/>
          <p:nvPr/>
        </p:nvCxnSpPr>
        <p:spPr>
          <a:xfrm>
            <a:off x="522122" y="4572000"/>
            <a:ext cx="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object 9">
            <a:extLst>
              <a:ext uri="{FF2B5EF4-FFF2-40B4-BE49-F238E27FC236}">
                <a16:creationId xmlns:a16="http://schemas.microsoft.com/office/drawing/2014/main" id="{7F95E44A-7E98-291F-80B9-4A87FBEC891C}"/>
              </a:ext>
            </a:extLst>
          </p:cNvPr>
          <p:cNvSpPr txBox="1"/>
          <p:nvPr/>
        </p:nvSpPr>
        <p:spPr>
          <a:xfrm>
            <a:off x="7128849" y="2697464"/>
            <a:ext cx="3079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sv-SE" sz="800" dirty="0">
                <a:solidFill>
                  <a:srgbClr val="404040"/>
                </a:solidFill>
                <a:latin typeface="Carlito"/>
                <a:cs typeface="Carlito"/>
              </a:rPr>
              <a:t>64 850</a:t>
            </a:r>
            <a:endParaRPr sz="800" dirty="0"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18313854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6_9_powerpointmall_ki_plommon_SVE">
  <a:themeElements>
    <a:clrScheme name="KI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F0433"/>
      </a:accent1>
      <a:accent2>
        <a:srgbClr val="FF876F"/>
      </a:accent2>
      <a:accent3>
        <a:srgbClr val="870052"/>
      </a:accent3>
      <a:accent4>
        <a:srgbClr val="FFDDD6"/>
      </a:accent4>
      <a:accent5>
        <a:srgbClr val="4DB5BC"/>
      </a:accent5>
      <a:accent6>
        <a:srgbClr val="CCEBED"/>
      </a:accent6>
      <a:hlink>
        <a:srgbClr val="870052"/>
      </a:hlink>
      <a:folHlink>
        <a:srgbClr val="C490AA"/>
      </a:folHlink>
    </a:clrScheme>
    <a:fontScheme name="KI PPT">
      <a:majorFont>
        <a:latin typeface="DM Sans Medium"/>
        <a:ea typeface=""/>
        <a:cs typeface=""/>
      </a:majorFont>
      <a:minorFont>
        <a:latin typeface="DM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0" i="0" u="none" strike="noStrike" cap="none" normalizeH="0" baseline="0" dirty="0" err="1">
            <a:ln>
              <a:noFill/>
            </a:ln>
            <a:solidFill>
              <a:schemeClr val="bg1"/>
            </a:solidFill>
            <a:effectLst/>
            <a:latin typeface="+mn-lt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lnDef>
    <a:txDef>
      <a:spPr>
        <a:noFill/>
        <a:ln w="6350">
          <a:solidFill>
            <a:schemeClr val="accent1"/>
          </a:solidFill>
        </a:ln>
      </a:spPr>
      <a:bodyPr wrap="square" rtlCol="0">
        <a:spAutoFit/>
      </a:bodyPr>
      <a:lstStyle>
        <a:defPPr algn="l">
          <a:defRPr sz="1400" dirty="0">
            <a:latin typeface="+mn-lt"/>
          </a:defRPr>
        </a:defPPr>
      </a:lstStyle>
    </a:txDef>
  </a:objectDefaults>
  <a:extraClrSchemeLst>
    <a:extraClrScheme>
      <a:clrScheme name="Office-te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61B54"/>
        </a:accent1>
        <a:accent2>
          <a:srgbClr val="97D8DA"/>
        </a:accent2>
        <a:accent3>
          <a:srgbClr val="FFFFFF"/>
        </a:accent3>
        <a:accent4>
          <a:srgbClr val="000000"/>
        </a:accent4>
        <a:accent5>
          <a:srgbClr val="BDABB3"/>
        </a:accent5>
        <a:accent6>
          <a:srgbClr val="88C4C5"/>
        </a:accent6>
        <a:hlink>
          <a:srgbClr val="CF0063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_16_9.potx" id="{059F57FB-A349-4DD3-8215-1426CC1A2B35}" vid="{C5CFF7E9-E9B6-4CA7-8460-AE9379EDCA02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665</TotalTime>
  <Words>1172</Words>
  <Application>Microsoft Office PowerPoint</Application>
  <PresentationFormat>Bildspel på skärmen (4:3)</PresentationFormat>
  <Paragraphs>370</Paragraphs>
  <Slides>14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14</vt:i4>
      </vt:variant>
    </vt:vector>
  </HeadingPairs>
  <TitlesOfParts>
    <vt:vector size="23" baseType="lpstr">
      <vt:lpstr>Arial</vt:lpstr>
      <vt:lpstr>Calibri</vt:lpstr>
      <vt:lpstr>Carlito</vt:lpstr>
      <vt:lpstr>DM Sans</vt:lpstr>
      <vt:lpstr>DM Sans Medium</vt:lpstr>
      <vt:lpstr>Times New Roman</vt:lpstr>
      <vt:lpstr>Wingdings</vt:lpstr>
      <vt:lpstr>Office Theme</vt:lpstr>
      <vt:lpstr>16_9_powerpointmall_ki_plommon_SVE</vt:lpstr>
      <vt:lpstr>Lönestatistik per BESTA-kod för chefer KI, Stockholms län och hela staten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Lönespridning professorer, aug 2015  - (p10, median, p90)</dc:title>
  <dc:creator>Karolinska Institutet</dc:creator>
  <cp:lastModifiedBy>Louice Andersson</cp:lastModifiedBy>
  <cp:revision>11</cp:revision>
  <dcterms:created xsi:type="dcterms:W3CDTF">2020-12-21T09:14:24Z</dcterms:created>
  <dcterms:modified xsi:type="dcterms:W3CDTF">2026-06-22T13:07:54Z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2019-09-06T00:00:00Z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2020-12-21T00:00:00Z</vt:filetime>
  </property>
</Properties>
</file>