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2" r:id="rId1"/>
    <p:sldMasterId id="2147483659" r:id="rId2"/>
  </p:sldMasterIdLst>
  <p:notesMasterIdLst>
    <p:notesMasterId r:id="rId32"/>
  </p:notesMasterIdLst>
  <p:handoutMasterIdLst>
    <p:handoutMasterId r:id="rId33"/>
  </p:handoutMasterIdLst>
  <p:sldIdLst>
    <p:sldId id="256" r:id="rId3"/>
    <p:sldId id="258" r:id="rId4"/>
    <p:sldId id="269" r:id="rId5"/>
    <p:sldId id="299" r:id="rId6"/>
    <p:sldId id="259" r:id="rId7"/>
    <p:sldId id="271" r:id="rId8"/>
    <p:sldId id="263" r:id="rId9"/>
    <p:sldId id="301" r:id="rId10"/>
    <p:sldId id="275" r:id="rId11"/>
    <p:sldId id="302" r:id="rId12"/>
    <p:sldId id="303" r:id="rId13"/>
    <p:sldId id="304" r:id="rId14"/>
    <p:sldId id="268" r:id="rId15"/>
    <p:sldId id="291" r:id="rId16"/>
    <p:sldId id="276" r:id="rId17"/>
    <p:sldId id="270" r:id="rId18"/>
    <p:sldId id="279" r:id="rId19"/>
    <p:sldId id="282" r:id="rId20"/>
    <p:sldId id="285" r:id="rId21"/>
    <p:sldId id="287" r:id="rId22"/>
    <p:sldId id="288" r:id="rId23"/>
    <p:sldId id="289" r:id="rId24"/>
    <p:sldId id="293" r:id="rId25"/>
    <p:sldId id="290" r:id="rId26"/>
    <p:sldId id="294" r:id="rId27"/>
    <p:sldId id="305" r:id="rId28"/>
    <p:sldId id="306" r:id="rId29"/>
    <p:sldId id="273" r:id="rId30"/>
    <p:sldId id="300" r:id="rId31"/>
  </p:sldIdLst>
  <p:sldSz cx="9144000" cy="5143500" type="screen16x9"/>
  <p:notesSz cx="6858000" cy="9144000"/>
  <p:defaultTextStyle>
    <a:defPPr>
      <a:defRPr lang="sv-S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441" userDrawn="1">
          <p15:clr>
            <a:srgbClr val="A4A3A4"/>
          </p15:clr>
        </p15:guide>
        <p15:guide id="2" pos="221" userDrawn="1">
          <p15:clr>
            <a:srgbClr val="A4A3A4"/>
          </p15:clr>
        </p15:guide>
        <p15:guide id="3" orient="horz" pos="751" userDrawn="1">
          <p15:clr>
            <a:srgbClr val="A4A3A4"/>
          </p15:clr>
        </p15:guide>
        <p15:guide id="4" pos="2190" userDrawn="1">
          <p15:clr>
            <a:srgbClr val="A4A3A4"/>
          </p15:clr>
        </p15:guide>
        <p15:guide id="5" orient="horz" pos="2754" userDrawn="1">
          <p15:clr>
            <a:srgbClr val="A4A3A4"/>
          </p15:clr>
        </p15:guide>
        <p15:guide id="6" orient="horz" pos="310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771"/>
    <a:srgbClr val="D40963"/>
    <a:srgbClr val="870052"/>
    <a:srgbClr val="FBABCF"/>
    <a:srgbClr val="F864A7"/>
    <a:srgbClr val="FFA3E7"/>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58" autoAdjust="0"/>
  </p:normalViewPr>
  <p:slideViewPr>
    <p:cSldViewPr snapToGrid="0">
      <p:cViewPr varScale="1">
        <p:scale>
          <a:sx n="67" d="100"/>
          <a:sy n="67" d="100"/>
        </p:scale>
        <p:origin x="536" y="44"/>
      </p:cViewPr>
      <p:guideLst>
        <p:guide orient="horz" pos="441"/>
        <p:guide pos="221"/>
        <p:guide orient="horz" pos="751"/>
        <p:guide pos="2190"/>
        <p:guide orient="horz" pos="2754"/>
        <p:guide orient="horz" pos="3105"/>
      </p:guideLst>
    </p:cSldViewPr>
  </p:slideViewPr>
  <p:notesTextViewPr>
    <p:cViewPr>
      <p:scale>
        <a:sx n="1" d="1"/>
        <a:sy n="1" d="1"/>
      </p:scale>
      <p:origin x="0" y="0"/>
    </p:cViewPr>
  </p:notesTextViewPr>
  <p:notesViewPr>
    <p:cSldViewPr snapToGrid="0">
      <p:cViewPr>
        <p:scale>
          <a:sx n="120" d="100"/>
          <a:sy n="120" d="100"/>
        </p:scale>
        <p:origin x="11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solidFill>
                <a:schemeClr val="bg1"/>
              </a:solidFill>
            </a:ln>
            <a:effectLst/>
          </c:spPr>
          <c:dPt>
            <c:idx val="0"/>
            <c:bubble3D val="0"/>
            <c:spPr>
              <a:solidFill>
                <a:schemeClr val="accent1"/>
              </a:solidFill>
              <a:ln>
                <a:solidFill>
                  <a:schemeClr val="bg1"/>
                </a:solidFill>
              </a:ln>
              <a:effectLst/>
            </c:spPr>
            <c:extLst>
              <c:ext xmlns:c16="http://schemas.microsoft.com/office/drawing/2014/chart" uri="{C3380CC4-5D6E-409C-BE32-E72D297353CC}">
                <c16:uniqueId val="{00000001-D51A-4691-896D-BD51E4858863}"/>
              </c:ext>
            </c:extLst>
          </c:dPt>
          <c:dPt>
            <c:idx val="1"/>
            <c:bubble3D val="0"/>
            <c:spPr>
              <a:solidFill>
                <a:schemeClr val="accent4"/>
              </a:solidFill>
              <a:ln>
                <a:solidFill>
                  <a:schemeClr val="bg1"/>
                </a:solidFill>
              </a:ln>
              <a:effectLst/>
            </c:spPr>
            <c:extLst>
              <c:ext xmlns:c16="http://schemas.microsoft.com/office/drawing/2014/chart" uri="{C3380CC4-5D6E-409C-BE32-E72D297353CC}">
                <c16:uniqueId val="{00000003-D51A-4691-896D-BD51E4858863}"/>
              </c:ext>
            </c:extLst>
          </c:dPt>
          <c:dPt>
            <c:idx val="2"/>
            <c:bubble3D val="0"/>
            <c:spPr>
              <a:solidFill>
                <a:schemeClr val="accent4"/>
              </a:solidFill>
              <a:ln>
                <a:solidFill>
                  <a:schemeClr val="bg1"/>
                </a:solidFill>
              </a:ln>
              <a:effectLst/>
            </c:spPr>
            <c:extLst>
              <c:ext xmlns:c16="http://schemas.microsoft.com/office/drawing/2014/chart" uri="{C3380CC4-5D6E-409C-BE32-E72D297353CC}">
                <c16:uniqueId val="{00000005-D51A-4691-896D-BD51E4858863}"/>
              </c:ext>
            </c:extLst>
          </c:dPt>
          <c:dPt>
            <c:idx val="3"/>
            <c:bubble3D val="0"/>
            <c:spPr>
              <a:solidFill>
                <a:schemeClr val="bg1">
                  <a:lumMod val="50000"/>
                </a:schemeClr>
              </a:solidFill>
              <a:ln>
                <a:solidFill>
                  <a:schemeClr val="bg1"/>
                </a:solidFill>
              </a:ln>
              <a:effectLst/>
            </c:spPr>
            <c:extLst>
              <c:ext xmlns:c16="http://schemas.microsoft.com/office/drawing/2014/chart" uri="{C3380CC4-5D6E-409C-BE32-E72D297353CC}">
                <c16:uniqueId val="{00000007-D51A-4691-896D-BD51E4858863}"/>
              </c:ext>
            </c:extLst>
          </c:dPt>
          <c:dPt>
            <c:idx val="4"/>
            <c:bubble3D val="0"/>
            <c:spPr>
              <a:solidFill>
                <a:schemeClr val="accent2"/>
              </a:solidFill>
              <a:ln>
                <a:solidFill>
                  <a:schemeClr val="bg1"/>
                </a:solidFill>
              </a:ln>
              <a:effectLst/>
            </c:spPr>
            <c:extLst>
              <c:ext xmlns:c16="http://schemas.microsoft.com/office/drawing/2014/chart" uri="{C3380CC4-5D6E-409C-BE32-E72D297353CC}">
                <c16:uniqueId val="{00000009-D51A-4691-896D-BD51E4858863}"/>
              </c:ext>
            </c:extLst>
          </c:dPt>
          <c:dPt>
            <c:idx val="5"/>
            <c:bubble3D val="0"/>
            <c:spPr>
              <a:solidFill>
                <a:schemeClr val="accent2"/>
              </a:solidFill>
              <a:ln>
                <a:solidFill>
                  <a:schemeClr val="bg1"/>
                </a:solidFill>
              </a:ln>
              <a:effectLst/>
            </c:spPr>
            <c:extLst>
              <c:ext xmlns:c16="http://schemas.microsoft.com/office/drawing/2014/chart" uri="{C3380CC4-5D6E-409C-BE32-E72D297353CC}">
                <c16:uniqueId val="{0000000B-D51A-4691-896D-BD51E4858863}"/>
              </c:ext>
            </c:extLst>
          </c:dPt>
          <c:dPt>
            <c:idx val="6"/>
            <c:bubble3D val="0"/>
            <c:spPr>
              <a:solidFill>
                <a:schemeClr val="accent2"/>
              </a:solidFill>
              <a:ln>
                <a:solidFill>
                  <a:schemeClr val="bg1"/>
                </a:solidFill>
              </a:ln>
              <a:effectLst/>
            </c:spPr>
            <c:extLst>
              <c:ext xmlns:c16="http://schemas.microsoft.com/office/drawing/2014/chart" uri="{C3380CC4-5D6E-409C-BE32-E72D297353CC}">
                <c16:uniqueId val="{0000000D-D51A-4691-896D-BD51E4858863}"/>
              </c:ext>
            </c:extLst>
          </c:dPt>
          <c:dPt>
            <c:idx val="7"/>
            <c:bubble3D val="0"/>
            <c:spPr>
              <a:solidFill>
                <a:schemeClr val="accent2"/>
              </a:solidFill>
              <a:ln>
                <a:solidFill>
                  <a:schemeClr val="bg1"/>
                </a:solidFill>
              </a:ln>
              <a:effectLst/>
            </c:spPr>
            <c:extLst>
              <c:ext xmlns:c16="http://schemas.microsoft.com/office/drawing/2014/chart" uri="{C3380CC4-5D6E-409C-BE32-E72D297353CC}">
                <c16:uniqueId val="{0000000F-D51A-4691-896D-BD51E4858863}"/>
              </c:ext>
            </c:extLst>
          </c:dPt>
          <c:dPt>
            <c:idx val="8"/>
            <c:bubble3D val="0"/>
            <c:spPr>
              <a:solidFill>
                <a:schemeClr val="accent2"/>
              </a:solidFill>
              <a:ln>
                <a:solidFill>
                  <a:schemeClr val="bg1"/>
                </a:solidFill>
              </a:ln>
              <a:effectLst/>
            </c:spPr>
            <c:extLst>
              <c:ext xmlns:c16="http://schemas.microsoft.com/office/drawing/2014/chart" uri="{C3380CC4-5D6E-409C-BE32-E72D297353CC}">
                <c16:uniqueId val="{00000011-D51A-4691-896D-BD51E485886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outEnd"/>
              <c:showLegendKey val="0"/>
              <c:showVal val="0"/>
              <c:showCatName val="1"/>
              <c:showSerName val="0"/>
              <c:showPercent val="0"/>
              <c:showBubbleSize val="0"/>
              <c:extLst>
                <c:ext xmlns:c16="http://schemas.microsoft.com/office/drawing/2014/chart" uri="{C3380CC4-5D6E-409C-BE32-E72D297353CC}">
                  <c16:uniqueId val="{00000001-D51A-4691-896D-BD51E4858863}"/>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outEnd"/>
              <c:showLegendKey val="0"/>
              <c:showVal val="0"/>
              <c:showCatName val="1"/>
              <c:showSerName val="0"/>
              <c:showPercent val="0"/>
              <c:showBubbleSize val="0"/>
              <c:extLst>
                <c:ext xmlns:c16="http://schemas.microsoft.com/office/drawing/2014/chart" uri="{C3380CC4-5D6E-409C-BE32-E72D297353CC}">
                  <c16:uniqueId val="{00000003-D51A-4691-896D-BD51E4858863}"/>
                </c:ext>
              </c:extLst>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outEnd"/>
              <c:showLegendKey val="0"/>
              <c:showVal val="0"/>
              <c:showCatName val="1"/>
              <c:showSerName val="0"/>
              <c:showPercent val="0"/>
              <c:showBubbleSize val="0"/>
              <c:extLst>
                <c:ext xmlns:c16="http://schemas.microsoft.com/office/drawing/2014/chart" uri="{C3380CC4-5D6E-409C-BE32-E72D297353CC}">
                  <c16:uniqueId val="{00000005-D51A-4691-896D-BD51E4858863}"/>
                </c:ext>
              </c:extLst>
            </c:dLbl>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outEnd"/>
              <c:showLegendKey val="0"/>
              <c:showVal val="0"/>
              <c:showCatName val="1"/>
              <c:showSerName val="0"/>
              <c:showPercent val="0"/>
              <c:showBubbleSize val="0"/>
              <c:extLst>
                <c:ext xmlns:c16="http://schemas.microsoft.com/office/drawing/2014/chart" uri="{C3380CC4-5D6E-409C-BE32-E72D297353CC}">
                  <c16:uniqueId val="{00000007-D51A-4691-896D-BD51E4858863}"/>
                </c:ext>
              </c:extLst>
            </c:dLbl>
            <c:dLbl>
              <c:idx val="4"/>
              <c:layout>
                <c:manualLayout>
                  <c:x val="0"/>
                  <c:y val="1.5625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1A-4691-896D-BD51E4858863}"/>
                </c:ext>
              </c:extLst>
            </c:dLbl>
            <c:dLbl>
              <c:idx val="5"/>
              <c:layout>
                <c:manualLayout>
                  <c:x val="5.5208333333333255E-2"/>
                  <c:y val="-6.2498769685039373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15:layout>
                    <c:manualLayout>
                      <c:w val="0.21771866797900263"/>
                      <c:h val="0.11924999999999998"/>
                    </c:manualLayout>
                  </c15:layout>
                </c:ext>
                <c:ext xmlns:c16="http://schemas.microsoft.com/office/drawing/2014/chart" uri="{C3380CC4-5D6E-409C-BE32-E72D297353CC}">
                  <c16:uniqueId val="{0000000B-D51A-4691-896D-BD51E4858863}"/>
                </c:ext>
              </c:extLst>
            </c:dLbl>
            <c:dLbl>
              <c:idx val="6"/>
              <c:layout>
                <c:manualLayout>
                  <c:x val="1.4583333333333257E-2"/>
                  <c:y val="3.4791092519685041E-2"/>
                </c:manualLayout>
              </c:layout>
              <c:tx>
                <c:rich>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r>
                      <a:rPr lang="en-US" dirty="0"/>
                      <a:t>Swedish</a:t>
                    </a:r>
                    <a:r>
                      <a:rPr lang="en-US" baseline="0" dirty="0"/>
                      <a:t> </a:t>
                    </a:r>
                    <a:br>
                      <a:rPr lang="en-US" baseline="0" dirty="0"/>
                    </a:br>
                    <a:r>
                      <a:rPr lang="en-US" baseline="0" dirty="0"/>
                      <a:t>companies 2 %</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51A-4691-896D-BD51E4858863}"/>
                </c:ext>
              </c:extLst>
            </c:dLbl>
            <c:dLbl>
              <c:idx val="7"/>
              <c:layout>
                <c:manualLayout>
                  <c:x val="-0.15625008202099736"/>
                  <c:y val="1.4062746062992012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tx1"/>
                      </a:solidFill>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15:layout>
                    <c:manualLayout>
                      <c:w val="0.22748966535433068"/>
                      <c:h val="4.8250000000000001E-2"/>
                    </c:manualLayout>
                  </c15:layout>
                </c:ext>
                <c:ext xmlns:c16="http://schemas.microsoft.com/office/drawing/2014/chart" uri="{C3380CC4-5D6E-409C-BE32-E72D297353CC}">
                  <c16:uniqueId val="{0000000F-D51A-4691-896D-BD51E4858863}"/>
                </c:ext>
              </c:extLst>
            </c:dLbl>
            <c:dLbl>
              <c:idx val="8"/>
              <c:layout>
                <c:manualLayout>
                  <c:x val="-6.2500082020997369E-2"/>
                  <c:y val="-3.2812500000000112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tx1"/>
                      </a:solidFill>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15:layout>
                    <c:manualLayout>
                      <c:w val="0.22231249999999997"/>
                      <c:h val="4.9125000000000002E-2"/>
                    </c:manualLayout>
                  </c15:layout>
                </c:ext>
                <c:ext xmlns:c16="http://schemas.microsoft.com/office/drawing/2014/chart" uri="{C3380CC4-5D6E-409C-BE32-E72D297353CC}">
                  <c16:uniqueId val="{00000011-D51A-4691-896D-BD51E485886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Blad1!$A$2:$A$10</c:f>
              <c:strCache>
                <c:ptCount val="9"/>
                <c:pt idx="0">
                  <c:v>Direct government funding 41 %</c:v>
                </c:pt>
                <c:pt idx="1">
                  <c:v>Research councils 13 %</c:v>
                </c:pt>
                <c:pt idx="2">
                  <c:v>Other government agencies 6 %</c:v>
                </c:pt>
                <c:pt idx="3">
                  <c:v>Municipalities and county councils 5 %</c:v>
                </c:pt>
                <c:pt idx="4">
                  <c:v>Swedish foundations and organisations 19 %</c:v>
                </c:pt>
                <c:pt idx="5">
                  <c:v>Foreign foundations and organisations 9 %</c:v>
                </c:pt>
                <c:pt idx="6">
                  <c:v>Swedisch companies 2 %</c:v>
                </c:pt>
                <c:pt idx="7">
                  <c:v>Foreign companies 2 %</c:v>
                </c:pt>
                <c:pt idx="8">
                  <c:v>Financial income 3 %</c:v>
                </c:pt>
              </c:strCache>
            </c:strRef>
          </c:cat>
          <c:val>
            <c:numRef>
              <c:f>Blad1!$B$2:$B$10</c:f>
              <c:numCache>
                <c:formatCode>General</c:formatCode>
                <c:ptCount val="9"/>
                <c:pt idx="0">
                  <c:v>41</c:v>
                </c:pt>
                <c:pt idx="1">
                  <c:v>13</c:v>
                </c:pt>
                <c:pt idx="2">
                  <c:v>6</c:v>
                </c:pt>
                <c:pt idx="3">
                  <c:v>5</c:v>
                </c:pt>
                <c:pt idx="4">
                  <c:v>19</c:v>
                </c:pt>
                <c:pt idx="5">
                  <c:v>9</c:v>
                </c:pt>
                <c:pt idx="6">
                  <c:v>2</c:v>
                </c:pt>
                <c:pt idx="7">
                  <c:v>2</c:v>
                </c:pt>
                <c:pt idx="8">
                  <c:v>3</c:v>
                </c:pt>
              </c:numCache>
            </c:numRef>
          </c:val>
          <c:extLst>
            <c:ext xmlns:c16="http://schemas.microsoft.com/office/drawing/2014/chart" uri="{C3380CC4-5D6E-409C-BE32-E72D297353CC}">
              <c16:uniqueId val="{00000012-D51A-4691-896D-BD51E4858863}"/>
            </c:ext>
          </c:extLst>
        </c:ser>
        <c:dLbls>
          <c:dLblPos val="outEnd"/>
          <c:showLegendKey val="0"/>
          <c:showVal val="0"/>
          <c:showCatName val="1"/>
          <c:showSerName val="0"/>
          <c:showPercent val="0"/>
          <c:showBubbleSize val="0"/>
          <c:showLeaderLines val="1"/>
        </c:dLbls>
        <c:firstSliceAng val="206"/>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glow rad="63500">
        <a:schemeClr val="accent1">
          <a:satMod val="175000"/>
          <a:alpha val="40000"/>
        </a:schemeClr>
      </a:glow>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818A54A-96AB-47F2-9FE3-5AA7C5EE68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77C3AE1-DBA2-4DA9-A7CE-D2A621C810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55F06C-14D9-45DF-81A5-F25F8ECA9886}" type="datetimeFigureOut">
              <a:rPr lang="sv-SE" smtClean="0"/>
              <a:t>2026-04-14</a:t>
            </a:fld>
            <a:endParaRPr lang="sv-SE"/>
          </a:p>
        </p:txBody>
      </p:sp>
      <p:sp>
        <p:nvSpPr>
          <p:cNvPr id="4" name="Platshållare för sidfot 3">
            <a:extLst>
              <a:ext uri="{FF2B5EF4-FFF2-40B4-BE49-F238E27FC236}">
                <a16:creationId xmlns:a16="http://schemas.microsoft.com/office/drawing/2014/main" id="{6FB76FC6-F54A-4120-9B8F-E28E2A08E5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D9B89EF-3F47-4486-BAA9-AF9A8BE096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7CC5D8-C806-4BBF-A442-91371CDD1BC5}" type="slidenum">
              <a:rPr lang="sv-SE" smtClean="0"/>
              <a:t>‹#›</a:t>
            </a:fld>
            <a:endParaRPr lang="sv-SE"/>
          </a:p>
        </p:txBody>
      </p:sp>
    </p:spTree>
    <p:extLst>
      <p:ext uri="{BB962C8B-B14F-4D97-AF65-F5344CB8AC3E}">
        <p14:creationId xmlns:p14="http://schemas.microsoft.com/office/powerpoint/2010/main" val="602378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atin typeface="DM Sans" pitchFamily="2" charset="0"/>
              </a:defRPr>
            </a:lvl1pPr>
          </a:lstStyle>
          <a:p>
            <a:endParaRPr lang="sv-SE" dirty="0"/>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atin typeface="DM Sans" pitchFamily="2" charset="0"/>
              </a:defRPr>
            </a:lvl1pPr>
          </a:lstStyle>
          <a:p>
            <a:endParaRPr lang="sv-SE"/>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800">
                <a:latin typeface="DM Sans" pitchFamily="2" charset="0"/>
              </a:defRPr>
            </a:lvl1pPr>
          </a:lstStyle>
          <a:p>
            <a:endParaRPr lang="sv-SE"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800">
                <a:latin typeface="DM Sans" pitchFamily="2" charset="0"/>
              </a:defRPr>
            </a:lvl1pPr>
          </a:lstStyle>
          <a:p>
            <a:fld id="{E4F6DBA7-38D3-4FF9-B176-AA5B07999DDF}" type="slidenum">
              <a:rPr lang="sv-SE" smtClean="0"/>
              <a:pPr/>
              <a:t>‹#›</a:t>
            </a:fld>
            <a:endParaRPr lang="sv-SE"/>
          </a:p>
        </p:txBody>
      </p:sp>
    </p:spTree>
    <p:extLst>
      <p:ext uri="{BB962C8B-B14F-4D97-AF65-F5344CB8AC3E}">
        <p14:creationId xmlns:p14="http://schemas.microsoft.com/office/powerpoint/2010/main" val="14939290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DM Sans" pitchFamily="2" charset="0"/>
        <a:ea typeface="+mn-ea"/>
        <a:cs typeface="+mn-cs"/>
      </a:defRPr>
    </a:lvl1pPr>
    <a:lvl2pPr marL="457200" algn="l" rtl="0" fontAlgn="base">
      <a:spcBef>
        <a:spcPct val="30000"/>
      </a:spcBef>
      <a:spcAft>
        <a:spcPct val="0"/>
      </a:spcAft>
      <a:defRPr sz="1100" kern="1200">
        <a:solidFill>
          <a:schemeClr val="tx1"/>
        </a:solidFill>
        <a:latin typeface="DM Sans" pitchFamily="2" charset="0"/>
        <a:ea typeface="+mn-ea"/>
        <a:cs typeface="+mn-cs"/>
      </a:defRPr>
    </a:lvl2pPr>
    <a:lvl3pPr marL="914400" algn="l" rtl="0" fontAlgn="base">
      <a:spcBef>
        <a:spcPct val="30000"/>
      </a:spcBef>
      <a:spcAft>
        <a:spcPct val="0"/>
      </a:spcAft>
      <a:defRPr sz="1100" kern="1200">
        <a:solidFill>
          <a:schemeClr val="tx1"/>
        </a:solidFill>
        <a:latin typeface="DM Sans" pitchFamily="2" charset="0"/>
        <a:ea typeface="+mn-ea"/>
        <a:cs typeface="+mn-cs"/>
      </a:defRPr>
    </a:lvl3pPr>
    <a:lvl4pPr marL="1371600" algn="l" rtl="0" fontAlgn="base">
      <a:spcBef>
        <a:spcPct val="30000"/>
      </a:spcBef>
      <a:spcAft>
        <a:spcPct val="0"/>
      </a:spcAft>
      <a:defRPr sz="1100" kern="1200">
        <a:solidFill>
          <a:schemeClr val="tx1"/>
        </a:solidFill>
        <a:latin typeface="DM Sans" pitchFamily="2" charset="0"/>
        <a:ea typeface="+mn-ea"/>
        <a:cs typeface="+mn-cs"/>
      </a:defRPr>
    </a:lvl4pPr>
    <a:lvl5pPr marL="1828800" algn="l" rtl="0" fontAlgn="base">
      <a:spcBef>
        <a:spcPct val="30000"/>
      </a:spcBef>
      <a:spcAft>
        <a:spcPct val="0"/>
      </a:spcAft>
      <a:defRPr sz="1100" kern="1200">
        <a:solidFill>
          <a:schemeClr val="tx1"/>
        </a:solidFill>
        <a:latin typeface="DM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staff.ki.se/committee-for-doctoral-education" TargetMode="External"/><Relationship Id="rId13" Type="http://schemas.openxmlformats.org/officeDocument/2006/relationships/hyperlink" Target="https://staff.ki.se/our-ki/departments-deans-head-of-departments-and-head-of-administration/departmental-group-ki-north" TargetMode="External"/><Relationship Id="rId18" Type="http://schemas.openxmlformats.org/officeDocument/2006/relationships/hyperlink" Target="https://ki.se/en/about-ki/organisation-and-management/professional-services" TargetMode="External"/><Relationship Id="rId3" Type="http://schemas.openxmlformats.org/officeDocument/2006/relationships/hyperlink" Target="https://ki.se/en/about-ki/organisation-and-management/board-of-karolinska-institutet" TargetMode="External"/><Relationship Id="rId21" Type="http://schemas.openxmlformats.org/officeDocument/2006/relationships/hyperlink" Target="https://www.kiholding.se/en/" TargetMode="External"/><Relationship Id="rId7" Type="http://schemas.openxmlformats.org/officeDocument/2006/relationships/hyperlink" Target="https://staff.ki.se/committee-for-higher-education" TargetMode="External"/><Relationship Id="rId12" Type="http://schemas.openxmlformats.org/officeDocument/2006/relationships/hyperlink" Target="https://ki.se/en/about-ki/organisation-and-management/departments" TargetMode="External"/><Relationship Id="rId17" Type="http://schemas.openxmlformats.org/officeDocument/2006/relationships/hyperlink" Target="https://ki.se/en/research/research-areas-centres-and-networks/research-centres" TargetMode="External"/><Relationship Id="rId2" Type="http://schemas.openxmlformats.org/officeDocument/2006/relationships/slide" Target="../slides/slide14.xml"/><Relationship Id="rId16" Type="http://schemas.openxmlformats.org/officeDocument/2006/relationships/hyperlink" Target="https://ki.se/en/about-ki/organisation-and-management/university-management/deans" TargetMode="External"/><Relationship Id="rId20" Type="http://schemas.openxmlformats.org/officeDocument/2006/relationships/hyperlink" Target="https://staff.ki.se/teaching-and-learning" TargetMode="External"/><Relationship Id="rId1" Type="http://schemas.openxmlformats.org/officeDocument/2006/relationships/notesMaster" Target="../notesMasters/notesMaster1.xml"/><Relationship Id="rId6" Type="http://schemas.openxmlformats.org/officeDocument/2006/relationships/hyperlink" Target="https://ki.se/en/about-ki/organisation-and-management/the-faculty-board" TargetMode="External"/><Relationship Id="rId11" Type="http://schemas.openxmlformats.org/officeDocument/2006/relationships/hyperlink" Target="https://staff.ki.se/our-ki/strategy-2030-creating-karolinska-institutets-future-together/achieving-kis-vision-through-prioritised-focus-areas/establishment-of-riki-2026-2027" TargetMode="External"/><Relationship Id="rId5" Type="http://schemas.openxmlformats.org/officeDocument/2006/relationships/hyperlink" Target="https://ki.se/en/about-ki/organisation-and-management/university-management" TargetMode="External"/><Relationship Id="rId15" Type="http://schemas.openxmlformats.org/officeDocument/2006/relationships/hyperlink" Target="https://staff.ki.se/our-ki/departments-deans-head-of-departments-and-head-of-administration/departmental-group-ki-south" TargetMode="External"/><Relationship Id="rId10" Type="http://schemas.openxmlformats.org/officeDocument/2006/relationships/hyperlink" Target="https://staff.ki.se/faculty-council" TargetMode="External"/><Relationship Id="rId19" Type="http://schemas.openxmlformats.org/officeDocument/2006/relationships/hyperlink" Target="https://ki.se/en/about-ki/organisation-and-management/university-library" TargetMode="External"/><Relationship Id="rId4" Type="http://schemas.openxmlformats.org/officeDocument/2006/relationships/hyperlink" Target="https://ki.se/en/about-ki/organisation-and-management/internal-audit" TargetMode="External"/><Relationship Id="rId9" Type="http://schemas.openxmlformats.org/officeDocument/2006/relationships/hyperlink" Target="https://staff.ki.se/committee-for-research" TargetMode="External"/><Relationship Id="rId14" Type="http://schemas.openxmlformats.org/officeDocument/2006/relationships/hyperlink" Target="https://staff.ki.se/our-ki/departments-deans-head-of-departments-and-head-of-administration/departmental-group-ki-soln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a:t>A general presentation </a:t>
            </a:r>
            <a:r>
              <a:rPr lang="sv-SE" i="0" err="1"/>
              <a:t>about</a:t>
            </a:r>
            <a:r>
              <a:rPr lang="sv-SE" i="0"/>
              <a:t> KI</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a:t>
            </a:fld>
            <a:endParaRPr lang="sv-SE"/>
          </a:p>
        </p:txBody>
      </p:sp>
    </p:spTree>
    <p:extLst>
      <p:ext uri="{BB962C8B-B14F-4D97-AF65-F5344CB8AC3E}">
        <p14:creationId xmlns:p14="http://schemas.microsoft.com/office/powerpoint/2010/main" val="2847165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14400" y="4343400"/>
            <a:ext cx="5417288" cy="4114800"/>
          </a:xfrm>
        </p:spPr>
        <p:txBody>
          <a:bodyPr/>
          <a:lstStyle/>
          <a:p>
            <a:r>
              <a:rPr lang="sv-SE" b="1" i="0" dirty="0" err="1"/>
              <a:t>Annual</a:t>
            </a:r>
            <a:r>
              <a:rPr lang="sv-SE" b="1" i="0" dirty="0"/>
              <a:t> </a:t>
            </a:r>
            <a:r>
              <a:rPr lang="sv-SE" b="1" i="0" dirty="0" err="1"/>
              <a:t>Report</a:t>
            </a:r>
            <a:r>
              <a:rPr lang="sv-SE" b="1" i="0" dirty="0"/>
              <a:t> 2025 (</a:t>
            </a:r>
            <a:r>
              <a:rPr lang="en-US" b="1" i="0" u="none" strike="noStrike" baseline="0" dirty="0">
                <a:solidFill>
                  <a:srgbClr val="000000"/>
                </a:solidFill>
              </a:rPr>
              <a:t>comparative figures for 2023 are shown in parentheses) </a:t>
            </a:r>
            <a:endParaRPr lang="en-US" b="1" dirty="0"/>
          </a:p>
          <a:p>
            <a:r>
              <a:rPr lang="en-US" dirty="0"/>
              <a:t>However, the figures for the number of students and doctoral students are not completely comparable. "Full-time equivalent students" are not individuals but a measure of educational volume (roughly: if we combine all registered students/individuals on different courses and programs who study different number of credits to full-year students, we get this figure), the number of reported "doctoral students" here is however individuals. </a:t>
            </a:r>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10</a:t>
            </a:fld>
            <a:endParaRPr lang="sv-SE"/>
          </a:p>
        </p:txBody>
      </p:sp>
    </p:spTree>
    <p:extLst>
      <p:ext uri="{BB962C8B-B14F-4D97-AF65-F5344CB8AC3E}">
        <p14:creationId xmlns:p14="http://schemas.microsoft.com/office/powerpoint/2010/main" val="292548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b="0" i="0" u="none" strike="noStrike" kern="1200" baseline="0" dirty="0"/>
              <a:t>Revenue Karolinska Institutet 2025: a total </a:t>
            </a:r>
            <a:r>
              <a:rPr lang="sv-SE" b="0" i="0" u="none" strike="noStrike" kern="1200" baseline="0" dirty="0" err="1"/>
              <a:t>of</a:t>
            </a:r>
            <a:r>
              <a:rPr lang="sv-SE" b="0" i="0" u="none" strike="noStrike" kern="1200" baseline="0" dirty="0"/>
              <a:t> SEK </a:t>
            </a:r>
            <a:r>
              <a:rPr lang="sv-SE" sz="1100" b="0" i="0" u="none" strike="noStrike" kern="1200" baseline="0" dirty="0">
                <a:solidFill>
                  <a:schemeClr val="tx1"/>
                </a:solidFill>
                <a:latin typeface="DM Sans" pitchFamily="2" charset="0"/>
                <a:ea typeface="+mn-ea"/>
                <a:cs typeface="+mn-cs"/>
              </a:rPr>
              <a:t>8 650,1</a:t>
            </a:r>
            <a:r>
              <a:rPr lang="sv-SE" b="0" i="0" u="none" strike="noStrike" kern="1200" baseline="0" dirty="0"/>
              <a:t> </a:t>
            </a:r>
            <a:r>
              <a:rPr lang="sv-SE" b="0" i="0" u="none" strike="noStrike" baseline="0" dirty="0"/>
              <a:t>million</a:t>
            </a:r>
            <a:endParaRPr lang="sv-SE" sz="1100" b="0" i="0" u="none" strike="noStrike" kern="1200" baseline="0" dirty="0">
              <a:solidFill>
                <a:schemeClr val="tx1"/>
              </a:solidFill>
              <a:latin typeface="DM Sans" pitchFamily="2" charset="0"/>
              <a:ea typeface="+mn-ea"/>
              <a:cs typeface="+mn-cs"/>
            </a:endParaRPr>
          </a:p>
          <a:p>
            <a:endParaRPr lang="sv-SE" b="1" i="0" u="none" strike="noStrike" kern="1200" baseline="0" dirty="0">
              <a:solidFill>
                <a:schemeClr val="tx1"/>
              </a:solidFill>
            </a:endParaRPr>
          </a:p>
          <a:p>
            <a:r>
              <a:rPr lang="sv-SE" b="1" i="0" u="none" strike="noStrike" kern="1200" baseline="0" dirty="0" err="1">
                <a:solidFill>
                  <a:schemeClr val="tx1"/>
                </a:solidFill>
              </a:rPr>
              <a:t>Divided</a:t>
            </a:r>
            <a:r>
              <a:rPr lang="sv-SE" b="1" i="0" u="none" strike="noStrike" kern="1200" baseline="0" dirty="0">
                <a:solidFill>
                  <a:schemeClr val="tx1"/>
                </a:solidFill>
              </a:rPr>
              <a:t> </a:t>
            </a:r>
            <a:r>
              <a:rPr lang="sv-SE" b="1" i="0" u="none" strike="noStrike" kern="1200" baseline="0" dirty="0" err="1">
                <a:solidFill>
                  <a:schemeClr val="tx1"/>
                </a:solidFill>
              </a:rPr>
              <a:t>into</a:t>
            </a:r>
            <a:endParaRPr lang="sv-SE" b="1" i="0" u="none" strike="noStrike" kern="1200" baseline="0" dirty="0">
              <a:solidFill>
                <a:schemeClr val="tx1"/>
              </a:solidFill>
            </a:endParaRPr>
          </a:p>
          <a:p>
            <a:r>
              <a:rPr lang="en-US" b="0" i="0" u="none" strike="noStrike" kern="1200" baseline="0" dirty="0">
                <a:solidFill>
                  <a:schemeClr val="tx1"/>
                </a:solidFill>
              </a:rPr>
              <a:t>Direct government funding 41 % </a:t>
            </a:r>
          </a:p>
          <a:p>
            <a:r>
              <a:rPr lang="en-US" b="0" i="0" u="none" strike="noStrike" kern="1200" baseline="0" dirty="0">
                <a:solidFill>
                  <a:schemeClr val="tx1"/>
                </a:solidFill>
              </a:rPr>
              <a:t>Research councils 13 % </a:t>
            </a:r>
          </a:p>
          <a:p>
            <a:r>
              <a:rPr lang="en-US" b="0" i="0" u="none" strike="noStrike" kern="1200" baseline="0" dirty="0">
                <a:solidFill>
                  <a:schemeClr val="tx1"/>
                </a:solidFill>
              </a:rPr>
              <a:t>Other government agencies 6 % </a:t>
            </a:r>
          </a:p>
          <a:p>
            <a:r>
              <a:rPr lang="en-US" b="0" i="0" u="none" strike="noStrike" kern="1200" baseline="0" dirty="0">
                <a:solidFill>
                  <a:schemeClr val="tx1"/>
                </a:solidFill>
              </a:rPr>
              <a:t>Municipalities and county councils 5 %</a:t>
            </a:r>
          </a:p>
          <a:p>
            <a:r>
              <a:rPr lang="en-US" b="0" i="0" u="none" strike="noStrike" kern="1200" baseline="0" dirty="0">
                <a:solidFill>
                  <a:schemeClr val="tx1"/>
                </a:solidFill>
              </a:rPr>
              <a:t>Swedish foundations and </a:t>
            </a:r>
            <a:r>
              <a:rPr lang="en-US" b="0" i="0" u="none" strike="noStrike" kern="1200" baseline="0" dirty="0" err="1">
                <a:solidFill>
                  <a:schemeClr val="tx1"/>
                </a:solidFill>
              </a:rPr>
              <a:t>organisations</a:t>
            </a:r>
            <a:r>
              <a:rPr lang="en-US" b="0" i="0" u="none" strike="noStrike" kern="1200" baseline="0" dirty="0">
                <a:solidFill>
                  <a:schemeClr val="tx1"/>
                </a:solidFill>
              </a:rPr>
              <a:t> 19 %</a:t>
            </a:r>
          </a:p>
          <a:p>
            <a:r>
              <a:rPr lang="en-US" b="0" i="0" u="none" strike="noStrike" kern="1200" baseline="0" dirty="0">
                <a:solidFill>
                  <a:schemeClr val="tx1"/>
                </a:solidFill>
              </a:rPr>
              <a:t>Foreign foundations and </a:t>
            </a:r>
            <a:r>
              <a:rPr lang="en-US" b="0" i="0" u="none" strike="noStrike" kern="1200" baseline="0" dirty="0" err="1">
                <a:solidFill>
                  <a:schemeClr val="tx1"/>
                </a:solidFill>
              </a:rPr>
              <a:t>organisations</a:t>
            </a:r>
            <a:r>
              <a:rPr lang="en-US" b="0" i="0" u="none" strike="noStrike" kern="1200" baseline="0" dirty="0">
                <a:solidFill>
                  <a:schemeClr val="tx1"/>
                </a:solidFill>
              </a:rPr>
              <a:t> 9 %</a:t>
            </a:r>
          </a:p>
          <a:p>
            <a:r>
              <a:rPr lang="en-US" b="0" i="0" u="none" strike="noStrike" kern="1200" baseline="0" dirty="0">
                <a:solidFill>
                  <a:schemeClr val="tx1"/>
                </a:solidFill>
              </a:rPr>
              <a:t>Swedish companies 2 % </a:t>
            </a:r>
          </a:p>
          <a:p>
            <a:r>
              <a:rPr lang="en-US" b="0" i="0" u="none" strike="noStrike" kern="1200" baseline="0" dirty="0">
                <a:solidFill>
                  <a:schemeClr val="tx1"/>
                </a:solidFill>
              </a:rPr>
              <a:t>Foreign companies 2 % </a:t>
            </a:r>
          </a:p>
          <a:p>
            <a:r>
              <a:rPr lang="en-US" b="0" i="0" u="none" strike="noStrike" kern="1200" baseline="0" dirty="0">
                <a:solidFill>
                  <a:schemeClr val="tx1"/>
                </a:solidFill>
              </a:rPr>
              <a:t>Financial income 3 %</a:t>
            </a:r>
            <a:endParaRPr lang="sv-SE" i="1" dirty="0"/>
          </a:p>
          <a:p>
            <a:r>
              <a:rPr lang="en-GB" i="1" noProof="0" dirty="0"/>
              <a:t>(Annual Report 2025</a:t>
            </a:r>
            <a:r>
              <a:rPr lang="en-GB" i="1" dirty="0"/>
              <a:t>, page 60</a:t>
            </a:r>
            <a:r>
              <a:rPr lang="en-GB" i="1" noProof="0" dirty="0"/>
              <a:t>)</a:t>
            </a:r>
            <a:endParaRPr lang="en-GB" noProof="0"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11</a:t>
            </a:fld>
            <a:endParaRPr lang="sv-SE"/>
          </a:p>
        </p:txBody>
      </p:sp>
    </p:spTree>
    <p:extLst>
      <p:ext uri="{BB962C8B-B14F-4D97-AF65-F5344CB8AC3E}">
        <p14:creationId xmlns:p14="http://schemas.microsoft.com/office/powerpoint/2010/main" val="253721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i="1" noProof="0" dirty="0"/>
              <a:t>(Annual Report 2025, page 33)</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b="0" i="1" u="none" strike="noStrike" kern="1200" baseline="0" dirty="0">
              <a:solidFill>
                <a:schemeClr val="tx1"/>
              </a:solidFill>
              <a:latin typeface="Times" charset="0"/>
              <a:ea typeface="+mn-ea"/>
              <a:cs typeface="+mn-cs"/>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12</a:t>
            </a:fld>
            <a:endParaRPr lang="sv-SE"/>
          </a:p>
        </p:txBody>
      </p:sp>
    </p:spTree>
    <p:extLst>
      <p:ext uri="{BB962C8B-B14F-4D97-AF65-F5344CB8AC3E}">
        <p14:creationId xmlns:p14="http://schemas.microsoft.com/office/powerpoint/2010/main" val="2605702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i="1" noProof="0" dirty="0"/>
              <a:t>(Annual Report 2025, page 34)</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13</a:t>
            </a:fld>
            <a:endParaRPr lang="sv-SE"/>
          </a:p>
        </p:txBody>
      </p:sp>
    </p:spTree>
    <p:extLst>
      <p:ext uri="{BB962C8B-B14F-4D97-AF65-F5344CB8AC3E}">
        <p14:creationId xmlns:p14="http://schemas.microsoft.com/office/powerpoint/2010/main" val="82676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14399" y="4343400"/>
            <a:ext cx="5231219" cy="4114800"/>
          </a:xfrm>
        </p:spPr>
        <p:txBody>
          <a:bodyPr/>
          <a:lstStyle/>
          <a:p>
            <a:r>
              <a:rPr lang="en-US" b="1" dirty="0"/>
              <a:t>How KI is organized:</a:t>
            </a:r>
          </a:p>
          <a:p>
            <a:r>
              <a:rPr lang="en-US" u="sng" dirty="0">
                <a:hlinkClick r:id="rId3"/>
              </a:rPr>
              <a:t>The Board of Karolinska Institutet</a:t>
            </a:r>
            <a:r>
              <a:rPr lang="en-US" dirty="0"/>
              <a:t> (</a:t>
            </a:r>
            <a:r>
              <a:rPr lang="en-US" dirty="0" err="1"/>
              <a:t>Konsistoriet</a:t>
            </a:r>
            <a:r>
              <a:rPr lang="en-US" dirty="0"/>
              <a:t>) is the university’s highest decision-making body. </a:t>
            </a:r>
          </a:p>
          <a:p>
            <a:r>
              <a:rPr lang="en-US" u="sng" dirty="0">
                <a:hlinkClick r:id="rId4"/>
              </a:rPr>
              <a:t>Internal audit</a:t>
            </a:r>
            <a:r>
              <a:rPr lang="en-US" dirty="0"/>
              <a:t> is an independent function working on behalf of the University Board to examine conformity with the requirements concerning operational efficiency, the management of central government funds, financial reporting and regulatory compliance.</a:t>
            </a:r>
          </a:p>
          <a:p>
            <a:r>
              <a:rPr lang="en-US" u="sng" dirty="0">
                <a:hlinkClick r:id="rId5"/>
              </a:rPr>
              <a:t>The President</a:t>
            </a:r>
            <a:r>
              <a:rPr lang="en-US" dirty="0"/>
              <a:t> is the government-appointed director general of KI, and presides over the university under the University Board. The Vice President is the President's deputy and has delegated responsibility for specific areas of assignment.</a:t>
            </a:r>
          </a:p>
          <a:p>
            <a:r>
              <a:rPr lang="en-US" u="sng" dirty="0">
                <a:hlinkClick r:id="rId6"/>
              </a:rPr>
              <a:t>The Faculty Board</a:t>
            </a:r>
            <a:r>
              <a:rPr lang="en-US" dirty="0"/>
              <a:t> operates under the president and has overall responsibility for education and research. </a:t>
            </a:r>
          </a:p>
          <a:p>
            <a:r>
              <a:rPr lang="en-US" dirty="0"/>
              <a:t>The Faculty Board comprises three committees that prepare and examine issues of concern to their particular field of activity. The committees also are delegated by the Faculty Board to make decisions on certain matters. The three committees are:</a:t>
            </a:r>
          </a:p>
          <a:p>
            <a:r>
              <a:rPr lang="en-US" u="sng" dirty="0">
                <a:hlinkClick r:id="rId7"/>
              </a:rPr>
              <a:t>The Committee for Higher Education</a:t>
            </a:r>
            <a:r>
              <a:rPr lang="en-US" u="sng" dirty="0"/>
              <a:t>, </a:t>
            </a:r>
            <a:endParaRPr lang="en-US" dirty="0"/>
          </a:p>
          <a:p>
            <a:r>
              <a:rPr lang="en-US" u="sng" dirty="0">
                <a:hlinkClick r:id="rId8"/>
              </a:rPr>
              <a:t>The Committee for Doctoral Education</a:t>
            </a:r>
            <a:endParaRPr lang="en-US" dirty="0"/>
          </a:p>
          <a:p>
            <a:r>
              <a:rPr lang="en-US" u="sng" dirty="0">
                <a:hlinkClick r:id="rId9"/>
              </a:rPr>
              <a:t>The Committee for Research</a:t>
            </a:r>
            <a:endParaRPr lang="en-US" dirty="0"/>
          </a:p>
          <a:p>
            <a:r>
              <a:rPr lang="en-US" dirty="0"/>
              <a:t>Supporting the President’s strategic work is a </a:t>
            </a:r>
            <a:r>
              <a:rPr lang="en-US" u="sng" dirty="0">
                <a:hlinkClick r:id="rId10"/>
              </a:rPr>
              <a:t>Faculty Council</a:t>
            </a:r>
            <a:r>
              <a:rPr lang="en-US" dirty="0"/>
              <a:t>, which guides on issues related to research and education at KI.</a:t>
            </a:r>
          </a:p>
          <a:p>
            <a:r>
              <a:rPr lang="en-US" dirty="0">
                <a:hlinkClick r:id="rId11"/>
              </a:rPr>
              <a:t>RIKI</a:t>
            </a:r>
            <a:r>
              <a:rPr lang="en-US" dirty="0"/>
              <a:t> will be established as a new </a:t>
            </a:r>
            <a:r>
              <a:rPr lang="en-US" dirty="0" err="1"/>
              <a:t>organisational</a:t>
            </a:r>
            <a:r>
              <a:rPr lang="en-US" dirty="0"/>
              <a:t> unit at KI to bring together KI's core-facilities in a cohesive research infrastructure.</a:t>
            </a:r>
          </a:p>
          <a:p>
            <a:r>
              <a:rPr lang="en-US" dirty="0"/>
              <a:t>KI’s core activities of research and education are conducted by </a:t>
            </a:r>
            <a:r>
              <a:rPr lang="en-US" u="sng" dirty="0">
                <a:hlinkClick r:id="rId12"/>
              </a:rPr>
              <a:t>21 departments </a:t>
            </a:r>
            <a:r>
              <a:rPr lang="en-US" dirty="0" err="1"/>
              <a:t>organised</a:t>
            </a:r>
            <a:r>
              <a:rPr lang="en-US" dirty="0"/>
              <a:t> into three departmental groups:</a:t>
            </a:r>
          </a:p>
          <a:p>
            <a:r>
              <a:rPr lang="en-US" u="sng" dirty="0">
                <a:hlinkClick r:id="rId13"/>
              </a:rPr>
              <a:t>KI North</a:t>
            </a:r>
            <a:r>
              <a:rPr lang="en-US" u="sng" dirty="0"/>
              <a:t>, </a:t>
            </a:r>
            <a:r>
              <a:rPr lang="en-US" u="sng" dirty="0">
                <a:hlinkClick r:id="rId14"/>
              </a:rPr>
              <a:t>KI Solna</a:t>
            </a:r>
            <a:r>
              <a:rPr lang="en-US" u="sng" dirty="0"/>
              <a:t> and </a:t>
            </a:r>
            <a:r>
              <a:rPr lang="en-US" u="sng" dirty="0">
                <a:hlinkClick r:id="rId15"/>
              </a:rPr>
              <a:t>KI South</a:t>
            </a:r>
            <a:endParaRPr lang="en-US" dirty="0"/>
          </a:p>
          <a:p>
            <a:r>
              <a:rPr lang="en-US" dirty="0"/>
              <a:t>Each departmental group is led by a </a:t>
            </a:r>
            <a:r>
              <a:rPr lang="en-US" u="sng" dirty="0">
                <a:hlinkClick r:id="rId16"/>
              </a:rPr>
              <a:t>Dean</a:t>
            </a:r>
            <a:r>
              <a:rPr lang="en-US" dirty="0"/>
              <a:t>, who also forms part of the President’s management group.</a:t>
            </a:r>
          </a:p>
          <a:p>
            <a:r>
              <a:rPr lang="en-US" dirty="0"/>
              <a:t>KI has various </a:t>
            </a:r>
            <a:r>
              <a:rPr lang="en-US" u="sng" dirty="0">
                <a:hlinkClick r:id="rId17"/>
              </a:rPr>
              <a:t>research </a:t>
            </a:r>
            <a:r>
              <a:rPr lang="en-US" u="sng" dirty="0" err="1">
                <a:hlinkClick r:id="rId17"/>
              </a:rPr>
              <a:t>centres</a:t>
            </a:r>
            <a:r>
              <a:rPr lang="en-US" dirty="0"/>
              <a:t>, each concentrating on a particular research field.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university management includes a </a:t>
            </a:r>
            <a:r>
              <a:rPr lang="en-US" u="sng" dirty="0">
                <a:hlinkClick r:id="rId5"/>
              </a:rPr>
              <a:t>University Director</a:t>
            </a:r>
            <a:r>
              <a:rPr lang="en-US" dirty="0"/>
              <a:t> with overall responsibility for KI’s </a:t>
            </a:r>
            <a:r>
              <a:rPr lang="en-US" u="sng" dirty="0">
                <a:hlinkClick r:id="rId18"/>
              </a:rPr>
              <a:t>Professional Services</a:t>
            </a:r>
            <a:r>
              <a:rPr lang="en-US" dirty="0"/>
              <a:t> and its eight offices, including </a:t>
            </a:r>
            <a:r>
              <a:rPr lang="en-US" u="sng" dirty="0">
                <a:hlinkClick r:id="rId19"/>
              </a:rPr>
              <a:t>The KI University Library</a:t>
            </a:r>
            <a:endParaRPr lang="en-US" dirty="0"/>
          </a:p>
          <a:p>
            <a:r>
              <a:rPr lang="en-US" dirty="0"/>
              <a:t>The heads of the following units report to the University Director: </a:t>
            </a:r>
            <a:r>
              <a:rPr lang="en-US" u="sng" dirty="0">
                <a:hlinkClick r:id="rId20"/>
              </a:rPr>
              <a:t>Teaching and Learning</a:t>
            </a:r>
            <a:r>
              <a:rPr lang="en-US" dirty="0"/>
              <a:t>.</a:t>
            </a:r>
          </a:p>
          <a:p>
            <a:r>
              <a:rPr lang="en-US" u="sng" dirty="0">
                <a:hlinkClick r:id="rId21"/>
              </a:rPr>
              <a:t>Karolinska Institutet Holding AB</a:t>
            </a:r>
            <a:r>
              <a:rPr lang="en-US" dirty="0"/>
              <a:t> is a government-owned company managed by KI.</a:t>
            </a:r>
          </a:p>
          <a:p>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14</a:t>
            </a:fld>
            <a:endParaRPr lang="sv-SE" dirty="0"/>
          </a:p>
        </p:txBody>
      </p:sp>
    </p:spTree>
    <p:extLst>
      <p:ext uri="{BB962C8B-B14F-4D97-AF65-F5344CB8AC3E}">
        <p14:creationId xmlns:p14="http://schemas.microsoft.com/office/powerpoint/2010/main" val="1165857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kern="1200" dirty="0">
                <a:solidFill>
                  <a:schemeClr val="tx1"/>
                </a:solidFill>
                <a:effectLst/>
              </a:rPr>
              <a:t>The campus areas are in Solna and Huddinge municipality, which are neighbouring municipalities to Stockholm. Solna is located northwest of Stockholm and Flemingsberg in Huddinge in the south. In addition to the campus areas, which are adjacent to the university hospital, there are also several hospitals that are closely linked to KI's programs and activities: </a:t>
            </a:r>
            <a:r>
              <a:rPr lang="en-GB" kern="1200" dirty="0" err="1">
                <a:solidFill>
                  <a:schemeClr val="tx1"/>
                </a:solidFill>
                <a:effectLst/>
              </a:rPr>
              <a:t>Danderyds</a:t>
            </a:r>
            <a:r>
              <a:rPr lang="en-GB" kern="1200" dirty="0">
                <a:solidFill>
                  <a:schemeClr val="tx1"/>
                </a:solidFill>
                <a:effectLst/>
              </a:rPr>
              <a:t> Hospital, </a:t>
            </a:r>
            <a:r>
              <a:rPr lang="en-GB" kern="1200" dirty="0" err="1">
                <a:solidFill>
                  <a:schemeClr val="tx1"/>
                </a:solidFill>
                <a:effectLst/>
              </a:rPr>
              <a:t>Södersjukhuset</a:t>
            </a:r>
            <a:r>
              <a:rPr lang="en-GB" kern="1200" dirty="0">
                <a:solidFill>
                  <a:schemeClr val="tx1"/>
                </a:solidFill>
                <a:effectLst/>
              </a:rPr>
              <a:t> (South Hospital) and S:t Erik's Eye Hospital.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0" dirty="0">
              <a:solidFill>
                <a:srgbClr val="202124"/>
              </a:solidFill>
              <a:effectLst/>
            </a:endParaRPr>
          </a:p>
          <a:p>
            <a:endParaRPr lang="sv-SE" kern="1200" dirty="0">
              <a:solidFill>
                <a:schemeClr val="tx1"/>
              </a:solidFill>
              <a:effectLst/>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15</a:t>
            </a:fld>
            <a:endParaRPr lang="sv-SE"/>
          </a:p>
        </p:txBody>
      </p:sp>
    </p:spTree>
    <p:extLst>
      <p:ext uri="{BB962C8B-B14F-4D97-AF65-F5344CB8AC3E}">
        <p14:creationId xmlns:p14="http://schemas.microsoft.com/office/powerpoint/2010/main" val="289428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kern="1200" dirty="0">
                <a:solidFill>
                  <a:schemeClr val="tx1"/>
                </a:solidFill>
                <a:effectLst/>
              </a:rPr>
              <a:t>KI's work for equal opportunities </a:t>
            </a:r>
            <a:r>
              <a:rPr lang="en-US" b="0" i="0" kern="1200" dirty="0">
                <a:solidFill>
                  <a:schemeClr val="tx1"/>
                </a:solidFill>
                <a:effectLst/>
              </a:rPr>
              <a:t>means that no one should be discriminated against or harassed because of gender, transgender identity or expression, ethnicity, religion or other belief, disability, sexual orientation or age. </a:t>
            </a:r>
            <a:endParaRPr lang="en-US" b="1" i="0" kern="1200" dirty="0">
              <a:solidFill>
                <a:schemeClr val="tx1"/>
              </a:solidFill>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kern="1200" dirty="0">
                <a:solidFill>
                  <a:schemeClr val="tx1"/>
                </a:solidFill>
                <a:effectLst/>
              </a:rPr>
              <a:t>For KI it is important </a:t>
            </a:r>
            <a:r>
              <a:rPr lang="en-US" b="0" i="0" kern="1200" dirty="0">
                <a:solidFill>
                  <a:schemeClr val="tx1"/>
                </a:solidFill>
                <a:effectLst/>
              </a:rPr>
              <a:t>to provide an inclusive work and study environment in which all students and co-workers are treated with respect and where </a:t>
            </a:r>
            <a:r>
              <a:rPr lang="en-US" i="0" kern="1200" dirty="0">
                <a:solidFill>
                  <a:schemeClr val="tx1"/>
                </a:solidFill>
                <a:effectLst/>
              </a:rPr>
              <a:t>the conditions are excellent for working and developing. </a:t>
            </a:r>
            <a:r>
              <a:rPr lang="en-US" dirty="0"/>
              <a:t>KI’s activities shall be </a:t>
            </a:r>
            <a:r>
              <a:rPr lang="en-US" dirty="0" err="1"/>
              <a:t>characterised</a:t>
            </a:r>
            <a:r>
              <a:rPr lang="en-US" dirty="0"/>
              <a:t> by a good physical, </a:t>
            </a:r>
            <a:r>
              <a:rPr lang="en-US" dirty="0" err="1"/>
              <a:t>organisational</a:t>
            </a:r>
            <a:r>
              <a:rPr lang="en-US" dirty="0"/>
              <a:t>, and social study and work environment that is free from discrimination, offensive </a:t>
            </a:r>
            <a:r>
              <a:rPr lang="en-US" dirty="0" err="1"/>
              <a:t>behaviour</a:t>
            </a:r>
            <a:r>
              <a:rPr lang="en-US" dirty="0"/>
              <a:t>, and harassment. </a:t>
            </a:r>
            <a:endParaRPr lang="sv-SE" i="0" u="none" strike="noStrike" kern="1200" baseline="0" dirty="0">
              <a:solidFill>
                <a:schemeClr val="tx1"/>
              </a:solidFill>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16</a:t>
            </a:fld>
            <a:endParaRPr lang="sv-SE"/>
          </a:p>
        </p:txBody>
      </p:sp>
    </p:spTree>
    <p:extLst>
      <p:ext uri="{BB962C8B-B14F-4D97-AF65-F5344CB8AC3E}">
        <p14:creationId xmlns:p14="http://schemas.microsoft.com/office/powerpoint/2010/main" val="2716107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14400" y="4343400"/>
            <a:ext cx="5562600" cy="4114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kern="1200" dirty="0">
                <a:solidFill>
                  <a:schemeClr val="tx1"/>
                </a:solidFill>
                <a:effectLst/>
              </a:rPr>
              <a:t>One of the world’s leading medical universities </a:t>
            </a:r>
            <a:br>
              <a:rPr lang="en-US" b="1" dirty="0"/>
            </a:br>
            <a:r>
              <a:rPr lang="en-US" b="0" i="0" kern="1200" dirty="0">
                <a:solidFill>
                  <a:schemeClr val="tx1"/>
                </a:solidFill>
                <a:effectLst/>
              </a:rPr>
              <a:t>KI offers the widest range of education in medicine and health sciences under one roof in Sweden. Approximately 6,500 full-time students (11,000 in total) are taking educational and single subject courses at Bachelor’s and Master’s levels at KI.</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kern="1200" dirty="0">
                <a:solidFill>
                  <a:schemeClr val="tx1"/>
                </a:solidFill>
                <a:effectLst/>
              </a:rPr>
              <a:t>The proximity of the Karolinska University Hospital </a:t>
            </a:r>
            <a:r>
              <a:rPr lang="en-US" b="0" i="0" kern="1200" dirty="0">
                <a:solidFill>
                  <a:schemeClr val="tx1"/>
                </a:solidFill>
                <a:effectLst/>
              </a:rPr>
              <a:t>and other teaching hospitals in the Stockholm area plays an important role during the education. Several of the </a:t>
            </a:r>
            <a:r>
              <a:rPr lang="en-US" b="0" i="0" kern="1200" dirty="0" err="1">
                <a:solidFill>
                  <a:schemeClr val="tx1"/>
                </a:solidFill>
                <a:effectLst/>
              </a:rPr>
              <a:t>programmes</a:t>
            </a:r>
            <a:r>
              <a:rPr lang="en-US" b="0" i="0" kern="1200" dirty="0">
                <a:solidFill>
                  <a:schemeClr val="tx1"/>
                </a:solidFill>
                <a:effectLst/>
              </a:rPr>
              <a:t> include clinical training or other training within the healthcare system.</a:t>
            </a:r>
          </a:p>
          <a:p>
            <a:r>
              <a:rPr lang="en-US" b="1" i="0" kern="1200" dirty="0">
                <a:solidFill>
                  <a:schemeClr val="tx1"/>
                </a:solidFill>
                <a:effectLst/>
              </a:rPr>
              <a:t>Most of the educations </a:t>
            </a:r>
            <a:r>
              <a:rPr lang="en-US" b="0" i="0" kern="1200" dirty="0">
                <a:solidFill>
                  <a:schemeClr val="tx1"/>
                </a:solidFill>
                <a:effectLst/>
              </a:rPr>
              <a:t>lead to a vocational degree and several of the educations also lead to a general degree.</a:t>
            </a:r>
            <a:endParaRPr lang="en-US" b="1" i="0" kern="1200" dirty="0">
              <a:solidFill>
                <a:schemeClr val="tx1"/>
              </a:solidFill>
              <a:effectLst/>
            </a:endParaRPr>
          </a:p>
          <a:p>
            <a:endParaRPr lang="en-US" b="1" i="0" kern="1200" dirty="0">
              <a:solidFill>
                <a:schemeClr val="tx1"/>
              </a:solidFill>
              <a:effectLst/>
            </a:endParaRPr>
          </a:p>
          <a:p>
            <a:r>
              <a:rPr lang="en-US" b="1" i="0" kern="1200" dirty="0">
                <a:solidFill>
                  <a:schemeClr val="tx1"/>
                </a:solidFill>
                <a:effectLst/>
              </a:rPr>
              <a:t>5 reasons to choose KI</a:t>
            </a:r>
          </a:p>
          <a:p>
            <a:pPr marL="228600" indent="-228600">
              <a:buFont typeface="+mj-lt"/>
              <a:buAutoNum type="arabicPeriod"/>
            </a:pPr>
            <a:r>
              <a:rPr lang="en-US" b="1" dirty="0"/>
              <a:t>The latest in medical research </a:t>
            </a:r>
            <a:r>
              <a:rPr lang="en-US" dirty="0"/>
              <a:t>At KI, teachers often engage in research along-side their teaching responsibilities. This allows students to stay updated on the most recent advancements in the medical field.</a:t>
            </a:r>
          </a:p>
          <a:p>
            <a:pPr marL="228600" indent="-228600">
              <a:buFont typeface="+mj-lt"/>
              <a:buAutoNum type="arabicPeriod"/>
            </a:pPr>
            <a:r>
              <a:rPr lang="sv-SE" b="1" dirty="0" err="1"/>
              <a:t>Interprofessional</a:t>
            </a:r>
            <a:r>
              <a:rPr lang="sv-SE" b="1" dirty="0"/>
              <a:t> </a:t>
            </a:r>
            <a:r>
              <a:rPr lang="sv-SE" b="1" dirty="0" err="1"/>
              <a:t>learning</a:t>
            </a:r>
            <a:r>
              <a:rPr lang="sv-SE" b="1" dirty="0"/>
              <a:t> </a:t>
            </a:r>
            <a:r>
              <a:rPr lang="en-US" dirty="0"/>
              <a:t>Students learn to collaborate with peers from various healthcare disciplines, preparing them to work effectively in multidisciplinary teams, enhance patient care, and improve health outcomes. </a:t>
            </a:r>
          </a:p>
          <a:p>
            <a:pPr marL="228600" indent="-228600">
              <a:buFont typeface="+mj-lt"/>
              <a:buAutoNum type="arabicPeriod"/>
            </a:pPr>
            <a:r>
              <a:rPr lang="sv-SE" b="1" dirty="0"/>
              <a:t>Active student </a:t>
            </a:r>
            <a:r>
              <a:rPr lang="sv-SE" b="1" dirty="0" err="1"/>
              <a:t>life</a:t>
            </a:r>
            <a:r>
              <a:rPr lang="sv-SE" b="1" dirty="0"/>
              <a:t> </a:t>
            </a:r>
            <a:r>
              <a:rPr lang="en-US" dirty="0"/>
              <a:t>KI boasts a vibrant student life, supported by two student unions that </a:t>
            </a:r>
            <a:r>
              <a:rPr lang="en-US" dirty="0" err="1"/>
              <a:t>organise</a:t>
            </a:r>
            <a:r>
              <a:rPr lang="en-US" dirty="0"/>
              <a:t> a variety of activities, including sports events, theatre groups, themed parties, and much more. </a:t>
            </a:r>
          </a:p>
          <a:p>
            <a:pPr marL="228600" indent="-228600">
              <a:buFont typeface="+mj-lt"/>
              <a:buAutoNum type="arabicPeriod"/>
            </a:pPr>
            <a:r>
              <a:rPr lang="sv-SE" b="1" dirty="0"/>
              <a:t>Health </a:t>
            </a:r>
            <a:r>
              <a:rPr lang="sv-SE" b="1" dirty="0" err="1"/>
              <a:t>matters</a:t>
            </a:r>
            <a:r>
              <a:rPr lang="sv-SE" b="1" dirty="0"/>
              <a:t> </a:t>
            </a:r>
            <a:r>
              <a:rPr lang="en-US" dirty="0"/>
              <a:t>At KI the students well-being matters. KI offers free access to well-equipped campus gyms, group </a:t>
            </a:r>
            <a:r>
              <a:rPr lang="en-US" dirty="0" err="1"/>
              <a:t>activites</a:t>
            </a:r>
            <a:r>
              <a:rPr lang="en-US" dirty="0"/>
              <a:t>, and individual counselling services. </a:t>
            </a:r>
          </a:p>
          <a:p>
            <a:pPr marL="228600" indent="-228600">
              <a:buFont typeface="+mj-lt"/>
              <a:buAutoNum type="arabicPeriod"/>
            </a:pPr>
            <a:r>
              <a:rPr lang="sv-SE" b="1" dirty="0"/>
              <a:t>International </a:t>
            </a:r>
            <a:r>
              <a:rPr lang="sv-SE" b="1" dirty="0" err="1"/>
              <a:t>study</a:t>
            </a:r>
            <a:r>
              <a:rPr lang="sv-SE" b="1" dirty="0"/>
              <a:t> </a:t>
            </a:r>
            <a:r>
              <a:rPr lang="sv-SE" b="1" dirty="0" err="1"/>
              <a:t>environment</a:t>
            </a:r>
            <a:r>
              <a:rPr lang="sv-SE" b="1" dirty="0"/>
              <a:t> </a:t>
            </a:r>
            <a:r>
              <a:rPr lang="en-US" dirty="0"/>
              <a:t>KI is an international university, welcoming students from around the globe, which enriches the educational experience. </a:t>
            </a:r>
            <a:endParaRPr lang="en-US" b="0" i="0" kern="1200" dirty="0">
              <a:solidFill>
                <a:schemeClr val="tx1"/>
              </a:solidFill>
              <a:effectLst/>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17</a:t>
            </a:fld>
            <a:endParaRPr lang="sv-SE"/>
          </a:p>
        </p:txBody>
      </p:sp>
    </p:spTree>
    <p:extLst>
      <p:ext uri="{BB962C8B-B14F-4D97-AF65-F5344CB8AC3E}">
        <p14:creationId xmlns:p14="http://schemas.microsoft.com/office/powerpoint/2010/main" val="3027740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1" dirty="0"/>
              <a:t>KI offers </a:t>
            </a:r>
            <a:r>
              <a:rPr lang="en-US" b="0" dirty="0"/>
              <a:t>the widest range of medical education in Sweden and ranks among the top universities in the world. </a:t>
            </a:r>
          </a:p>
          <a:p>
            <a:r>
              <a:rPr lang="en-US" b="1" dirty="0"/>
              <a:t>A master's degree </a:t>
            </a:r>
            <a:r>
              <a:rPr lang="en-US" b="0" dirty="0"/>
              <a:t>from KI will give you an advantage on the global job market and prepare you for PhD studies.</a:t>
            </a:r>
          </a:p>
          <a:p>
            <a:endParaRPr lang="en-US" b="0" i="0" kern="1200" dirty="0">
              <a:effectLst/>
            </a:endParaRPr>
          </a:p>
          <a:p>
            <a:r>
              <a:rPr lang="en-US" b="1" i="0" u="none" strike="noStrike" baseline="0" dirty="0"/>
              <a:t>KI offers the following bachelor’s and master’s </a:t>
            </a:r>
            <a:r>
              <a:rPr lang="en-US" b="1" i="0" u="none" strike="noStrike" baseline="0" dirty="0" err="1"/>
              <a:t>programmes</a:t>
            </a:r>
            <a:r>
              <a:rPr lang="en-US" b="1" i="0" u="none" strike="noStrike" baseline="0" dirty="0"/>
              <a:t> </a:t>
            </a:r>
            <a:br>
              <a:rPr lang="en-US" b="1" dirty="0"/>
            </a:br>
            <a:r>
              <a:rPr lang="en-US" b="1" i="0" u="none" strike="noStrike" baseline="0" dirty="0"/>
              <a:t>- </a:t>
            </a:r>
            <a:r>
              <a:rPr lang="en-US" b="1" i="0" dirty="0">
                <a:effectLst/>
              </a:rPr>
              <a:t>all </a:t>
            </a:r>
            <a:r>
              <a:rPr lang="en-US" b="1" i="0" dirty="0" err="1">
                <a:effectLst/>
              </a:rPr>
              <a:t>programmes</a:t>
            </a:r>
            <a:r>
              <a:rPr lang="en-US" b="1" i="0" dirty="0">
                <a:effectLst/>
              </a:rPr>
              <a:t> are taught in English:</a:t>
            </a:r>
            <a:endParaRPr lang="en-US" b="1" i="0" kern="1200" dirty="0">
              <a:effectLst/>
            </a:endParaRPr>
          </a:p>
          <a:p>
            <a:r>
              <a:rPr lang="en-US" b="0" i="0" kern="1200" dirty="0">
                <a:effectLst/>
              </a:rPr>
              <a:t>Bachelor's </a:t>
            </a:r>
            <a:r>
              <a:rPr lang="en-US" b="0" i="0" kern="1200" dirty="0" err="1">
                <a:effectLst/>
              </a:rPr>
              <a:t>Programme</a:t>
            </a:r>
            <a:r>
              <a:rPr lang="en-US" b="0" i="0" kern="1200" dirty="0">
                <a:effectLst/>
              </a:rPr>
              <a:t> in Biomedicine</a:t>
            </a:r>
          </a:p>
          <a:p>
            <a:r>
              <a:rPr lang="en-US" b="0" i="0" kern="1200" dirty="0">
                <a:effectLst/>
              </a:rPr>
              <a:t>Joint Master's </a:t>
            </a:r>
            <a:r>
              <a:rPr lang="en-US" b="0" i="0" kern="1200" dirty="0" err="1">
                <a:effectLst/>
              </a:rPr>
              <a:t>Programme</a:t>
            </a:r>
            <a:r>
              <a:rPr lang="en-US" b="0" i="0" kern="1200" dirty="0">
                <a:effectLst/>
              </a:rPr>
              <a:t> in Health Informatics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kern="1200" dirty="0">
                <a:effectLst/>
              </a:rPr>
              <a:t>Joint Master’s </a:t>
            </a:r>
            <a:r>
              <a:rPr lang="en-US" b="0" i="0" kern="1200" dirty="0" err="1">
                <a:effectLst/>
              </a:rPr>
              <a:t>Programme</a:t>
            </a:r>
            <a:r>
              <a:rPr lang="en-US" b="0" i="0" kern="1200" dirty="0">
                <a:effectLst/>
              </a:rPr>
              <a:t> in Biostatistics and Data Science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kern="1200" dirty="0">
                <a:effectLst/>
              </a:rPr>
              <a:t>Joint Master’s </a:t>
            </a:r>
            <a:r>
              <a:rPr lang="en-US" b="0" i="0" kern="1200" dirty="0" err="1">
                <a:effectLst/>
              </a:rPr>
              <a:t>Programme</a:t>
            </a:r>
            <a:r>
              <a:rPr lang="en-US" b="0" i="0" kern="1200" dirty="0">
                <a:effectLst/>
              </a:rPr>
              <a:t> in Erasmus Mundus Public Health in Disasters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kern="1200" dirty="0">
                <a:effectLst/>
              </a:rPr>
              <a:t>Joint Master's </a:t>
            </a:r>
            <a:r>
              <a:rPr lang="en-US" b="0" i="0" kern="1200" dirty="0" err="1">
                <a:effectLst/>
              </a:rPr>
              <a:t>Programme</a:t>
            </a:r>
            <a:r>
              <a:rPr lang="en-US" b="0" i="0" kern="1200" dirty="0">
                <a:effectLst/>
              </a:rPr>
              <a:t> in Molecular Techniques in Life Science	</a:t>
            </a:r>
          </a:p>
          <a:p>
            <a:r>
              <a:rPr lang="en-US" b="0" i="0" kern="1200" dirty="0">
                <a:effectLst/>
              </a:rPr>
              <a:t>Master's </a:t>
            </a:r>
            <a:r>
              <a:rPr lang="en-US" b="0" i="0" kern="1200" dirty="0" err="1">
                <a:effectLst/>
              </a:rPr>
              <a:t>Programme</a:t>
            </a:r>
            <a:r>
              <a:rPr lang="en-US" b="0" i="0" kern="1200" dirty="0">
                <a:effectLst/>
              </a:rPr>
              <a:t> in </a:t>
            </a:r>
            <a:r>
              <a:rPr lang="en-US" b="0" i="0" kern="1200" dirty="0" err="1">
                <a:effectLst/>
              </a:rPr>
              <a:t>Bioentrepreneurship</a:t>
            </a:r>
            <a:r>
              <a:rPr lang="en-US" b="0" i="0" kern="1200" dirty="0">
                <a:effectLst/>
              </a:rPr>
              <a:t>	</a:t>
            </a:r>
          </a:p>
          <a:p>
            <a:r>
              <a:rPr lang="en-US" b="0" i="0" kern="1200" dirty="0">
                <a:effectLst/>
              </a:rPr>
              <a:t>Master's </a:t>
            </a:r>
            <a:r>
              <a:rPr lang="en-US" b="0" i="0" kern="1200" dirty="0" err="1">
                <a:effectLst/>
              </a:rPr>
              <a:t>Programme</a:t>
            </a:r>
            <a:r>
              <a:rPr lang="en-US" b="0" i="0" kern="1200" dirty="0">
                <a:effectLst/>
              </a:rPr>
              <a:t> in Biomedicine	</a:t>
            </a:r>
          </a:p>
          <a:p>
            <a:r>
              <a:rPr lang="en-US" b="0" i="0" kern="1200" dirty="0">
                <a:effectLst/>
              </a:rPr>
              <a:t>Master's </a:t>
            </a:r>
            <a:r>
              <a:rPr lang="en-US" b="0" i="0" kern="1200" dirty="0" err="1">
                <a:effectLst/>
              </a:rPr>
              <a:t>Programme</a:t>
            </a:r>
            <a:r>
              <a:rPr lang="en-US" b="0" i="0" kern="1200" dirty="0">
                <a:effectLst/>
              </a:rPr>
              <a:t> in Global Health	</a:t>
            </a:r>
          </a:p>
          <a:p>
            <a:r>
              <a:rPr lang="en-US" b="0" i="0" kern="1200" dirty="0">
                <a:effectLst/>
              </a:rPr>
              <a:t>Master's </a:t>
            </a:r>
            <a:r>
              <a:rPr lang="en-US" b="0" i="0" kern="1200" dirty="0" err="1">
                <a:effectLst/>
              </a:rPr>
              <a:t>Programme</a:t>
            </a:r>
            <a:r>
              <a:rPr lang="en-US" b="0" i="0" kern="1200" dirty="0">
                <a:effectLst/>
              </a:rPr>
              <a:t> in Health Economics, Policy and Management</a:t>
            </a:r>
          </a:p>
          <a:p>
            <a:r>
              <a:rPr lang="en-US" b="0" i="0" kern="1200" dirty="0">
                <a:effectLst/>
              </a:rPr>
              <a:t>Master's </a:t>
            </a:r>
            <a:r>
              <a:rPr lang="en-US" b="0" i="0" kern="1200" dirty="0" err="1">
                <a:effectLst/>
              </a:rPr>
              <a:t>Programme</a:t>
            </a:r>
            <a:r>
              <a:rPr lang="en-US" b="0" i="0" kern="1200" dirty="0">
                <a:effectLst/>
              </a:rPr>
              <a:t> in Nutrition Science	</a:t>
            </a:r>
          </a:p>
          <a:p>
            <a:r>
              <a:rPr lang="en-US" b="0" i="0" kern="1200" dirty="0">
                <a:effectLst/>
              </a:rPr>
              <a:t>Master's </a:t>
            </a:r>
            <a:r>
              <a:rPr lang="en-US" b="0" i="0" kern="1200" dirty="0" err="1">
                <a:effectLst/>
              </a:rPr>
              <a:t>Programme</a:t>
            </a:r>
            <a:r>
              <a:rPr lang="en-US" b="0" i="0" kern="1200" dirty="0">
                <a:effectLst/>
              </a:rPr>
              <a:t> in Public Health Sciences		</a:t>
            </a:r>
          </a:p>
          <a:p>
            <a:r>
              <a:rPr lang="en-US" b="0" i="0" kern="1200" dirty="0">
                <a:effectLst/>
              </a:rPr>
              <a:t>Master's </a:t>
            </a:r>
            <a:r>
              <a:rPr lang="en-US" b="0" i="0" kern="1200" dirty="0" err="1">
                <a:effectLst/>
              </a:rPr>
              <a:t>Programme</a:t>
            </a:r>
            <a:r>
              <a:rPr lang="en-US" b="0" i="0" kern="1200" dirty="0">
                <a:effectLst/>
              </a:rPr>
              <a:t> in Toxicology	</a:t>
            </a:r>
          </a:p>
          <a:p>
            <a:r>
              <a:rPr lang="en-US" b="0" i="0" kern="1200" dirty="0">
                <a:effectLst/>
              </a:rPr>
              <a:t>Master's </a:t>
            </a:r>
            <a:r>
              <a:rPr lang="en-US" b="0" i="0" kern="1200" dirty="0" err="1">
                <a:effectLst/>
              </a:rPr>
              <a:t>Programme</a:t>
            </a:r>
            <a:r>
              <a:rPr lang="en-US" b="0" i="0" kern="1200" dirty="0">
                <a:effectLst/>
              </a:rPr>
              <a:t> in Translational Physiology and Pharmacology	</a:t>
            </a:r>
          </a:p>
          <a:p>
            <a:endParaRPr lang="en-US" b="0" i="0" kern="1200" dirty="0">
              <a:effectLst/>
            </a:endParaRPr>
          </a:p>
          <a:p>
            <a:endParaRPr lang="sv-SE" b="0"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18</a:t>
            </a:fld>
            <a:endParaRPr lang="sv-SE"/>
          </a:p>
        </p:txBody>
      </p:sp>
    </p:spTree>
    <p:extLst>
      <p:ext uri="{BB962C8B-B14F-4D97-AF65-F5344CB8AC3E}">
        <p14:creationId xmlns:p14="http://schemas.microsoft.com/office/powerpoint/2010/main" val="1204284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14399" y="4343400"/>
            <a:ext cx="5167423" cy="4114800"/>
          </a:xfrm>
        </p:spPr>
        <p:txBody>
          <a:bodyPr/>
          <a:lstStyle/>
          <a:p>
            <a:r>
              <a:rPr lang="en-US" b="1" i="0" kern="1200" dirty="0">
                <a:effectLst/>
              </a:rPr>
              <a:t>Over 2,000 </a:t>
            </a:r>
            <a:r>
              <a:rPr lang="en-US" b="0" i="0" kern="1200" dirty="0">
                <a:effectLst/>
              </a:rPr>
              <a:t>doctoral students in medicine and health sciences are at KI, constituting </a:t>
            </a:r>
            <a:r>
              <a:rPr lang="en-US" b="1" i="0" kern="1200" dirty="0">
                <a:effectLst/>
              </a:rPr>
              <a:t>33 % of all doctoral students </a:t>
            </a:r>
            <a:r>
              <a:rPr lang="en-US" b="0" i="0" kern="1200" dirty="0">
                <a:effectLst/>
              </a:rPr>
              <a:t>in the area in Sweden (statistics from UKÄ).</a:t>
            </a:r>
          </a:p>
          <a:p>
            <a:r>
              <a:rPr lang="en-US" b="1" dirty="0"/>
              <a:t>Every year, around 350 students </a:t>
            </a:r>
            <a:r>
              <a:rPr lang="en-US" dirty="0"/>
              <a:t>obtain their doctoral degree (PhD) at KI. Many of these have completed their undergraduate or master’s level education abroad.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Available doctoral positions </a:t>
            </a:r>
            <a:r>
              <a:rPr lang="en-US" dirty="0"/>
              <a:t>span the entire field of medical science, from cell to society, and are announced continuously so that interested candidates may apply for them.</a:t>
            </a:r>
            <a:endParaRPr lang="sv-SE" b="0" i="0" kern="1200" dirty="0">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the 2023 analysis, it was found that </a:t>
            </a:r>
            <a:r>
              <a:rPr lang="en-US" b="1" dirty="0"/>
              <a:t>KI's postgraduate education generally maintains a high quality</a:t>
            </a:r>
            <a:r>
              <a:rPr lang="en-US" dirty="0"/>
              <a:t>, and that the development areas that exist are largely about further implementing the tools and routines that already exist.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Being a doctoral student </a:t>
            </a:r>
            <a:r>
              <a:rPr lang="en-US" dirty="0"/>
              <a:t>means being part of a group of researchers that conducts research in close interaction with dedicated supervisors. </a:t>
            </a:r>
            <a:r>
              <a:rPr lang="en-US" kern="1200" dirty="0"/>
              <a:t>The doctoral student develops knowledge and understanding while carrying out a research project in close interaction with experienced supervisors.</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 a complement </a:t>
            </a:r>
            <a:r>
              <a:rPr lang="en-US" b="0" dirty="0"/>
              <a:t>to</a:t>
            </a:r>
            <a:r>
              <a:rPr lang="en-US" b="1" dirty="0"/>
              <a:t> </a:t>
            </a:r>
            <a:r>
              <a:rPr lang="en-US" dirty="0"/>
              <a:t>this “learning-by-doing” structure, students also participate in courses and other learning activities that enable them to obtain their degree.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International collaboration </a:t>
            </a:r>
            <a:r>
              <a:rPr lang="en-US" dirty="0"/>
              <a:t>raises the quality of education and creates opportunities for our students to connect with other research environments.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At the conferment ceremony</a:t>
            </a:r>
            <a:r>
              <a:rPr lang="en-US" dirty="0"/>
              <a:t>, the new Doctors of Medical Science receive their traditional doctoral hats and diplomas at Stockholm City Hall. </a:t>
            </a:r>
            <a:r>
              <a:rPr lang="en-US" b="0" dirty="0"/>
              <a:t>Stockholm City Hall </a:t>
            </a:r>
            <a:r>
              <a:rPr lang="en-US" dirty="0"/>
              <a:t>is also the location for the Nobel Banquet in Stockholm.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0" kern="12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i="1" kern="1200"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19</a:t>
            </a:fld>
            <a:endParaRPr lang="sv-SE"/>
          </a:p>
        </p:txBody>
      </p:sp>
    </p:spTree>
    <p:extLst>
      <p:ext uri="{BB962C8B-B14F-4D97-AF65-F5344CB8AC3E}">
        <p14:creationId xmlns:p14="http://schemas.microsoft.com/office/powerpoint/2010/main" val="137687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sv-SE" i="1"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2</a:t>
            </a:fld>
            <a:endParaRPr lang="sv-SE"/>
          </a:p>
        </p:txBody>
      </p:sp>
    </p:spTree>
    <p:extLst>
      <p:ext uri="{BB962C8B-B14F-4D97-AF65-F5344CB8AC3E}">
        <p14:creationId xmlns:p14="http://schemas.microsoft.com/office/powerpoint/2010/main" val="677032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1" dirty="0"/>
              <a:t>A doctoral education</a:t>
            </a:r>
            <a:r>
              <a:rPr lang="en-US" dirty="0"/>
              <a:t> lasts four years and leads to a doctoral degree in medical science.</a:t>
            </a:r>
          </a:p>
          <a:p>
            <a:r>
              <a:rPr lang="en-US" b="1" dirty="0"/>
              <a:t>Doctoral studies </a:t>
            </a:r>
            <a:r>
              <a:rPr lang="en-US" dirty="0"/>
              <a:t>are </a:t>
            </a:r>
            <a:r>
              <a:rPr lang="en-US" dirty="0" err="1"/>
              <a:t>characterised</a:t>
            </a:r>
            <a:r>
              <a:rPr lang="en-US" dirty="0"/>
              <a:t> by individuality, with a high degree of freedom and many opportunities.</a:t>
            </a:r>
          </a:p>
          <a:p>
            <a:r>
              <a:rPr lang="en-US" b="1" dirty="0"/>
              <a:t>Each doctoral student</a:t>
            </a:r>
            <a:r>
              <a:rPr lang="en-US" dirty="0"/>
              <a:t> has an individual study plan, developed in collaboration between the doctoral student and their supervisor, which describes how the degree requirements will be met for that particular doctoral student. </a:t>
            </a:r>
          </a:p>
          <a:p>
            <a:r>
              <a:rPr lang="en-US" b="1" dirty="0"/>
              <a:t>The majority </a:t>
            </a:r>
            <a:r>
              <a:rPr lang="en-US" dirty="0"/>
              <a:t>of the </a:t>
            </a:r>
            <a:r>
              <a:rPr lang="en-US" dirty="0" err="1"/>
              <a:t>programme</a:t>
            </a:r>
            <a:r>
              <a:rPr lang="en-US" dirty="0"/>
              <a:t> consists of the doctoral student carrying out an individual research project in collaboration with their supervisors and other researchers. ‘Learning by doing’.</a:t>
            </a:r>
          </a:p>
          <a:p>
            <a:r>
              <a:rPr lang="en-US" b="1" dirty="0"/>
              <a:t>The projects </a:t>
            </a:r>
            <a:r>
              <a:rPr lang="en-US" dirty="0"/>
              <a:t>cover all the different research areas at KI, from cells to society.</a:t>
            </a:r>
          </a:p>
          <a:p>
            <a:r>
              <a:rPr lang="en-US" b="1" dirty="0"/>
              <a:t>There is </a:t>
            </a:r>
            <a:r>
              <a:rPr lang="en-US" dirty="0"/>
              <a:t>a wide range of courses, seminars and other learning activities aimed at doctoral students.</a:t>
            </a:r>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20</a:t>
            </a:fld>
            <a:endParaRPr lang="sv-SE"/>
          </a:p>
        </p:txBody>
      </p:sp>
    </p:spTree>
    <p:extLst>
      <p:ext uri="{BB962C8B-B14F-4D97-AF65-F5344CB8AC3E}">
        <p14:creationId xmlns:p14="http://schemas.microsoft.com/office/powerpoint/2010/main" val="3732072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en-US" b="1" dirty="0"/>
              <a:t>Clinic-based research </a:t>
            </a:r>
            <a:r>
              <a:rPr lang="en-US" dirty="0"/>
              <a:t>facilitates the swift transfer of experimental findings to patient benefit, and clinical observations provide the basis for new research ideas. </a:t>
            </a:r>
            <a:endParaRPr lang="en-US" b="1" i="0" kern="1200" dirty="0">
              <a:solidFill>
                <a:schemeClr val="tx1"/>
              </a:solidFill>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kern="1200" dirty="0">
                <a:solidFill>
                  <a:schemeClr val="tx1"/>
                </a:solidFill>
                <a:effectLst/>
              </a:rPr>
              <a:t>KI accounts for the single largest </a:t>
            </a:r>
            <a:r>
              <a:rPr lang="en-US" b="0" i="0" kern="1200" dirty="0">
                <a:solidFill>
                  <a:schemeClr val="tx1"/>
                </a:solidFill>
                <a:effectLst/>
              </a:rPr>
              <a:t>share of all academic medical research conducted in Sweden. </a:t>
            </a:r>
            <a:r>
              <a:rPr lang="en-US" i="0" kern="1200" dirty="0">
                <a:solidFill>
                  <a:schemeClr val="tx1"/>
                </a:solidFill>
                <a:effectLst/>
              </a:rPr>
              <a:t>Our research spans </a:t>
            </a:r>
            <a:r>
              <a:rPr lang="en-US" b="0" i="0" kern="1200" dirty="0">
                <a:solidFill>
                  <a:schemeClr val="tx1"/>
                </a:solidFill>
                <a:effectLst/>
              </a:rPr>
              <a:t>the entire medical field, from basic experimental research to patient-oriented sciences and global health – and can be described in nine overall research areas. </a:t>
            </a:r>
          </a:p>
          <a:p>
            <a:pPr lvl="0">
              <a:defRPr/>
            </a:pPr>
            <a:r>
              <a:rPr lang="en-US" dirty="0"/>
              <a:t>Over the past year, KI researchers have published approximately 7,200 scientific articles (articles + reviews). Of these articles, just over 90 per cent have been published in collaboration with other actors outside the university, in Sweden and abroad. A large proportion of the published research has some connection to healthcare; see clinical research for more information. Many of the scientific articles are also included as part of the doctoral theses presented at KI.</a:t>
            </a:r>
            <a:endParaRPr lang="en-US" b="0" i="0" kern="1200" dirty="0">
              <a:solidFill>
                <a:schemeClr val="tx1"/>
              </a:solidFill>
              <a:effectLst/>
            </a:endParaRPr>
          </a:p>
          <a:p>
            <a:pPr marL="0" indent="0">
              <a:spcBef>
                <a:spcPts val="396"/>
              </a:spcBef>
              <a:buNone/>
            </a:pPr>
            <a:r>
              <a:rPr lang="en-US" i="1" dirty="0"/>
              <a:t>(Annual Report 2024, page 37)</a:t>
            </a:r>
          </a:p>
          <a:p>
            <a:pPr marL="0" indent="0">
              <a:spcBef>
                <a:spcPts val="1200"/>
              </a:spcBef>
              <a:buNone/>
            </a:pPr>
            <a:endParaRPr lang="sv-SE" dirty="0"/>
          </a:p>
          <a:p>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21</a:t>
            </a:fld>
            <a:endParaRPr lang="sv-SE"/>
          </a:p>
        </p:txBody>
      </p:sp>
    </p:spTree>
    <p:extLst>
      <p:ext uri="{BB962C8B-B14F-4D97-AF65-F5344CB8AC3E}">
        <p14:creationId xmlns:p14="http://schemas.microsoft.com/office/powerpoint/2010/main" val="54500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0" i="0" dirty="0">
                <a:effectLst/>
              </a:rPr>
              <a:t>Karolinska Institutet accounts for the single largest share of all academic medical research conducted in Sweden. The research spans the entire biomedical field – from basic experimental research to clinical studies in collaboration with the health care system. Pioneering research is conducted here in, for example, cancer, neuroscience, immunology, epidemiology, nursing and global health.</a:t>
            </a:r>
            <a:r>
              <a:rPr lang="en-GB" b="0" i="0" kern="1200" noProof="0" dirty="0">
                <a:effectLst/>
              </a:rPr>
              <a:t>We are also a part of the special effort on strategic research areas (SFO) made by the Swedish government.</a:t>
            </a:r>
          </a:p>
          <a:p>
            <a:endParaRPr lang="en-GB" b="1" i="0" kern="1200" noProof="0" dirty="0">
              <a:effectLst/>
            </a:endParaRPr>
          </a:p>
          <a:p>
            <a:r>
              <a:rPr lang="en-GB" b="1" i="0" kern="1200" noProof="0" dirty="0">
                <a:effectLst/>
              </a:rPr>
              <a:t>Research areas:</a:t>
            </a:r>
          </a:p>
          <a:p>
            <a:pPr marL="171450" lvl="0" indent="-171450">
              <a:buSzPts val="1000"/>
              <a:buFont typeface="Arial" panose="020B0604020202020204" pitchFamily="34" charset="0"/>
              <a:buChar char="•"/>
              <a:tabLst>
                <a:tab pos="457200" algn="l"/>
              </a:tabLst>
            </a:pPr>
            <a:r>
              <a:rPr lang="sv-SE" dirty="0">
                <a:effectLst/>
                <a:ea typeface="Times New Roman" panose="02020603050405020304" pitchFamily="18" charset="0"/>
                <a:cs typeface="Aptos" panose="020B0004020202020204" pitchFamily="34" charset="0"/>
              </a:rPr>
              <a:t>Health and </a:t>
            </a:r>
            <a:r>
              <a:rPr lang="sv-SE" dirty="0" err="1">
                <a:effectLst/>
                <a:ea typeface="Times New Roman" panose="02020603050405020304" pitchFamily="18" charset="0"/>
                <a:cs typeface="Aptos" panose="020B0004020202020204" pitchFamily="34" charset="0"/>
              </a:rPr>
              <a:t>disease</a:t>
            </a:r>
            <a:r>
              <a:rPr lang="sv-SE" dirty="0">
                <a:effectLst/>
                <a:ea typeface="Times New Roman" panose="02020603050405020304" pitchFamily="18" charset="0"/>
                <a:cs typeface="Aptos" panose="020B0004020202020204" pitchFamily="34" charset="0"/>
              </a:rPr>
              <a:t> </a:t>
            </a:r>
            <a:r>
              <a:rPr lang="sv-SE" dirty="0" err="1">
                <a:effectLst/>
                <a:ea typeface="Times New Roman" panose="02020603050405020304" pitchFamily="18" charset="0"/>
                <a:cs typeface="Aptos" panose="020B0004020202020204" pitchFamily="34" charset="0"/>
              </a:rPr>
              <a:t>throughout</a:t>
            </a:r>
            <a:r>
              <a:rPr lang="sv-SE" dirty="0">
                <a:effectLst/>
                <a:ea typeface="Times New Roman" panose="02020603050405020304" pitchFamily="18" charset="0"/>
                <a:cs typeface="Aptos" panose="020B0004020202020204" pitchFamily="34" charset="0"/>
              </a:rPr>
              <a:t> all </a:t>
            </a:r>
            <a:r>
              <a:rPr lang="sv-SE" dirty="0" err="1">
                <a:effectLst/>
                <a:ea typeface="Times New Roman" panose="02020603050405020304" pitchFamily="18" charset="0"/>
                <a:cs typeface="Aptos" panose="020B0004020202020204" pitchFamily="34" charset="0"/>
              </a:rPr>
              <a:t>stages</a:t>
            </a:r>
            <a:r>
              <a:rPr lang="sv-SE" dirty="0">
                <a:effectLst/>
                <a:ea typeface="Times New Roman" panose="02020603050405020304" pitchFamily="18" charset="0"/>
                <a:cs typeface="Aptos" panose="020B0004020202020204" pitchFamily="34" charset="0"/>
              </a:rPr>
              <a:t> </a:t>
            </a:r>
            <a:r>
              <a:rPr lang="sv-SE" dirty="0" err="1">
                <a:effectLst/>
                <a:ea typeface="Times New Roman" panose="02020603050405020304" pitchFamily="18" charset="0"/>
                <a:cs typeface="Aptos" panose="020B0004020202020204" pitchFamily="34" charset="0"/>
              </a:rPr>
              <a:t>of</a:t>
            </a:r>
            <a:r>
              <a:rPr lang="sv-SE" dirty="0">
                <a:effectLst/>
                <a:ea typeface="Times New Roman" panose="02020603050405020304" pitchFamily="18" charset="0"/>
                <a:cs typeface="Aptos" panose="020B0004020202020204" pitchFamily="34" charset="0"/>
              </a:rPr>
              <a:t> </a:t>
            </a:r>
            <a:r>
              <a:rPr lang="sv-SE" dirty="0" err="1">
                <a:effectLst/>
                <a:ea typeface="Times New Roman" panose="02020603050405020304" pitchFamily="18" charset="0"/>
                <a:cs typeface="Aptos" panose="020B0004020202020204" pitchFamily="34" charset="0"/>
              </a:rPr>
              <a:t>life</a:t>
            </a:r>
            <a:endParaRPr lang="sv-SE" dirty="0">
              <a:effectLst/>
              <a:ea typeface="Arial" panose="020B0604020202020204" pitchFamily="34" charset="0"/>
              <a:cs typeface="Aptos" panose="020B0004020202020204" pitchFamily="34" charset="0"/>
            </a:endParaRPr>
          </a:p>
          <a:p>
            <a:pPr marL="171450" lvl="0" indent="-171450">
              <a:buSzPts val="1000"/>
              <a:buFont typeface="Arial" panose="020B0604020202020204" pitchFamily="34" charset="0"/>
              <a:buChar char="•"/>
              <a:tabLst>
                <a:tab pos="457200" algn="l"/>
              </a:tabLst>
            </a:pPr>
            <a:r>
              <a:rPr lang="sv-SE" dirty="0">
                <a:effectLst/>
                <a:ea typeface="Times New Roman" panose="02020603050405020304" pitchFamily="18" charset="0"/>
                <a:cs typeface="Aptos" panose="020B0004020202020204" pitchFamily="34" charset="0"/>
              </a:rPr>
              <a:t>The </a:t>
            </a:r>
            <a:r>
              <a:rPr lang="sv-SE" dirty="0" err="1">
                <a:effectLst/>
                <a:ea typeface="Times New Roman" panose="02020603050405020304" pitchFamily="18" charset="0"/>
                <a:cs typeface="Aptos" panose="020B0004020202020204" pitchFamily="34" charset="0"/>
              </a:rPr>
              <a:t>world</a:t>
            </a:r>
            <a:r>
              <a:rPr lang="sv-SE" dirty="0">
                <a:effectLst/>
                <a:ea typeface="Times New Roman" panose="02020603050405020304" pitchFamily="18" charset="0"/>
                <a:cs typeface="Aptos" panose="020B0004020202020204" pitchFamily="34" charset="0"/>
              </a:rPr>
              <a:t> </a:t>
            </a:r>
            <a:r>
              <a:rPr lang="sv-SE" dirty="0" err="1">
                <a:effectLst/>
                <a:ea typeface="Times New Roman" panose="02020603050405020304" pitchFamily="18" charset="0"/>
                <a:cs typeface="Aptos" panose="020B0004020202020204" pitchFamily="34" charset="0"/>
              </a:rPr>
              <a:t>around</a:t>
            </a:r>
            <a:r>
              <a:rPr lang="sv-SE" dirty="0">
                <a:effectLst/>
                <a:ea typeface="Times New Roman" panose="02020603050405020304" pitchFamily="18" charset="0"/>
                <a:cs typeface="Aptos" panose="020B0004020202020204" pitchFamily="34" charset="0"/>
              </a:rPr>
              <a:t> </a:t>
            </a:r>
            <a:r>
              <a:rPr lang="sv-SE" dirty="0" err="1">
                <a:effectLst/>
                <a:ea typeface="Times New Roman" panose="02020603050405020304" pitchFamily="18" charset="0"/>
                <a:cs typeface="Aptos" panose="020B0004020202020204" pitchFamily="34" charset="0"/>
              </a:rPr>
              <a:t>us</a:t>
            </a:r>
            <a:r>
              <a:rPr lang="sv-SE" dirty="0">
                <a:effectLst/>
                <a:ea typeface="Times New Roman" panose="02020603050405020304" pitchFamily="18" charset="0"/>
                <a:cs typeface="Aptos" panose="020B0004020202020204" pitchFamily="34" charset="0"/>
              </a:rPr>
              <a:t> – global </a:t>
            </a:r>
            <a:r>
              <a:rPr lang="sv-SE" dirty="0" err="1">
                <a:effectLst/>
                <a:ea typeface="Times New Roman" panose="02020603050405020304" pitchFamily="18" charset="0"/>
                <a:cs typeface="Aptos" panose="020B0004020202020204" pitchFamily="34" charset="0"/>
              </a:rPr>
              <a:t>health</a:t>
            </a:r>
            <a:r>
              <a:rPr lang="sv-SE" dirty="0">
                <a:effectLst/>
                <a:ea typeface="Times New Roman" panose="02020603050405020304" pitchFamily="18" charset="0"/>
                <a:cs typeface="Aptos" panose="020B0004020202020204" pitchFamily="34" charset="0"/>
              </a:rPr>
              <a:t> and international </a:t>
            </a:r>
            <a:r>
              <a:rPr lang="sv-SE" dirty="0" err="1">
                <a:effectLst/>
                <a:ea typeface="Times New Roman" panose="02020603050405020304" pitchFamily="18" charset="0"/>
                <a:cs typeface="Aptos" panose="020B0004020202020204" pitchFamily="34" charset="0"/>
              </a:rPr>
              <a:t>collaboration</a:t>
            </a:r>
            <a:endParaRPr lang="sv-SE" dirty="0">
              <a:effectLst/>
              <a:ea typeface="Arial" panose="020B0604020202020204" pitchFamily="34" charset="0"/>
              <a:cs typeface="Aptos" panose="020B0004020202020204" pitchFamily="34" charset="0"/>
            </a:endParaRPr>
          </a:p>
          <a:p>
            <a:pPr marL="171450" lvl="0" indent="-171450">
              <a:buSzPts val="1000"/>
              <a:buFont typeface="Arial" panose="020B0604020202020204" pitchFamily="34" charset="0"/>
              <a:buChar char="•"/>
              <a:tabLst>
                <a:tab pos="457200" algn="l"/>
              </a:tabLst>
            </a:pPr>
            <a:r>
              <a:rPr lang="sv-SE" dirty="0">
                <a:effectLst/>
                <a:ea typeface="Times New Roman" panose="02020603050405020304" pitchFamily="18" charset="0"/>
                <a:cs typeface="Aptos" panose="020B0004020202020204" pitchFamily="34" charset="0"/>
              </a:rPr>
              <a:t>The </a:t>
            </a:r>
            <a:r>
              <a:rPr lang="sv-SE" dirty="0" err="1">
                <a:effectLst/>
                <a:ea typeface="Times New Roman" panose="02020603050405020304" pitchFamily="18" charset="0"/>
                <a:cs typeface="Aptos" panose="020B0004020202020204" pitchFamily="34" charset="0"/>
              </a:rPr>
              <a:t>future</a:t>
            </a:r>
            <a:r>
              <a:rPr lang="sv-SE" dirty="0">
                <a:effectLst/>
                <a:ea typeface="Times New Roman" panose="02020603050405020304" pitchFamily="18" charset="0"/>
                <a:cs typeface="Aptos" panose="020B0004020202020204" pitchFamily="34" charset="0"/>
              </a:rPr>
              <a:t> </a:t>
            </a:r>
            <a:r>
              <a:rPr lang="sv-SE" dirty="0" err="1">
                <a:effectLst/>
                <a:ea typeface="Times New Roman" panose="02020603050405020304" pitchFamily="18" charset="0"/>
                <a:cs typeface="Aptos" panose="020B0004020202020204" pitchFamily="34" charset="0"/>
              </a:rPr>
              <a:t>of</a:t>
            </a:r>
            <a:r>
              <a:rPr lang="sv-SE" dirty="0">
                <a:effectLst/>
                <a:ea typeface="Times New Roman" panose="02020603050405020304" pitchFamily="18" charset="0"/>
                <a:cs typeface="Aptos" panose="020B0004020202020204" pitchFamily="34" charset="0"/>
              </a:rPr>
              <a:t> </a:t>
            </a:r>
            <a:r>
              <a:rPr lang="sv-SE" dirty="0" err="1">
                <a:effectLst/>
                <a:ea typeface="Times New Roman" panose="02020603050405020304" pitchFamily="18" charset="0"/>
                <a:cs typeface="Aptos" panose="020B0004020202020204" pitchFamily="34" charset="0"/>
              </a:rPr>
              <a:t>healthcare</a:t>
            </a:r>
            <a:r>
              <a:rPr lang="sv-SE" dirty="0">
                <a:effectLst/>
                <a:ea typeface="Times New Roman" panose="02020603050405020304" pitchFamily="18" charset="0"/>
                <a:cs typeface="Aptos" panose="020B0004020202020204" pitchFamily="34" charset="0"/>
              </a:rPr>
              <a:t> – precision medicine, ATMP, AI, and prevention</a:t>
            </a:r>
            <a:endParaRPr lang="sv-SE" dirty="0">
              <a:effectLst/>
              <a:ea typeface="Arial" panose="020B0604020202020204" pitchFamily="34" charset="0"/>
              <a:cs typeface="Aptos" panose="020B0004020202020204" pitchFamily="34" charset="0"/>
            </a:endParaRPr>
          </a:p>
          <a:p>
            <a:pPr marL="171450" lvl="0" indent="-171450">
              <a:buSzPts val="1000"/>
              <a:buFont typeface="Arial" panose="020B0604020202020204" pitchFamily="34" charset="0"/>
              <a:buChar char="•"/>
              <a:tabLst>
                <a:tab pos="457200" algn="l"/>
              </a:tabLst>
            </a:pPr>
            <a:r>
              <a:rPr lang="sv-SE" dirty="0">
                <a:effectLst/>
                <a:ea typeface="Times New Roman" panose="02020603050405020304" pitchFamily="18" charset="0"/>
                <a:cs typeface="Aptos" panose="020B0004020202020204" pitchFamily="34" charset="0"/>
              </a:rPr>
              <a:t>Cancer and </a:t>
            </a:r>
            <a:r>
              <a:rPr lang="sv-SE" dirty="0" err="1">
                <a:effectLst/>
                <a:ea typeface="Times New Roman" panose="02020603050405020304" pitchFamily="18" charset="0"/>
                <a:cs typeface="Aptos" panose="020B0004020202020204" pitchFamily="34" charset="0"/>
              </a:rPr>
              <a:t>immunology</a:t>
            </a:r>
            <a:r>
              <a:rPr lang="sv-SE" dirty="0">
                <a:effectLst/>
                <a:ea typeface="Times New Roman" panose="02020603050405020304" pitchFamily="18" charset="0"/>
                <a:cs typeface="Aptos" panose="020B0004020202020204" pitchFamily="34" charset="0"/>
              </a:rPr>
              <a:t> – </a:t>
            </a:r>
            <a:r>
              <a:rPr lang="sv-SE" dirty="0" err="1">
                <a:effectLst/>
                <a:ea typeface="Times New Roman" panose="02020603050405020304" pitchFamily="18" charset="0"/>
                <a:cs typeface="Aptos" panose="020B0004020202020204" pitchFamily="34" charset="0"/>
              </a:rPr>
              <a:t>better</a:t>
            </a:r>
            <a:r>
              <a:rPr lang="sv-SE" dirty="0">
                <a:effectLst/>
                <a:ea typeface="Times New Roman" panose="02020603050405020304" pitchFamily="18" charset="0"/>
                <a:cs typeface="Aptos" panose="020B0004020202020204" pitchFamily="34" charset="0"/>
              </a:rPr>
              <a:t> </a:t>
            </a:r>
            <a:r>
              <a:rPr lang="sv-SE" dirty="0" err="1">
                <a:effectLst/>
                <a:ea typeface="Times New Roman" panose="02020603050405020304" pitchFamily="18" charset="0"/>
                <a:cs typeface="Aptos" panose="020B0004020202020204" pitchFamily="34" charset="0"/>
              </a:rPr>
              <a:t>diagnostic</a:t>
            </a:r>
            <a:r>
              <a:rPr lang="sv-SE" dirty="0">
                <a:effectLst/>
                <a:ea typeface="Times New Roman" panose="02020603050405020304" pitchFamily="18" charset="0"/>
                <a:cs typeface="Aptos" panose="020B0004020202020204" pitchFamily="34" charset="0"/>
              </a:rPr>
              <a:t> </a:t>
            </a:r>
            <a:r>
              <a:rPr lang="sv-SE" dirty="0" err="1">
                <a:effectLst/>
                <a:ea typeface="Times New Roman" panose="02020603050405020304" pitchFamily="18" charset="0"/>
                <a:cs typeface="Aptos" panose="020B0004020202020204" pitchFamily="34" charset="0"/>
              </a:rPr>
              <a:t>tools</a:t>
            </a:r>
            <a:r>
              <a:rPr lang="sv-SE" dirty="0">
                <a:effectLst/>
                <a:ea typeface="Times New Roman" panose="02020603050405020304" pitchFamily="18" charset="0"/>
                <a:cs typeface="Aptos" panose="020B0004020202020204" pitchFamily="34" charset="0"/>
              </a:rPr>
              <a:t> and </a:t>
            </a:r>
            <a:r>
              <a:rPr lang="sv-SE" dirty="0" err="1">
                <a:effectLst/>
                <a:ea typeface="Times New Roman" panose="02020603050405020304" pitchFamily="18" charset="0"/>
                <a:cs typeface="Aptos" panose="020B0004020202020204" pitchFamily="34" charset="0"/>
              </a:rPr>
              <a:t>treatments</a:t>
            </a:r>
            <a:endParaRPr lang="sv-SE" dirty="0">
              <a:effectLst/>
              <a:ea typeface="Arial" panose="020B0604020202020204" pitchFamily="34" charset="0"/>
              <a:cs typeface="Aptos" panose="020B0004020202020204" pitchFamily="34" charset="0"/>
            </a:endParaRPr>
          </a:p>
          <a:p>
            <a:pPr marL="171450" lvl="0" indent="-171450">
              <a:buSzPts val="1000"/>
              <a:buFont typeface="Arial" panose="020B0604020202020204" pitchFamily="34" charset="0"/>
              <a:buChar char="•"/>
              <a:tabLst>
                <a:tab pos="457200" algn="l"/>
              </a:tabLst>
            </a:pPr>
            <a:r>
              <a:rPr lang="sv-SE" dirty="0">
                <a:effectLst/>
                <a:ea typeface="Times New Roman" panose="02020603050405020304" pitchFamily="18" charset="0"/>
                <a:cs typeface="Aptos" panose="020B0004020202020204" pitchFamily="34" charset="0"/>
              </a:rPr>
              <a:t>Brain, </a:t>
            </a:r>
            <a:r>
              <a:rPr lang="sv-SE" dirty="0" err="1">
                <a:effectLst/>
                <a:ea typeface="Times New Roman" panose="02020603050405020304" pitchFamily="18" charset="0"/>
                <a:cs typeface="Aptos" panose="020B0004020202020204" pitchFamily="34" charset="0"/>
              </a:rPr>
              <a:t>nervous</a:t>
            </a:r>
            <a:r>
              <a:rPr lang="sv-SE" dirty="0">
                <a:effectLst/>
                <a:ea typeface="Times New Roman" panose="02020603050405020304" pitchFamily="18" charset="0"/>
                <a:cs typeface="Aptos" panose="020B0004020202020204" pitchFamily="34" charset="0"/>
              </a:rPr>
              <a:t> system, and mental </a:t>
            </a:r>
            <a:r>
              <a:rPr lang="sv-SE" dirty="0" err="1">
                <a:effectLst/>
                <a:ea typeface="Times New Roman" panose="02020603050405020304" pitchFamily="18" charset="0"/>
                <a:cs typeface="Aptos" panose="020B0004020202020204" pitchFamily="34" charset="0"/>
              </a:rPr>
              <a:t>health</a:t>
            </a:r>
            <a:endParaRPr lang="sv-SE" dirty="0">
              <a:effectLst/>
              <a:ea typeface="Arial" panose="020B0604020202020204" pitchFamily="34" charset="0"/>
              <a:cs typeface="Aptos" panose="020B0004020202020204" pitchFamily="34" charset="0"/>
            </a:endParaRPr>
          </a:p>
          <a:p>
            <a:pPr marL="171450" lvl="0" indent="-171450">
              <a:buSzPts val="1000"/>
              <a:buFont typeface="Arial" panose="020B0604020202020204" pitchFamily="34" charset="0"/>
              <a:buChar char="•"/>
              <a:tabLst>
                <a:tab pos="457200" algn="l"/>
              </a:tabLst>
            </a:pPr>
            <a:r>
              <a:rPr lang="sv-SE" dirty="0" err="1">
                <a:effectLst/>
                <a:ea typeface="Times New Roman" panose="02020603050405020304" pitchFamily="18" charset="0"/>
                <a:cs typeface="Aptos" panose="020B0004020202020204" pitchFamily="34" charset="0"/>
              </a:rPr>
              <a:t>Registry</a:t>
            </a:r>
            <a:r>
              <a:rPr lang="sv-SE" dirty="0">
                <a:effectLst/>
                <a:ea typeface="Times New Roman" panose="02020603050405020304" pitchFamily="18" charset="0"/>
                <a:cs typeface="Aptos" panose="020B0004020202020204" pitchFamily="34" charset="0"/>
              </a:rPr>
              <a:t> research, </a:t>
            </a:r>
            <a:r>
              <a:rPr lang="sv-SE" dirty="0" err="1">
                <a:effectLst/>
                <a:ea typeface="Times New Roman" panose="02020603050405020304" pitchFamily="18" charset="0"/>
                <a:cs typeface="Aptos" panose="020B0004020202020204" pitchFamily="34" charset="0"/>
              </a:rPr>
              <a:t>epidemiology</a:t>
            </a:r>
            <a:r>
              <a:rPr lang="sv-SE" dirty="0">
                <a:effectLst/>
                <a:ea typeface="Times New Roman" panose="02020603050405020304" pitchFamily="18" charset="0"/>
                <a:cs typeface="Aptos" panose="020B0004020202020204" pitchFamily="34" charset="0"/>
              </a:rPr>
              <a:t>, and </a:t>
            </a:r>
            <a:r>
              <a:rPr lang="sv-SE" dirty="0" err="1">
                <a:effectLst/>
                <a:ea typeface="Times New Roman" panose="02020603050405020304" pitchFamily="18" charset="0"/>
                <a:cs typeface="Aptos" panose="020B0004020202020204" pitchFamily="34" charset="0"/>
              </a:rPr>
              <a:t>biostatistics</a:t>
            </a:r>
            <a:endParaRPr lang="sv-SE" dirty="0">
              <a:effectLst/>
              <a:ea typeface="Arial" panose="020B0604020202020204" pitchFamily="34" charset="0"/>
              <a:cs typeface="Aptos" panose="020B0004020202020204" pitchFamily="34" charset="0"/>
            </a:endParaRPr>
          </a:p>
          <a:p>
            <a:pPr marL="171450" lvl="0" indent="-171450">
              <a:buSzPts val="1000"/>
              <a:buFont typeface="Arial" panose="020B0604020202020204" pitchFamily="34" charset="0"/>
              <a:buChar char="•"/>
              <a:tabLst>
                <a:tab pos="457200" algn="l"/>
              </a:tabLst>
            </a:pPr>
            <a:r>
              <a:rPr lang="sv-SE" dirty="0" err="1">
                <a:effectLst/>
                <a:ea typeface="Times New Roman" panose="02020603050405020304" pitchFamily="18" charset="0"/>
                <a:cs typeface="Aptos" panose="020B0004020202020204" pitchFamily="34" charset="0"/>
              </a:rPr>
              <a:t>Curiosity</a:t>
            </a:r>
            <a:r>
              <a:rPr lang="sv-SE" dirty="0">
                <a:effectLst/>
                <a:ea typeface="Times New Roman" panose="02020603050405020304" pitchFamily="18" charset="0"/>
                <a:cs typeface="Aptos" panose="020B0004020202020204" pitchFamily="34" charset="0"/>
              </a:rPr>
              <a:t>-driven </a:t>
            </a:r>
            <a:r>
              <a:rPr lang="sv-SE" dirty="0" err="1">
                <a:effectLst/>
                <a:ea typeface="Times New Roman" panose="02020603050405020304" pitchFamily="18" charset="0"/>
                <a:cs typeface="Aptos" panose="020B0004020202020204" pitchFamily="34" charset="0"/>
              </a:rPr>
              <a:t>basic</a:t>
            </a:r>
            <a:r>
              <a:rPr lang="sv-SE" dirty="0">
                <a:effectLst/>
                <a:ea typeface="Times New Roman" panose="02020603050405020304" pitchFamily="18" charset="0"/>
                <a:cs typeface="Aptos" panose="020B0004020202020204" pitchFamily="34" charset="0"/>
              </a:rPr>
              <a:t> research on the </a:t>
            </a:r>
            <a:r>
              <a:rPr lang="sv-SE" dirty="0" err="1">
                <a:effectLst/>
                <a:ea typeface="Times New Roman" panose="02020603050405020304" pitchFamily="18" charset="0"/>
                <a:cs typeface="Aptos" panose="020B0004020202020204" pitchFamily="34" charset="0"/>
              </a:rPr>
              <a:t>body’s</a:t>
            </a:r>
            <a:r>
              <a:rPr lang="sv-SE" dirty="0">
                <a:effectLst/>
                <a:ea typeface="Times New Roman" panose="02020603050405020304" pitchFamily="18" charset="0"/>
                <a:cs typeface="Aptos" panose="020B0004020202020204" pitchFamily="34" charset="0"/>
              </a:rPr>
              <a:t> </a:t>
            </a:r>
            <a:r>
              <a:rPr lang="sv-SE" dirty="0" err="1">
                <a:effectLst/>
                <a:ea typeface="Times New Roman" panose="02020603050405020304" pitchFamily="18" charset="0"/>
                <a:cs typeface="Aptos" panose="020B0004020202020204" pitchFamily="34" charset="0"/>
              </a:rPr>
              <a:t>smallest</a:t>
            </a:r>
            <a:r>
              <a:rPr lang="sv-SE" dirty="0">
                <a:effectLst/>
                <a:ea typeface="Times New Roman" panose="02020603050405020304" pitchFamily="18" charset="0"/>
                <a:cs typeface="Aptos" panose="020B0004020202020204" pitchFamily="34" charset="0"/>
              </a:rPr>
              <a:t> </a:t>
            </a:r>
            <a:r>
              <a:rPr lang="sv-SE" dirty="0" err="1">
                <a:effectLst/>
                <a:ea typeface="Times New Roman" panose="02020603050405020304" pitchFamily="18" charset="0"/>
                <a:cs typeface="Aptos" panose="020B0004020202020204" pitchFamily="34" charset="0"/>
              </a:rPr>
              <a:t>components</a:t>
            </a:r>
            <a:endParaRPr lang="sv-SE" dirty="0">
              <a:effectLst/>
              <a:ea typeface="Arial" panose="020B0604020202020204" pitchFamily="34" charset="0"/>
              <a:cs typeface="Aptos" panose="020B0004020202020204" pitchFamily="34" charset="0"/>
            </a:endParaRPr>
          </a:p>
          <a:p>
            <a:endParaRPr lang="en-GB" noProof="0"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22</a:t>
            </a:fld>
            <a:endParaRPr lang="sv-SE"/>
          </a:p>
        </p:txBody>
      </p:sp>
    </p:spTree>
    <p:extLst>
      <p:ext uri="{BB962C8B-B14F-4D97-AF65-F5344CB8AC3E}">
        <p14:creationId xmlns:p14="http://schemas.microsoft.com/office/powerpoint/2010/main" val="2763151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b="1" kern="1200" dirty="0">
                <a:solidFill>
                  <a:schemeClr val="tx1"/>
                </a:solidFill>
                <a:effectLst/>
              </a:rPr>
              <a:t>New laboratories and offices. </a:t>
            </a:r>
            <a:r>
              <a:rPr lang="en-GB" kern="1200" dirty="0">
                <a:solidFill>
                  <a:schemeClr val="tx1"/>
                </a:solidFill>
                <a:effectLst/>
              </a:rPr>
              <a:t>During the last years, our two campuses in Solna and Flemingsberg have significantly expanded with new laboratories and offices. We have a large number of service laboratories, competence centres and equipment within inter alia imaging, biostatistics, biobanking, proteomics and genomics, and have a joint organisation for animal research. Researchers can receive administrative support to arrange conferences, seek funding and more. </a:t>
            </a:r>
            <a:endParaRPr lang="sv-SE" kern="1200" dirty="0">
              <a:solidFill>
                <a:schemeClr val="tx1"/>
              </a:solidFill>
              <a:effectLst/>
            </a:endParaRPr>
          </a:p>
          <a:p>
            <a:r>
              <a:rPr lang="en-GB" b="1" kern="1200" dirty="0">
                <a:solidFill>
                  <a:schemeClr val="tx1"/>
                </a:solidFill>
                <a:effectLst/>
              </a:rPr>
              <a:t>The broad offering of core facilities</a:t>
            </a:r>
            <a:r>
              <a:rPr lang="en-GB" kern="1200" dirty="0">
                <a:solidFill>
                  <a:schemeClr val="tx1"/>
                </a:solidFill>
                <a:effectLst/>
              </a:rPr>
              <a:t>, which offer advanced equipment, services and expertise for academic research in Sweden, is open to all researchers at KI, within other academic institutions and, to a limited extent, commercial enterprises. </a:t>
            </a:r>
          </a:p>
          <a:p>
            <a:r>
              <a:rPr lang="en-GB" b="1" kern="1200" dirty="0" err="1">
                <a:solidFill>
                  <a:schemeClr val="tx1"/>
                </a:solidFill>
                <a:effectLst/>
              </a:rPr>
              <a:t>SciLifeLab</a:t>
            </a:r>
            <a:r>
              <a:rPr lang="en-GB" b="1" kern="1200" dirty="0">
                <a:solidFill>
                  <a:schemeClr val="tx1"/>
                </a:solidFill>
                <a:effectLst/>
              </a:rPr>
              <a:t> is a national centre </a:t>
            </a:r>
            <a:r>
              <a:rPr lang="en-GB" kern="1200" dirty="0">
                <a:solidFill>
                  <a:schemeClr val="tx1"/>
                </a:solidFill>
                <a:effectLst/>
              </a:rPr>
              <a:t>for molecular biology with a focus on health and environmental research. </a:t>
            </a:r>
            <a:r>
              <a:rPr lang="en-GB" kern="1200" dirty="0" err="1">
                <a:solidFill>
                  <a:schemeClr val="tx1"/>
                </a:solidFill>
                <a:effectLst/>
              </a:rPr>
              <a:t>SciLifeLab</a:t>
            </a:r>
            <a:r>
              <a:rPr lang="en-GB" kern="1200" dirty="0">
                <a:solidFill>
                  <a:schemeClr val="tx1"/>
                </a:solidFill>
                <a:effectLst/>
              </a:rPr>
              <a:t> is a national resource run by Karolinska Institutet, KTH, Stockholm University and Uppsala University and collaborates with several other Swedish universities. Its objective is to build a strong research group around </a:t>
            </a:r>
            <a:r>
              <a:rPr lang="en-GB" kern="1200" dirty="0" err="1">
                <a:solidFill>
                  <a:schemeClr val="tx1"/>
                </a:solidFill>
                <a:effectLst/>
              </a:rPr>
              <a:t>SciLifeLab</a:t>
            </a:r>
            <a:r>
              <a:rPr lang="en-GB" kern="1200" dirty="0">
                <a:solidFill>
                  <a:schemeClr val="tx1"/>
                </a:solidFill>
                <a:effectLst/>
              </a:rPr>
              <a:t> through education and cooperation. </a:t>
            </a:r>
            <a:r>
              <a:rPr lang="en-GB" kern="1200" dirty="0" err="1">
                <a:solidFill>
                  <a:schemeClr val="tx1"/>
                </a:solidFill>
                <a:effectLst/>
              </a:rPr>
              <a:t>SciLifeLab</a:t>
            </a:r>
            <a:r>
              <a:rPr lang="en-GB" kern="1200" dirty="0">
                <a:solidFill>
                  <a:schemeClr val="tx1"/>
                </a:solidFill>
                <a:effectLst/>
              </a:rPr>
              <a:t> combines the best technical expertise with deep knowledge of translational medicine and molecular biology. This national resource is financed by state funding in contribution to strengthening research and innovation.</a:t>
            </a:r>
            <a:endParaRPr lang="sv-SE" kern="1200" dirty="0">
              <a:solidFill>
                <a:schemeClr val="tx1"/>
              </a:solidFill>
              <a:effectLst/>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23</a:t>
            </a:fld>
            <a:endParaRPr lang="sv-SE"/>
          </a:p>
        </p:txBody>
      </p:sp>
    </p:spTree>
    <p:extLst>
      <p:ext uri="{BB962C8B-B14F-4D97-AF65-F5344CB8AC3E}">
        <p14:creationId xmlns:p14="http://schemas.microsoft.com/office/powerpoint/2010/main" val="3359339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b="1" kern="1200" dirty="0">
                <a:solidFill>
                  <a:schemeClr val="tx1"/>
                </a:solidFill>
                <a:effectLst/>
              </a:rPr>
              <a:t>Close</a:t>
            </a:r>
            <a:r>
              <a:rPr lang="en-GB" kern="1200" dirty="0">
                <a:solidFill>
                  <a:schemeClr val="tx1"/>
                </a:solidFill>
                <a:effectLst/>
              </a:rPr>
              <a:t> </a:t>
            </a:r>
            <a:r>
              <a:rPr lang="en-GB" b="1" kern="1200" dirty="0">
                <a:solidFill>
                  <a:schemeClr val="tx1"/>
                </a:solidFill>
                <a:effectLst/>
              </a:rPr>
              <a:t>collaboration</a:t>
            </a:r>
            <a:r>
              <a:rPr lang="en-GB" kern="1200" dirty="0">
                <a:solidFill>
                  <a:schemeClr val="tx1"/>
                </a:solidFill>
                <a:effectLst/>
              </a:rPr>
              <a:t> and innovation as an important part of the transition of knowledge and results to the community. Such transitions will promote better health and cure disease.</a:t>
            </a:r>
            <a:endParaRPr lang="sv-SE" kern="1200" dirty="0">
              <a:solidFill>
                <a:schemeClr val="tx1"/>
              </a:solidFill>
              <a:effectLst/>
            </a:endParaRPr>
          </a:p>
          <a:p>
            <a:r>
              <a:rPr lang="en-GB" b="1" kern="1200" dirty="0">
                <a:solidFill>
                  <a:schemeClr val="tx1"/>
                </a:solidFill>
                <a:effectLst/>
              </a:rPr>
              <a:t>KI cooperates</a:t>
            </a:r>
            <a:r>
              <a:rPr lang="en-GB" kern="1200" dirty="0">
                <a:solidFill>
                  <a:schemeClr val="tx1"/>
                </a:solidFill>
                <a:effectLst/>
              </a:rPr>
              <a:t> successfully with several different companies. Together we can deliver new services, products and knowledge that help improve human health.</a:t>
            </a:r>
            <a:endParaRPr lang="sv-SE" kern="1200" dirty="0">
              <a:solidFill>
                <a:schemeClr val="tx1"/>
              </a:solidFill>
              <a:effectLst/>
            </a:endParaRPr>
          </a:p>
          <a:p>
            <a:r>
              <a:rPr lang="en-GB" b="1" kern="1200" dirty="0">
                <a:solidFill>
                  <a:schemeClr val="tx1"/>
                </a:solidFill>
                <a:effectLst/>
              </a:rPr>
              <a:t>International collaborations</a:t>
            </a:r>
            <a:r>
              <a:rPr lang="en-GB" kern="1200" dirty="0">
                <a:solidFill>
                  <a:schemeClr val="tx1"/>
                </a:solidFill>
                <a:effectLst/>
              </a:rPr>
              <a:t> are crucial for KI to fulfil its mission and strive towards better health for all. Collaboration takes place at three levels through individual scientists' collaborations, departmental or centre collaborations with similar units at international higher education institutions, and finally through strategic alliances with leading international universities.</a:t>
            </a:r>
            <a:endParaRPr lang="sv-SE" kern="1200" dirty="0">
              <a:solidFill>
                <a:schemeClr val="tx1"/>
              </a:solidFill>
              <a:effectLst/>
            </a:endParaRPr>
          </a:p>
          <a:p>
            <a:r>
              <a:rPr lang="en-GB" b="1" kern="1200" dirty="0">
                <a:solidFill>
                  <a:schemeClr val="tx1"/>
                </a:solidFill>
                <a:effectLst/>
              </a:rPr>
              <a:t>National life science strategy</a:t>
            </a:r>
            <a:r>
              <a:rPr lang="en-GB" kern="1200" dirty="0">
                <a:solidFill>
                  <a:schemeClr val="tx1"/>
                </a:solidFill>
                <a:effectLst/>
              </a:rPr>
              <a:t>. KI has actively participated in the Swedish Government's work with a national life science strategy, and together with the Region Stockholm KI has initiated a regional life science strategy.</a:t>
            </a:r>
            <a:endParaRPr lang="sv-SE" kern="1200" dirty="0">
              <a:solidFill>
                <a:schemeClr val="tx1"/>
              </a:solidFill>
              <a:effectLst/>
            </a:endParaRPr>
          </a:p>
          <a:p>
            <a:r>
              <a:rPr lang="en-GB" b="1" kern="1200" dirty="0">
                <a:solidFill>
                  <a:schemeClr val="tx1"/>
                </a:solidFill>
                <a:effectLst/>
              </a:rPr>
              <a:t>KI Alumni Network</a:t>
            </a:r>
            <a:r>
              <a:rPr lang="en-GB" kern="1200" dirty="0">
                <a:solidFill>
                  <a:schemeClr val="tx1"/>
                </a:solidFill>
                <a:effectLst/>
              </a:rPr>
              <a:t> is a professional and social network for alumni and friends of Karolinska Institutet. KI's former students, researchers and employees constitute a vast network of experience and expertise with contacts around the world. KI Alumni strives to connect and maintain contact with alumni through news, events and valuable services.</a:t>
            </a:r>
            <a:endParaRPr lang="sv-SE" kern="1200" dirty="0">
              <a:solidFill>
                <a:schemeClr val="tx1"/>
              </a:solidFill>
              <a:effectLst/>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24</a:t>
            </a:fld>
            <a:endParaRPr lang="sv-SE"/>
          </a:p>
        </p:txBody>
      </p:sp>
    </p:spTree>
    <p:extLst>
      <p:ext uri="{BB962C8B-B14F-4D97-AF65-F5344CB8AC3E}">
        <p14:creationId xmlns:p14="http://schemas.microsoft.com/office/powerpoint/2010/main" val="2481501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14400" y="4343400"/>
            <a:ext cx="5411972" cy="4114800"/>
          </a:xfrm>
        </p:spPr>
        <p:txBody>
          <a:bodyPr/>
          <a:lstStyle/>
          <a:p>
            <a:r>
              <a:rPr lang="en-GB" b="1" kern="1200" dirty="0">
                <a:solidFill>
                  <a:schemeClr val="tx1"/>
                </a:solidFill>
                <a:effectLst/>
              </a:rPr>
              <a:t>KI offers</a:t>
            </a:r>
            <a:r>
              <a:rPr lang="en-GB" kern="1200" dirty="0">
                <a:solidFill>
                  <a:schemeClr val="tx1"/>
                </a:solidFill>
                <a:effectLst/>
              </a:rPr>
              <a:t> innovation support to researchers, students and employees. Our ambition is to create the best possible conditions for the results of our operations to be implemented in society and </a:t>
            </a:r>
            <a:r>
              <a:rPr lang="en-US" b="0" i="0" kern="1200" dirty="0">
                <a:solidFill>
                  <a:schemeClr val="tx1"/>
                </a:solidFill>
                <a:effectLst/>
              </a:rPr>
              <a:t>contribute to a better health for all.</a:t>
            </a:r>
            <a:endParaRPr lang="sv-SE" kern="1200" dirty="0">
              <a:solidFill>
                <a:schemeClr val="tx1"/>
              </a:solidFill>
              <a:effectLst/>
            </a:endParaRPr>
          </a:p>
          <a:p>
            <a:r>
              <a:rPr lang="en-GB" b="1" kern="1200" dirty="0">
                <a:solidFill>
                  <a:schemeClr val="tx1"/>
                </a:solidFill>
                <a:effectLst/>
              </a:rPr>
              <a:t>Unit for </a:t>
            </a:r>
            <a:r>
              <a:rPr lang="en-GB" b="1" kern="1200" dirty="0" err="1">
                <a:solidFill>
                  <a:schemeClr val="tx1"/>
                </a:solidFill>
                <a:effectLst/>
              </a:rPr>
              <a:t>Bioentrepreneurship</a:t>
            </a:r>
            <a:r>
              <a:rPr lang="en-GB" kern="1200" dirty="0">
                <a:solidFill>
                  <a:schemeClr val="tx1"/>
                </a:solidFill>
                <a:effectLst/>
              </a:rPr>
              <a:t>, UBE, conducts research on and education in innovation and entrepreneurship. As an academic unit at KI, UBE can be considered as the first proactive link in KI: s innovation system. </a:t>
            </a:r>
            <a:endParaRPr lang="en-GB" dirty="0"/>
          </a:p>
          <a:p>
            <a:r>
              <a:rPr lang="en-GB" b="1" kern="1200" dirty="0">
                <a:solidFill>
                  <a:schemeClr val="tx1"/>
                </a:solidFill>
                <a:effectLst/>
              </a:rPr>
              <a:t>Since 1995,</a:t>
            </a:r>
            <a:r>
              <a:rPr lang="en-GB" kern="1200" dirty="0">
                <a:solidFill>
                  <a:schemeClr val="tx1"/>
                </a:solidFill>
                <a:effectLst/>
              </a:rPr>
              <a:t> </a:t>
            </a:r>
            <a:r>
              <a:rPr lang="en-GB" b="1" kern="1200" dirty="0">
                <a:solidFill>
                  <a:schemeClr val="tx1"/>
                </a:solidFill>
                <a:effectLst/>
              </a:rPr>
              <a:t>KI Holding </a:t>
            </a:r>
            <a:r>
              <a:rPr lang="en-GB" kern="1200" dirty="0">
                <a:solidFill>
                  <a:schemeClr val="tx1"/>
                </a:solidFill>
                <a:effectLst/>
              </a:rPr>
              <a:t>has been managing and managing large parts of KI's innovation system. </a:t>
            </a:r>
            <a:r>
              <a:rPr lang="en-GB" b="0" kern="1200" dirty="0">
                <a:solidFill>
                  <a:schemeClr val="tx1"/>
                </a:solidFill>
                <a:effectLst/>
              </a:rPr>
              <a:t>KI Holding creates </a:t>
            </a:r>
            <a:r>
              <a:rPr lang="en-GB" kern="1200" dirty="0">
                <a:solidFill>
                  <a:schemeClr val="tx1"/>
                </a:solidFill>
                <a:effectLst/>
              </a:rPr>
              <a:t>a prerequisite for KI to act commercially. This means that the company takes risks and can also make profits - unlike KI, which is a Governmental agency. The business is largely run by the wholly owned subsidiaries: </a:t>
            </a:r>
            <a:r>
              <a:rPr lang="sv-SE" kern="1200" dirty="0">
                <a:solidFill>
                  <a:schemeClr val="tx1"/>
                </a:solidFill>
                <a:effectLst/>
              </a:rPr>
              <a:t>Karolinska Institutet Innovations AB and </a:t>
            </a:r>
            <a:r>
              <a:rPr lang="en-GB" kern="1200" dirty="0">
                <a:solidFill>
                  <a:schemeClr val="tx1"/>
                </a:solidFill>
                <a:effectLst/>
              </a:rPr>
              <a:t>Karolinska Institutet Science Park AB. </a:t>
            </a:r>
            <a:endParaRPr lang="en-GB" dirty="0"/>
          </a:p>
          <a:p>
            <a:r>
              <a:rPr lang="en-GB" b="1" kern="1200" dirty="0">
                <a:solidFill>
                  <a:schemeClr val="tx1"/>
                </a:solidFill>
                <a:effectLst/>
              </a:rPr>
              <a:t>KI has long</a:t>
            </a:r>
            <a:r>
              <a:rPr lang="en-GB" kern="1200" dirty="0">
                <a:solidFill>
                  <a:schemeClr val="tx1"/>
                </a:solidFill>
                <a:effectLst/>
              </a:rPr>
              <a:t> appreciated a dynamic interaction between academia and business - with benefits for society as a result. In order to evaluate, develop and commercialize interesting discoveries in life science and medical technology, a comprehensive innovation system has been created within the Karolinska Institutet - </a:t>
            </a:r>
            <a:r>
              <a:rPr lang="en-GB" b="1" kern="1200" dirty="0">
                <a:solidFill>
                  <a:schemeClr val="tx1"/>
                </a:solidFill>
                <a:effectLst/>
              </a:rPr>
              <a:t>KI Innovations</a:t>
            </a:r>
            <a:r>
              <a:rPr lang="en-GB" kern="1200" dirty="0">
                <a:solidFill>
                  <a:schemeClr val="tx1"/>
                </a:solidFill>
                <a:effectLst/>
              </a:rPr>
              <a:t>.</a:t>
            </a:r>
            <a:endParaRPr lang="sv-SE" kern="1200" dirty="0">
              <a:solidFill>
                <a:schemeClr val="tx1"/>
              </a:solidFill>
              <a:effectLst/>
            </a:endParaRPr>
          </a:p>
          <a:p>
            <a:r>
              <a:rPr lang="en-GB" b="1" kern="1200" dirty="0">
                <a:solidFill>
                  <a:schemeClr val="tx1"/>
                </a:solidFill>
                <a:effectLst/>
              </a:rPr>
              <a:t>KI Innovations</a:t>
            </a:r>
            <a:r>
              <a:rPr lang="en-GB" kern="1200" dirty="0">
                <a:solidFill>
                  <a:schemeClr val="tx1"/>
                </a:solidFill>
                <a:effectLst/>
              </a:rPr>
              <a:t> provides support and guidance for many of the ideas at KI that can contribute to a healthier future for everyone. At KI, world-leading research is being conducted, which constantly contributes to increased understanding of human health. KI Innovations helps researchers take the next step towards transforming their findings into socially beneficial products, methods and services, throughout the process from idea to innovation.</a:t>
            </a:r>
            <a:endParaRPr lang="sv-SE" kern="1200" dirty="0">
              <a:solidFill>
                <a:schemeClr val="tx1"/>
              </a:solidFill>
              <a:effectLst/>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25</a:t>
            </a:fld>
            <a:endParaRPr lang="sv-SE"/>
          </a:p>
        </p:txBody>
      </p:sp>
    </p:spTree>
    <p:extLst>
      <p:ext uri="{BB962C8B-B14F-4D97-AF65-F5344CB8AC3E}">
        <p14:creationId xmlns:p14="http://schemas.microsoft.com/office/powerpoint/2010/main" val="253990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000000"/>
                </a:solidFill>
                <a:effectLst/>
              </a:rPr>
              <a:t>The table shows how KI is ranked in the world and in the EU (excluding the UK) according to </a:t>
            </a:r>
            <a:r>
              <a:rPr lang="en-US" b="0" i="1" u="none" strike="noStrike" dirty="0">
                <a:solidFill>
                  <a:schemeClr val="tx1"/>
                </a:solidFill>
                <a:effectLst/>
              </a:rPr>
              <a:t>Shanghai Ranking – ARWU, GRAS, Times Higher Education</a:t>
            </a:r>
            <a:r>
              <a:rPr lang="en-US" b="0" i="1" u="none" strike="noStrike" baseline="0" dirty="0">
                <a:solidFill>
                  <a:schemeClr val="tx1"/>
                </a:solidFill>
                <a:effectLst/>
              </a:rPr>
              <a:t> </a:t>
            </a:r>
            <a:r>
              <a:rPr lang="en-US" b="0" i="1" u="none" strike="noStrike" dirty="0">
                <a:solidFill>
                  <a:schemeClr val="tx1"/>
                </a:solidFill>
                <a:effectLst/>
              </a:rPr>
              <a:t>World University Rankings and QS World University Rankings.</a:t>
            </a:r>
            <a:endParaRPr lang="sv-SE" b="0" i="1"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26</a:t>
            </a:fld>
            <a:endParaRPr lang="sv-SE"/>
          </a:p>
        </p:txBody>
      </p:sp>
    </p:spTree>
    <p:extLst>
      <p:ext uri="{BB962C8B-B14F-4D97-AF65-F5344CB8AC3E}">
        <p14:creationId xmlns:p14="http://schemas.microsoft.com/office/powerpoint/2010/main" val="3662359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000000"/>
                </a:solidFill>
                <a:effectLst/>
              </a:rPr>
              <a:t>The table shows how KI is ranked in the world and in the EU (excluding the UK) according to </a:t>
            </a:r>
            <a:r>
              <a:rPr lang="sv-SE" i="1" dirty="0">
                <a:effectLst/>
                <a:ea typeface="Calibri" panose="020F0502020204030204" pitchFamily="34" charset="0"/>
              </a:rPr>
              <a:t>US </a:t>
            </a:r>
            <a:r>
              <a:rPr lang="sv-SE" i="1" dirty="0" err="1">
                <a:effectLst/>
                <a:ea typeface="Calibri" panose="020F0502020204030204" pitchFamily="34" charset="0"/>
              </a:rPr>
              <a:t>News</a:t>
            </a:r>
            <a:r>
              <a:rPr lang="sv-SE" i="1" dirty="0">
                <a:effectLst/>
                <a:ea typeface="Calibri" panose="020F0502020204030204" pitchFamily="34" charset="0"/>
              </a:rPr>
              <a:t> &amp; World </a:t>
            </a:r>
            <a:r>
              <a:rPr lang="sv-SE" i="1" dirty="0" err="1">
                <a:effectLst/>
                <a:ea typeface="Calibri" panose="020F0502020204030204" pitchFamily="34" charset="0"/>
              </a:rPr>
              <a:t>Report</a:t>
            </a:r>
            <a:r>
              <a:rPr lang="sv-SE" i="1" dirty="0">
                <a:effectLst/>
                <a:ea typeface="Calibri" panose="020F0502020204030204" pitchFamily="34" charset="0"/>
              </a:rPr>
              <a:t> Best Global </a:t>
            </a:r>
            <a:r>
              <a:rPr lang="sv-SE" i="1" dirty="0" err="1">
                <a:effectLst/>
                <a:ea typeface="Calibri" panose="020F0502020204030204" pitchFamily="34" charset="0"/>
              </a:rPr>
              <a:t>Universities</a:t>
            </a:r>
            <a:r>
              <a:rPr lang="sv-SE" dirty="0">
                <a:effectLst/>
                <a:ea typeface="Calibri" panose="020F0502020204030204" pitchFamily="34" charset="0"/>
              </a:rPr>
              <a:t>.</a:t>
            </a:r>
            <a:endParaRPr lang="sv-SE" b="0" i="1"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27</a:t>
            </a:fld>
            <a:endParaRPr lang="sv-SE"/>
          </a:p>
        </p:txBody>
      </p:sp>
    </p:spTree>
    <p:extLst>
      <p:ext uri="{BB962C8B-B14F-4D97-AF65-F5344CB8AC3E}">
        <p14:creationId xmlns:p14="http://schemas.microsoft.com/office/powerpoint/2010/main" val="3662359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en-US" b="1" i="0" kern="1200" dirty="0">
                <a:effectLst/>
              </a:rPr>
              <a:t>KI is founded </a:t>
            </a:r>
            <a:r>
              <a:rPr lang="en-US" b="0" i="0" kern="1200" dirty="0">
                <a:effectLst/>
              </a:rPr>
              <a:t>by Kung Karl XIII on 13 December 1810 as an "academy for the training of skilled army surgeons“, </a:t>
            </a:r>
            <a:r>
              <a:rPr lang="sv-SE" dirty="0" err="1"/>
              <a:t>Carolinska</a:t>
            </a:r>
            <a:r>
              <a:rPr lang="sv-SE" dirty="0"/>
              <a:t> </a:t>
            </a:r>
            <a:r>
              <a:rPr lang="sv-SE" dirty="0" err="1"/>
              <a:t>Medico</a:t>
            </a:r>
            <a:r>
              <a:rPr lang="sv-SE" dirty="0"/>
              <a:t> </a:t>
            </a:r>
            <a:r>
              <a:rPr lang="sv-SE" dirty="0" err="1"/>
              <a:t>Chirurgiska</a:t>
            </a:r>
            <a:r>
              <a:rPr lang="sv-SE" dirty="0"/>
              <a:t> Institutet</a:t>
            </a:r>
            <a:r>
              <a:rPr lang="en-US" b="0" i="0" kern="1200" dirty="0">
                <a:effectLst/>
              </a:rPr>
              <a:t>.</a:t>
            </a:r>
            <a:endParaRPr lang="sv-SE" b="0" i="0" kern="1200" dirty="0">
              <a:effectLst/>
            </a:endParaRPr>
          </a:p>
          <a:p>
            <a:pPr marL="171450" indent="-171450">
              <a:buFont typeface="Arial" panose="020B0604020202020204" pitchFamily="34" charset="0"/>
              <a:buChar char="•"/>
            </a:pPr>
            <a:r>
              <a:rPr lang="en-US" b="1" i="0" kern="1200" dirty="0">
                <a:effectLst/>
              </a:rPr>
              <a:t>As one of </a:t>
            </a:r>
            <a:r>
              <a:rPr lang="en-US" b="0" i="0" kern="1200" dirty="0">
                <a:effectLst/>
              </a:rPr>
              <a:t>KI's first professors, </a:t>
            </a:r>
            <a:r>
              <a:rPr lang="en-US" b="0" i="0" kern="1200" dirty="0" err="1">
                <a:effectLst/>
              </a:rPr>
              <a:t>Jöns</a:t>
            </a:r>
            <a:r>
              <a:rPr lang="en-US" b="0" i="0" kern="1200" dirty="0">
                <a:effectLst/>
              </a:rPr>
              <a:t> Jacob Berzelius lays the foundations of KI's scientific orientation, 1813.</a:t>
            </a:r>
            <a:endParaRPr lang="sv-SE" b="0" i="0" kern="1200" dirty="0">
              <a:effectLst/>
            </a:endParaRPr>
          </a:p>
          <a:p>
            <a:pPr marL="171450" indent="-171450">
              <a:buFont typeface="Arial" panose="020B0604020202020204" pitchFamily="34" charset="0"/>
              <a:buChar char="•"/>
            </a:pPr>
            <a:r>
              <a:rPr lang="en-US" b="1" i="0" kern="1200" dirty="0">
                <a:effectLst/>
              </a:rPr>
              <a:t>Alfred Nobel's </a:t>
            </a:r>
            <a:r>
              <a:rPr lang="en-US" b="0" i="0" kern="1200" dirty="0">
                <a:effectLst/>
              </a:rPr>
              <a:t>testament bequeaths KI the right to select the Nobel Prize in Physiology or Medicine, 1895</a:t>
            </a:r>
            <a:r>
              <a:rPr lang="en-US" b="1" i="0" kern="1200" dirty="0">
                <a:effectLst/>
              </a:rPr>
              <a:t> </a:t>
            </a:r>
            <a:r>
              <a:rPr lang="en-US" b="0" i="0" kern="1200" dirty="0">
                <a:effectLst/>
              </a:rPr>
              <a:t>.</a:t>
            </a:r>
            <a:endParaRPr lang="sv-SE" dirty="0"/>
          </a:p>
          <a:p>
            <a:pPr marL="171450" indent="-171450">
              <a:buFont typeface="Arial" panose="020B0604020202020204" pitchFamily="34" charset="0"/>
              <a:buChar char="•"/>
            </a:pPr>
            <a:r>
              <a:rPr lang="en-US" b="1" i="0" kern="1200" dirty="0">
                <a:effectLst/>
              </a:rPr>
              <a:t>Nanna Svartz </a:t>
            </a:r>
            <a:r>
              <a:rPr lang="en-US" b="0" i="0" kern="1200" dirty="0">
                <a:effectLst/>
              </a:rPr>
              <a:t>is appointed professor at Karolinska Institutet, becoming Sweden's first state-employed female professor, 1937.</a:t>
            </a:r>
            <a:endParaRPr lang="sv-SE" dirty="0"/>
          </a:p>
          <a:p>
            <a:pPr marL="171450" indent="-171450">
              <a:buFont typeface="Arial" panose="020B0604020202020204" pitchFamily="34" charset="0"/>
              <a:buChar char="•"/>
            </a:pPr>
            <a:r>
              <a:rPr lang="en-US" b="1" i="0" kern="1200" dirty="0">
                <a:effectLst/>
              </a:rPr>
              <a:t>Hugo Theorell </a:t>
            </a:r>
            <a:r>
              <a:rPr lang="en-US" b="0" i="0" kern="1200" dirty="0">
                <a:effectLst/>
              </a:rPr>
              <a:t>becomes KI's first Nobel Laureate, receiving the Nobel Prize in Physiology or Medicine for his discoveries concerning the nature and mode of action of oxidation enzymes, 1955.</a:t>
            </a:r>
            <a:endParaRPr lang="sv-SE" b="0" dirty="0"/>
          </a:p>
          <a:p>
            <a:pPr marL="171450" marR="0" lvl="0" indent="-171450" algn="l" defTabSz="914400" rtl="0" eaLnBrk="1" fontAlgn="base" latinLnBrk="0" hangingPunct="1">
              <a:lnSpc>
                <a:spcPct val="100000"/>
              </a:lnSpc>
              <a:spcBef>
                <a:spcPct val="30000"/>
              </a:spcBef>
              <a:spcAft>
                <a:spcPct val="0"/>
              </a:spcAft>
              <a:buSzTx/>
              <a:buFont typeface="Arial" panose="020B0604020202020204" pitchFamily="34" charset="0"/>
              <a:buChar char="•"/>
              <a:tabLst/>
              <a:defRPr/>
            </a:pPr>
            <a:r>
              <a:rPr lang="en-US" b="1" i="0" kern="1200" dirty="0">
                <a:effectLst/>
              </a:rPr>
              <a:t>In 1997 </a:t>
            </a:r>
            <a:r>
              <a:rPr lang="en-US" b="0" i="0" kern="1200" dirty="0">
                <a:effectLst/>
              </a:rPr>
              <a:t>KI is granted official status as a university, with a mission to "contribute to the improvement of human health through research, education and information".</a:t>
            </a:r>
            <a:endParaRPr lang="sv-SE" kern="1200" dirty="0"/>
          </a:p>
          <a:p>
            <a:pPr marL="171450" marR="0" lvl="0" indent="-171450" algn="l" defTabSz="914400" rtl="0" eaLnBrk="1" fontAlgn="base" latinLnBrk="0" hangingPunct="1">
              <a:lnSpc>
                <a:spcPct val="100000"/>
              </a:lnSpc>
              <a:spcBef>
                <a:spcPct val="30000"/>
              </a:spcBef>
              <a:spcAft>
                <a:spcPct val="0"/>
              </a:spcAft>
              <a:buSzTx/>
              <a:buFont typeface="Arial" panose="020B0604020202020204" pitchFamily="34" charset="0"/>
              <a:buChar char="•"/>
              <a:tabLst/>
              <a:defRPr/>
            </a:pPr>
            <a:r>
              <a:rPr lang="en-US" b="1" i="0" kern="1200" dirty="0">
                <a:effectLst/>
              </a:rPr>
              <a:t>KI celebrates </a:t>
            </a:r>
            <a:r>
              <a:rPr lang="en-US" b="0" i="0" kern="1200" dirty="0">
                <a:effectLst/>
              </a:rPr>
              <a:t>its 200th anniversary in 2010.</a:t>
            </a:r>
            <a:endParaRPr lang="sv-SE" kern="1200" dirty="0"/>
          </a:p>
          <a:p>
            <a:pPr marL="171450" indent="-171450">
              <a:buFont typeface="Arial" panose="020B0604020202020204" pitchFamily="34" charset="0"/>
              <a:buChar char="•"/>
            </a:pPr>
            <a:r>
              <a:rPr lang="sv-SE" b="1" kern="1200" dirty="0" err="1"/>
              <a:t>Strategy</a:t>
            </a:r>
            <a:r>
              <a:rPr lang="sv-SE" b="1" kern="1200" dirty="0"/>
              <a:t> 2030</a:t>
            </a:r>
            <a:r>
              <a:rPr lang="sv-SE" kern="1200" dirty="0"/>
              <a:t>, </a:t>
            </a:r>
            <a:r>
              <a:rPr lang="en-US" b="0" i="0" kern="1200" dirty="0">
                <a:effectLst/>
              </a:rPr>
              <a:t>the strategic plan that will be the guiding light until 2030 is decided, 2019.</a:t>
            </a:r>
            <a:endParaRPr lang="sv-SE" dirty="0"/>
          </a:p>
          <a:p>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28</a:t>
            </a:fld>
            <a:endParaRPr lang="sv-SE"/>
          </a:p>
        </p:txBody>
      </p:sp>
    </p:spTree>
    <p:extLst>
      <p:ext uri="{BB962C8B-B14F-4D97-AF65-F5344CB8AC3E}">
        <p14:creationId xmlns:p14="http://schemas.microsoft.com/office/powerpoint/2010/main" val="3633591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2"/>
              <a:buNone/>
              <a:tabLst/>
              <a:defRPr/>
            </a:pPr>
            <a:r>
              <a:rPr kumimoji="0" lang="en-US" sz="1200" b="0" i="0" u="none" strike="noStrike" kern="0" cap="none" spc="0" normalizeH="0" baseline="0" noProof="0">
                <a:ln>
                  <a:noFill/>
                </a:ln>
                <a:solidFill>
                  <a:srgbClr val="FFFFFF"/>
                </a:solidFill>
                <a:effectLst/>
                <a:uLnTx/>
                <a:uFillTx/>
                <a:latin typeface="+mn-lt"/>
                <a:ea typeface="+mn-ea"/>
                <a:cs typeface="+mn-cs"/>
              </a:rPr>
              <a:t>Karolinska Institutet is one of the world’s leading medical universities. Our vision is to advance knowledge about life and strive towards better health for all. Karolinska Institutet accounts for the single largest share of all academic medical research conducted in Sweden and offers the country’s broadest range of education in medicine and health sciences. The Nobel Assembly at Karolinska Institutet selects the Nobel laureates in Physiology or Medicine</a:t>
            </a:r>
            <a:r>
              <a:rPr kumimoji="0" lang="sv-SE" sz="1200" b="0" i="0" u="none" strike="noStrike" kern="0" cap="none" spc="0" normalizeH="0" baseline="0" noProof="0">
                <a:ln>
                  <a:noFill/>
                </a:ln>
                <a:solidFill>
                  <a:srgbClr val="FFFFFF"/>
                </a:solidFill>
                <a:effectLst/>
                <a:uLnTx/>
                <a:uFillTx/>
                <a:latin typeface="+mn-lt"/>
                <a:ea typeface="+mn-ea"/>
                <a:cs typeface="+mn-cs"/>
              </a:rPr>
              <a:t>.</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29</a:t>
            </a:fld>
            <a:endParaRPr lang="sv-SE"/>
          </a:p>
        </p:txBody>
      </p:sp>
    </p:spTree>
    <p:extLst>
      <p:ext uri="{BB962C8B-B14F-4D97-AF65-F5344CB8AC3E}">
        <p14:creationId xmlns:p14="http://schemas.microsoft.com/office/powerpoint/2010/main" val="79643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Clr>
                <a:schemeClr val="bg1"/>
              </a:buClr>
              <a:buFont typeface="Wingdings" panose="05000000000000000000" pitchFamily="2" charset="2"/>
              <a:buNone/>
            </a:pPr>
            <a:r>
              <a:rPr lang="en-US" b="1" dirty="0"/>
              <a:t>Our core values should permeate our culture </a:t>
            </a:r>
            <a:r>
              <a:rPr lang="en-US" dirty="0"/>
              <a:t>and serve as a guideline for how we are perceived and how we tackle the challenges that arise in our operations. Our core values shall be reflected in the </a:t>
            </a:r>
            <a:r>
              <a:rPr lang="en-US" dirty="0" err="1"/>
              <a:t>organisation's</a:t>
            </a:r>
            <a:r>
              <a:rPr lang="en-US" dirty="0"/>
              <a:t> governance and standards and guide us in an environment where the conditions for our operations are constantly changing. This is crucial for making the right choices and taking long-term, sustainable decisions. </a:t>
            </a:r>
          </a:p>
          <a:p>
            <a:pPr>
              <a:buClr>
                <a:schemeClr val="bg1"/>
              </a:buClr>
              <a:buFont typeface="Wingdings" panose="05000000000000000000" pitchFamily="2" charset="2"/>
              <a:buNone/>
            </a:pPr>
            <a:endParaRPr lang="en-US" b="1" i="0" kern="1200" dirty="0">
              <a:solidFill>
                <a:schemeClr val="tx1"/>
              </a:solidFill>
              <a:effectLst/>
            </a:endParaRPr>
          </a:p>
          <a:p>
            <a:pPr>
              <a:buClr>
                <a:schemeClr val="bg1"/>
              </a:buClr>
              <a:buFont typeface="Wingdings" panose="05000000000000000000" pitchFamily="2" charset="2"/>
              <a:buNone/>
            </a:pPr>
            <a:r>
              <a:rPr lang="en-US" b="1" i="0" kern="1200" dirty="0">
                <a:solidFill>
                  <a:schemeClr val="tx1"/>
                </a:solidFill>
                <a:effectLst/>
              </a:rPr>
              <a:t>KI’s core values are: </a:t>
            </a:r>
          </a:p>
          <a:p>
            <a:pPr marL="171450" indent="-171450">
              <a:buFont typeface="Arial" panose="020B0604020202020204" pitchFamily="34" charset="0"/>
              <a:buChar char="•"/>
            </a:pPr>
            <a:r>
              <a:rPr lang="en-US" b="1" i="0" kern="1200" dirty="0">
                <a:solidFill>
                  <a:schemeClr val="tx1"/>
                </a:solidFill>
                <a:effectLst/>
              </a:rPr>
              <a:t>Creativity - </a:t>
            </a:r>
            <a:r>
              <a:rPr lang="en-US" b="0" i="0" kern="1200" dirty="0">
                <a:solidFill>
                  <a:schemeClr val="tx1"/>
                </a:solidFill>
                <a:effectLst/>
              </a:rPr>
              <a:t>We create groundbreaking results through creative thinking, perseverance, collaboration, and encouragement of originality</a:t>
            </a:r>
          </a:p>
          <a:p>
            <a:pPr marL="171450" indent="-171450">
              <a:buFont typeface="Arial" panose="020B0604020202020204" pitchFamily="34" charset="0"/>
              <a:buChar char="•"/>
            </a:pPr>
            <a:r>
              <a:rPr lang="en-US" b="1" i="0" kern="1200" dirty="0">
                <a:solidFill>
                  <a:schemeClr val="tx1"/>
                </a:solidFill>
                <a:effectLst/>
              </a:rPr>
              <a:t>Passion - </a:t>
            </a:r>
            <a:r>
              <a:rPr lang="en-US" b="0" i="0" kern="1200" dirty="0">
                <a:solidFill>
                  <a:schemeClr val="tx1"/>
                </a:solidFill>
                <a:effectLst/>
              </a:rPr>
              <a:t>We have a passion for science and knowledge transfer, and their power to change the world</a:t>
            </a:r>
          </a:p>
          <a:p>
            <a:pPr marL="171450" indent="-171450">
              <a:buFont typeface="Arial" panose="020B0604020202020204" pitchFamily="34" charset="0"/>
              <a:buChar char="•"/>
            </a:pPr>
            <a:r>
              <a:rPr lang="en-US" b="1" i="0" kern="1200" dirty="0">
                <a:solidFill>
                  <a:schemeClr val="tx1"/>
                </a:solidFill>
                <a:effectLst/>
              </a:rPr>
              <a:t>Responsibility - </a:t>
            </a:r>
            <a:r>
              <a:rPr lang="en-US" b="0" i="0" kern="1200" dirty="0">
                <a:solidFill>
                  <a:schemeClr val="tx1"/>
                </a:solidFill>
                <a:effectLst/>
              </a:rPr>
              <a:t>Our activities are </a:t>
            </a:r>
            <a:r>
              <a:rPr lang="en-US" b="0" i="0" kern="1200" dirty="0" err="1">
                <a:solidFill>
                  <a:schemeClr val="tx1"/>
                </a:solidFill>
                <a:effectLst/>
              </a:rPr>
              <a:t>characterised</a:t>
            </a:r>
            <a:r>
              <a:rPr lang="en-US" b="0" i="0" kern="1200" dirty="0">
                <a:solidFill>
                  <a:schemeClr val="tx1"/>
                </a:solidFill>
                <a:effectLst/>
              </a:rPr>
              <a:t> by high quality and an ethical approach, as well as by respect, empathy, and critical reflection.</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3</a:t>
            </a:fld>
            <a:endParaRPr lang="sv-SE"/>
          </a:p>
        </p:txBody>
      </p:sp>
    </p:spTree>
    <p:extLst>
      <p:ext uri="{BB962C8B-B14F-4D97-AF65-F5344CB8AC3E}">
        <p14:creationId xmlns:p14="http://schemas.microsoft.com/office/powerpoint/2010/main" val="236363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en-US" altLang="sv-SE" b="1" dirty="0"/>
              <a:t>The vision</a:t>
            </a:r>
            <a:r>
              <a:rPr lang="en-US" altLang="sv-SE" dirty="0"/>
              <a:t> is shared by everyone who works at KI and describes </a:t>
            </a:r>
            <a:r>
              <a:rPr lang="en-US" altLang="sv-SE" b="1" dirty="0"/>
              <a:t>what we do</a:t>
            </a:r>
            <a:r>
              <a:rPr lang="en-US" altLang="sv-SE" dirty="0"/>
              <a:t> and </a:t>
            </a:r>
            <a:r>
              <a:rPr lang="en-US" altLang="sv-SE" b="1" dirty="0"/>
              <a:t>what we aim to contribute</a:t>
            </a:r>
            <a:r>
              <a:rPr lang="en-US" altLang="sv-SE" dirty="0"/>
              <a:t> in a concise</a:t>
            </a:r>
            <a:r>
              <a:rPr lang="en-US" altLang="sv-SE" b="0" dirty="0"/>
              <a:t> sentence.</a:t>
            </a:r>
            <a:endParaRPr lang="en-US" altLang="sv-SE" dirty="0"/>
          </a:p>
          <a:p>
            <a:pPr lvl="0">
              <a:defRPr/>
            </a:pPr>
            <a:endParaRPr lang="en-US" dirty="0"/>
          </a:p>
          <a:p>
            <a:pPr lvl="0">
              <a:defRPr/>
            </a:pPr>
            <a:r>
              <a:rPr lang="en-US" dirty="0"/>
              <a:t>KI’s vision: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We are advancing knowledge about life and strive towards better health for all. </a:t>
            </a:r>
            <a:endParaRPr lang="sv-SE" b="1" dirty="0"/>
          </a:p>
          <a:p>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4</a:t>
            </a:fld>
            <a:endParaRPr lang="sv-SE"/>
          </a:p>
        </p:txBody>
      </p:sp>
    </p:spTree>
    <p:extLst>
      <p:ext uri="{BB962C8B-B14F-4D97-AF65-F5344CB8AC3E}">
        <p14:creationId xmlns:p14="http://schemas.microsoft.com/office/powerpoint/2010/main" val="1516377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14400" y="4343400"/>
            <a:ext cx="5146158" cy="4114800"/>
          </a:xfrm>
        </p:spPr>
        <p:txBody>
          <a:bodyPr/>
          <a:lstStyle/>
          <a:p>
            <a:r>
              <a:rPr lang="en-US" b="1" dirty="0"/>
              <a:t>Background to Strategy 2030</a:t>
            </a:r>
          </a:p>
          <a:p>
            <a:r>
              <a:rPr lang="en-US" dirty="0"/>
              <a:t>Ongoing long-term change work. </a:t>
            </a:r>
            <a:r>
              <a:rPr lang="en-US" dirty="0" err="1"/>
              <a:t>Organisational</a:t>
            </a:r>
            <a:r>
              <a:rPr lang="en-US" dirty="0"/>
              <a:t> and infrastructural changes. New management </a:t>
            </a:r>
            <a:r>
              <a:rPr lang="en-US" dirty="0" err="1"/>
              <a:t>organisation</a:t>
            </a:r>
            <a:r>
              <a:rPr lang="en-US" dirty="0"/>
              <a:t> since the turn of the year 2018/2019. About  80 per cent of our experimental research has moved into new premises. Through Strategy 2030, we are setting out the direction for KI for the next ten years or so. </a:t>
            </a:r>
          </a:p>
          <a:p>
            <a:r>
              <a:rPr lang="en-US" dirty="0"/>
              <a:t>We will approach 2030 as a </a:t>
            </a:r>
            <a:r>
              <a:rPr lang="en-US" b="1" dirty="0"/>
              <a:t>groundbreaking, collaborative</a:t>
            </a:r>
            <a:r>
              <a:rPr lang="en-US" dirty="0"/>
              <a:t> and </a:t>
            </a:r>
            <a:r>
              <a:rPr lang="en-US" b="1" dirty="0"/>
              <a:t>global university</a:t>
            </a:r>
            <a:r>
              <a:rPr lang="en-US" dirty="0"/>
              <a:t>. These three strategic choices are the most important for us to achieve our overall goals and move closer to our vision: “We are advancing knowledge about life and strive towards better health for all”. </a:t>
            </a:r>
          </a:p>
          <a:p>
            <a:r>
              <a:rPr lang="en-US" b="1" dirty="0"/>
              <a:t>The strategic choices are interdependent: </a:t>
            </a:r>
            <a:r>
              <a:rPr lang="en-US" dirty="0"/>
              <a:t>By strengthening our international profile – a global university – and our collaboration with healthcare, higher education institutions and others – a collaborative university – we gain the perspectives we need to make new breakthroughs in research and achieve high quality in education – a groundbreaking university. </a:t>
            </a:r>
          </a:p>
          <a:p>
            <a:r>
              <a:rPr lang="en-US" b="1" dirty="0"/>
              <a:t>Taking responsibility for the development of society. </a:t>
            </a:r>
            <a:r>
              <a:rPr lang="en-US" dirty="0"/>
              <a:t>The strategic choices involve broadening our ambitions and taking greater responsibility for the development of society globally, nationally and locally.</a:t>
            </a:r>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5</a:t>
            </a:fld>
            <a:endParaRPr lang="sv-SE"/>
          </a:p>
        </p:txBody>
      </p:sp>
    </p:spTree>
    <p:extLst>
      <p:ext uri="{BB962C8B-B14F-4D97-AF65-F5344CB8AC3E}">
        <p14:creationId xmlns:p14="http://schemas.microsoft.com/office/powerpoint/2010/main" val="26707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1" i="0" u="none" strike="noStrike" kern="1200" baseline="0" dirty="0">
                <a:solidFill>
                  <a:schemeClr val="tx1"/>
                </a:solidFill>
              </a:rPr>
              <a:t>The Global Goals </a:t>
            </a:r>
            <a:r>
              <a:rPr lang="en-US" i="0" u="none" strike="noStrike" kern="1200" baseline="0" dirty="0">
                <a:solidFill>
                  <a:schemeClr val="tx1"/>
                </a:solidFill>
              </a:rPr>
              <a:t>are the most ambitious agenda </a:t>
            </a:r>
            <a:r>
              <a:rPr lang="en-US" b="0" i="0" u="none" strike="noStrike" kern="1200" baseline="0" dirty="0">
                <a:solidFill>
                  <a:schemeClr val="tx1"/>
                </a:solidFill>
              </a:rPr>
              <a:t>for sustainable development that the nations of the world have ever adopted and exists to achieve four fantastic things by the year 2030: </a:t>
            </a:r>
          </a:p>
          <a:p>
            <a:pPr marL="171450" indent="-171450">
              <a:buFont typeface="Arial" panose="020B0604020202020204" pitchFamily="34" charset="0"/>
              <a:buChar char="•"/>
            </a:pPr>
            <a:r>
              <a:rPr lang="en-US" i="0" u="none" strike="noStrike" kern="1200" baseline="0" dirty="0">
                <a:solidFill>
                  <a:schemeClr val="tx1"/>
                </a:solidFill>
              </a:rPr>
              <a:t>To eliminate extreme poverty. </a:t>
            </a:r>
          </a:p>
          <a:p>
            <a:pPr marL="171450" indent="-171450">
              <a:buFont typeface="Arial" panose="020B0604020202020204" pitchFamily="34" charset="0"/>
              <a:buChar char="•"/>
            </a:pPr>
            <a:r>
              <a:rPr lang="en-US" i="0" u="none" strike="noStrike" kern="1200" baseline="0" dirty="0">
                <a:solidFill>
                  <a:schemeClr val="tx1"/>
                </a:solidFill>
              </a:rPr>
              <a:t>To reduce inequality and injustice in the world. </a:t>
            </a:r>
          </a:p>
          <a:p>
            <a:pPr marL="171450" indent="-171450">
              <a:buFont typeface="Arial" panose="020B0604020202020204" pitchFamily="34" charset="0"/>
              <a:buChar char="•"/>
            </a:pPr>
            <a:r>
              <a:rPr lang="en-US" i="0" u="none" strike="noStrike" kern="1200" baseline="0" dirty="0">
                <a:solidFill>
                  <a:schemeClr val="tx1"/>
                </a:solidFill>
              </a:rPr>
              <a:t>To promote peace and justice. </a:t>
            </a:r>
          </a:p>
          <a:p>
            <a:pPr marL="171450" indent="-171450">
              <a:buFont typeface="Arial" panose="020B0604020202020204" pitchFamily="34" charset="0"/>
              <a:buChar char="•"/>
            </a:pPr>
            <a:r>
              <a:rPr lang="en-US" i="0" u="none" strike="noStrike" kern="1200" baseline="0" dirty="0">
                <a:solidFill>
                  <a:schemeClr val="tx1"/>
                </a:solidFill>
              </a:rPr>
              <a:t>To solve the climate crisis. </a:t>
            </a:r>
          </a:p>
          <a:p>
            <a:pPr>
              <a:defRPr/>
            </a:pPr>
            <a:endParaRPr lang="en-US" b="1" dirty="0"/>
          </a:p>
          <a:p>
            <a:pPr>
              <a:defRPr/>
            </a:pPr>
            <a:r>
              <a:rPr lang="en-US" b="1" dirty="0"/>
              <a:t>KI’s activity should be inspired by and contribute </a:t>
            </a:r>
            <a:r>
              <a:rPr lang="en-US" dirty="0"/>
              <a:t>to the UN’s 2030 Agenda and the 17 global goals for sustainable development – </a:t>
            </a:r>
            <a:r>
              <a:rPr lang="en-US" i="1" dirty="0"/>
              <a:t>Sustainable Development Goals</a:t>
            </a:r>
            <a:r>
              <a:rPr lang="en-US" dirty="0"/>
              <a:t> (SDGs). </a:t>
            </a:r>
            <a:r>
              <a:rPr lang="en-US" i="0" u="none" strike="noStrike" kern="1200" baseline="0" dirty="0">
                <a:solidFill>
                  <a:schemeClr val="tx1"/>
                </a:solidFill>
              </a:rPr>
              <a:t>We have the greatest opportunity to contribute to a better environment and sustainable development by increasing visibility and integrating a sustainability perspective in our research and education. Education, research, innovation and leadership are essential for society’s sustainable development. </a:t>
            </a:r>
          </a:p>
          <a:p>
            <a:endParaRPr lang="en-US" b="0" i="0" u="none" strike="noStrike" kern="1200" baseline="0" dirty="0">
              <a:solidFill>
                <a:schemeClr val="tx1"/>
              </a:solidFill>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6</a:t>
            </a:fld>
            <a:endParaRPr lang="sv-SE"/>
          </a:p>
        </p:txBody>
      </p:sp>
    </p:spTree>
    <p:extLst>
      <p:ext uri="{BB962C8B-B14F-4D97-AF65-F5344CB8AC3E}">
        <p14:creationId xmlns:p14="http://schemas.microsoft.com/office/powerpoint/2010/main" val="138805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14399" y="4343400"/>
            <a:ext cx="5156791" cy="4114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International co-publications </a:t>
            </a:r>
            <a:r>
              <a:rPr lang="sv-SE" b="1" i="0" u="none" strike="noStrike" kern="1200" baseline="0" dirty="0">
                <a:solidFill>
                  <a:schemeClr val="tx1"/>
                </a:solidFill>
              </a:rPr>
              <a:t>2023-2025</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number of academic articles published by KI’s researchers in collaboration with one or more researchers from different parts of the world.</a:t>
            </a:r>
            <a:endParaRPr lang="sv-SE" b="0" i="0" u="none" strike="noStrike" baseline="0" dirty="0">
              <a:solidFill>
                <a:srgbClr val="000000"/>
              </a:solidFill>
            </a:endParaRPr>
          </a:p>
          <a:p>
            <a:r>
              <a:rPr lang="en-US" dirty="0"/>
              <a:t>Every year, KI's researchers publish many scientific articles in collaboration with researchers in other countries. In recent years, international co-publications have accounted for about 75 percent of all articles from KI. During the period 2023–2025, articles were published together with researchers based in approximately 180 different countries. The country with the most co-publications was the United States, closely followed by Great Britain and Germany.</a:t>
            </a:r>
          </a:p>
          <a:p>
            <a:r>
              <a:rPr lang="sv-SE" i="1" dirty="0"/>
              <a:t>(</a:t>
            </a:r>
            <a:r>
              <a:rPr lang="sv-SE" i="1" dirty="0" err="1"/>
              <a:t>Annual</a:t>
            </a:r>
            <a:r>
              <a:rPr lang="sv-SE" i="1" dirty="0"/>
              <a:t> </a:t>
            </a:r>
            <a:r>
              <a:rPr lang="sv-SE" i="1" dirty="0" err="1"/>
              <a:t>Report</a:t>
            </a:r>
            <a:r>
              <a:rPr lang="sv-SE" i="1" dirty="0"/>
              <a:t> </a:t>
            </a:r>
            <a:r>
              <a:rPr lang="sv-SE" i="1" dirty="0">
                <a:ea typeface="Times" panose="02020603050405020304" pitchFamily="18" charset="0"/>
                <a:cs typeface="Times New Roman" panose="02020603050405020304" pitchFamily="18" charset="0"/>
              </a:rPr>
              <a:t>2025, page 39</a:t>
            </a:r>
            <a:r>
              <a:rPr lang="sv-SE" i="1" dirty="0"/>
              <a:t>)</a:t>
            </a:r>
          </a:p>
          <a:p>
            <a:endParaRPr lang="sv-SE" i="1" dirty="0"/>
          </a:p>
          <a:p>
            <a:endParaRPr lang="sv-SE" dirty="0"/>
          </a:p>
          <a:p>
            <a:endParaRPr lang="sv-SE" sz="1200" b="1" i="0" u="none" strike="noStrike" kern="1200" baseline="0" dirty="0">
              <a:solidFill>
                <a:schemeClr val="tx1"/>
              </a:solidFill>
              <a:latin typeface="Times" charset="0"/>
              <a:ea typeface="+mn-ea"/>
              <a:cs typeface="+mn-cs"/>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7</a:t>
            </a:fld>
            <a:endParaRPr lang="sv-SE"/>
          </a:p>
        </p:txBody>
      </p:sp>
    </p:spTree>
    <p:extLst>
      <p:ext uri="{BB962C8B-B14F-4D97-AF65-F5344CB8AC3E}">
        <p14:creationId xmlns:p14="http://schemas.microsoft.com/office/powerpoint/2010/main" val="2810115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en-US" dirty="0"/>
              <a:t>The field-standardized citation rate reflects an article's citation rate in relation to the citation rate of comparable publications, i.e. publications of the same document type, published in the same year and within the same subject. The diagram shows the average value per year of the field-standardized citation rate for all articles from KI. This is set in the diagram in relation to the corresponding Cf value for the EU's 27 member states (EU27) and Great Britain. KI's citation rate is at a level that exceeds the corresponding value for the EU27 and Great Britain.</a:t>
            </a:r>
            <a:endParaRPr lang="en-US" dirty="0">
              <a:cs typeface="Times New Roman" panose="02020603050405020304" pitchFamily="18" charset="0"/>
            </a:endParaRPr>
          </a:p>
          <a:p>
            <a:pPr>
              <a:spcBef>
                <a:spcPts val="396"/>
              </a:spcBef>
              <a:spcAft>
                <a:spcPts val="1200"/>
              </a:spcAft>
            </a:pPr>
            <a:r>
              <a:rPr lang="sv-SE" i="1" dirty="0"/>
              <a:t>(</a:t>
            </a:r>
            <a:r>
              <a:rPr lang="sv-SE" i="1" dirty="0" err="1"/>
              <a:t>Annual</a:t>
            </a:r>
            <a:r>
              <a:rPr lang="sv-SE" i="1" dirty="0"/>
              <a:t> </a:t>
            </a:r>
            <a:r>
              <a:rPr lang="sv-SE" i="1" dirty="0" err="1"/>
              <a:t>Report</a:t>
            </a:r>
            <a:r>
              <a:rPr lang="sv-SE" i="1" dirty="0"/>
              <a:t> 2025, page 38</a:t>
            </a:r>
            <a:r>
              <a:rPr lang="sv-SE" b="0" i="1" u="none" strike="noStrike" kern="1200" baseline="0" dirty="0">
                <a:solidFill>
                  <a:schemeClr val="tx1"/>
                </a:solidFill>
              </a:rPr>
              <a:t>)</a:t>
            </a:r>
          </a:p>
          <a:p>
            <a:pPr>
              <a:spcBef>
                <a:spcPts val="396"/>
              </a:spcBef>
              <a:spcAft>
                <a:spcPts val="1200"/>
              </a:spcAft>
            </a:pPr>
            <a:endParaRPr lang="sv-SE" b="0" i="1" u="none" strike="noStrike" kern="1200" baseline="0" dirty="0">
              <a:solidFill>
                <a:schemeClr val="tx1"/>
              </a:solidFill>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8</a:t>
            </a:fld>
            <a:endParaRPr lang="sv-SE"/>
          </a:p>
        </p:txBody>
      </p:sp>
    </p:spTree>
    <p:extLst>
      <p:ext uri="{BB962C8B-B14F-4D97-AF65-F5344CB8AC3E}">
        <p14:creationId xmlns:p14="http://schemas.microsoft.com/office/powerpoint/2010/main" val="2944408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Nobel Assembly at Karolinska Institutet, which selects the Nobel Prize winners in physiology or medicine, consists of 50 elected members who are professors at KI. Through its work with the Nobel Prize, KI has gained an invaluable network of contacts and a unique overview of medical research findings around the world.</a:t>
            </a:r>
          </a:p>
          <a:p>
            <a:r>
              <a:rPr lang="en-US" b="1" dirty="0"/>
              <a:t>Quick facts about the Nobel Prize in Physiology or Medicine</a:t>
            </a:r>
          </a:p>
          <a:p>
            <a:pPr marL="228600" indent="-228600">
              <a:buFont typeface="+mj-lt"/>
              <a:buAutoNum type="arabicPeriod"/>
            </a:pPr>
            <a:r>
              <a:rPr lang="en-US" dirty="0"/>
              <a:t>The prize was established by Alfred Nobel in his will of 1895 and was first awarded in 1901.</a:t>
            </a:r>
          </a:p>
          <a:p>
            <a:pPr marL="228600" indent="-228600">
              <a:buFont typeface="+mj-lt"/>
              <a:buAutoNum type="arabicPeriod"/>
            </a:pPr>
            <a:r>
              <a:rPr lang="en-US" dirty="0"/>
              <a:t>As of 2024, the prize sum is SEK 11 million for each Nobel Prize, which can be divided between several, although no more than three laureates.</a:t>
            </a:r>
          </a:p>
          <a:p>
            <a:pPr marL="228600" indent="-228600">
              <a:buFont typeface="+mj-lt"/>
              <a:buAutoNum type="arabicPeriod"/>
            </a:pPr>
            <a:r>
              <a:rPr lang="en-US" dirty="0"/>
              <a:t>The building in which the Nobel Assembly meets is called the Nobel Forum and is located on Karolinska </a:t>
            </a:r>
            <a:r>
              <a:rPr lang="en-US" dirty="0" err="1"/>
              <a:t>Institutet’s</a:t>
            </a:r>
            <a:r>
              <a:rPr lang="en-US" dirty="0"/>
              <a:t> Campus Solna. </a:t>
            </a:r>
          </a:p>
          <a:p>
            <a:pPr marL="228600" indent="-228600">
              <a:buFont typeface="+mj-lt"/>
              <a:buAutoNum type="arabicPeriod"/>
            </a:pPr>
            <a:r>
              <a:rPr lang="en-US" dirty="0"/>
              <a:t>The final vote takes place immediately before the winner or winners are made public, on the first Monday of October each year. The decision cannot be appealed. </a:t>
            </a:r>
          </a:p>
          <a:p>
            <a:pPr marL="228600" indent="-228600">
              <a:buFont typeface="+mj-lt"/>
              <a:buAutoNum type="arabicPeriod"/>
            </a:pPr>
            <a:r>
              <a:rPr lang="en-US" dirty="0"/>
              <a:t>The winner or winners will be notified just before the announcement is made public.</a:t>
            </a:r>
          </a:p>
          <a:p>
            <a:pPr marL="228600" indent="-228600">
              <a:buFont typeface="+mj-lt"/>
              <a:buAutoNum type="arabicPeriod"/>
            </a:pPr>
            <a:r>
              <a:rPr lang="en-US" dirty="0"/>
              <a:t>Alfred Nobel invented dynamite. He built up an expanding business empire but had no close family. In his final will he left the greater part of his wealth to a fund, the interest on which was to be distributed annually as the Nobel Prizes.</a:t>
            </a:r>
          </a:p>
          <a:p>
            <a:pPr marL="228600" indent="-228600">
              <a:buFont typeface="+mj-lt"/>
              <a:buAutoNum type="arabicPeriod"/>
            </a:pPr>
            <a:r>
              <a:rPr lang="en-US" dirty="0"/>
              <a:t>Of the eight Swedes who have won the Nobel Prize in Physiology or Medicine to date, five are from Karolinska Institutet.</a:t>
            </a:r>
          </a:p>
          <a:p>
            <a:pPr marL="228600" indent="-228600">
              <a:buFont typeface="+mj-lt"/>
              <a:buAutoNum type="arabicPeriod"/>
            </a:pPr>
            <a:r>
              <a:rPr lang="en-US" dirty="0"/>
              <a:t>The Nobel Prize medal is handmade from 18-carat recycled gold and weighs 175 grams.</a:t>
            </a:r>
          </a:p>
          <a:p>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9</a:t>
            </a:fld>
            <a:endParaRPr lang="sv-SE" dirty="0"/>
          </a:p>
        </p:txBody>
      </p:sp>
    </p:spTree>
    <p:extLst>
      <p:ext uri="{BB962C8B-B14F-4D97-AF65-F5344CB8AC3E}">
        <p14:creationId xmlns:p14="http://schemas.microsoft.com/office/powerpoint/2010/main" val="1088945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accent1"/>
        </a:solidFill>
        <a:effectLst/>
      </p:bgPr>
    </p:bg>
    <p:spTree>
      <p:nvGrpSpPr>
        <p:cNvPr id="1" name=""/>
        <p:cNvGrpSpPr/>
        <p:nvPr/>
      </p:nvGrpSpPr>
      <p:grpSpPr>
        <a:xfrm>
          <a:off x="0" y="0"/>
          <a:ext cx="0" cy="0"/>
          <a:chOff x="0" y="0"/>
          <a:chExt cx="0" cy="0"/>
        </a:xfrm>
      </p:grpSpPr>
      <p:pic>
        <p:nvPicPr>
          <p:cNvPr id="4" name="Bild 3" descr="Logotyp Karolinska Institutet.">
            <a:extLst>
              <a:ext uri="{FF2B5EF4-FFF2-40B4-BE49-F238E27FC236}">
                <a16:creationId xmlns:a16="http://schemas.microsoft.com/office/drawing/2014/main" id="{5C58A32B-CE37-00A7-BB2A-05D502F739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1478" y="262850"/>
            <a:ext cx="1691680" cy="704867"/>
          </a:xfrm>
          <a:prstGeom prst="rect">
            <a:avLst/>
          </a:prstGeom>
        </p:spPr>
      </p:pic>
      <p:sp>
        <p:nvSpPr>
          <p:cNvPr id="3074" name="Rectangle 2"/>
          <p:cNvSpPr>
            <a:spLocks noGrp="1" noChangeArrowheads="1"/>
          </p:cNvSpPr>
          <p:nvPr>
            <p:ph type="ctrTitle"/>
          </p:nvPr>
        </p:nvSpPr>
        <p:spPr>
          <a:xfrm>
            <a:off x="685800" y="1545332"/>
            <a:ext cx="7772400" cy="857250"/>
          </a:xfrm>
        </p:spPr>
        <p:txBody>
          <a:bodyPr anchor="ctr"/>
          <a:lstStyle>
            <a:lvl1pPr>
              <a:defRPr sz="3200" kern="1200" spc="-80" baseline="0">
                <a:solidFill>
                  <a:srgbClr val="FFFFFF"/>
                </a:solidFill>
              </a:defRPr>
            </a:lvl1pPr>
          </a:lstStyle>
          <a:p>
            <a:pPr lvl="0"/>
            <a:r>
              <a:rPr lang="sv-SE" noProof="0"/>
              <a:t>Klicka här för att ändra mall för rubrikformat</a:t>
            </a:r>
          </a:p>
        </p:txBody>
      </p:sp>
      <p:sp>
        <p:nvSpPr>
          <p:cNvPr id="3075" name="Rectangle 3"/>
          <p:cNvSpPr>
            <a:spLocks noGrp="1" noChangeArrowheads="1"/>
          </p:cNvSpPr>
          <p:nvPr>
            <p:ph type="subTitle" idx="1"/>
          </p:nvPr>
        </p:nvSpPr>
        <p:spPr>
          <a:xfrm>
            <a:off x="685800" y="2553444"/>
            <a:ext cx="7772400" cy="1314450"/>
          </a:xfrm>
        </p:spPr>
        <p:txBody>
          <a:bodyPr/>
          <a:lstStyle>
            <a:lvl1pPr marL="0" indent="0">
              <a:buFont typeface="Wingdings" charset="2"/>
              <a:buNone/>
              <a:defRPr sz="1800" spc="-20" baseline="0">
                <a:solidFill>
                  <a:srgbClr val="FFFFFF"/>
                </a:solidFill>
              </a:defRPr>
            </a:lvl1pPr>
          </a:lstStyle>
          <a:p>
            <a:pPr lvl="0"/>
            <a:r>
              <a:rPr lang="sv-SE" noProof="0"/>
              <a:t>Klicka här för att ändra mall för underrubrikformat</a:t>
            </a:r>
          </a:p>
        </p:txBody>
      </p:sp>
    </p:spTree>
    <p:extLst>
      <p:ext uri="{BB962C8B-B14F-4D97-AF65-F5344CB8AC3E}">
        <p14:creationId xmlns:p14="http://schemas.microsoft.com/office/powerpoint/2010/main" val="228853505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vslutande bild">
    <p:bg>
      <p:bgPr>
        <a:solidFill>
          <a:schemeClr val="accent1"/>
        </a:solidFill>
        <a:effectLst/>
      </p:bgPr>
    </p:bg>
    <p:spTree>
      <p:nvGrpSpPr>
        <p:cNvPr id="1" name=""/>
        <p:cNvGrpSpPr/>
        <p:nvPr/>
      </p:nvGrpSpPr>
      <p:grpSpPr>
        <a:xfrm>
          <a:off x="0" y="0"/>
          <a:ext cx="0" cy="0"/>
          <a:chOff x="0" y="0"/>
          <a:chExt cx="0" cy="0"/>
        </a:xfrm>
      </p:grpSpPr>
      <p:pic>
        <p:nvPicPr>
          <p:cNvPr id="3" name="Bild 2" descr="Logotyp Karolinska Institutet.">
            <a:extLst>
              <a:ext uri="{FF2B5EF4-FFF2-40B4-BE49-F238E27FC236}">
                <a16:creationId xmlns:a16="http://schemas.microsoft.com/office/drawing/2014/main" id="{7AC1AD67-1AF6-B109-ABEC-31FF3DEF09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96951" y="1915479"/>
            <a:ext cx="3150096" cy="1312540"/>
          </a:xfrm>
          <a:prstGeom prst="rect">
            <a:avLst/>
          </a:prstGeom>
        </p:spPr>
      </p:pic>
    </p:spTree>
    <p:extLst>
      <p:ext uri="{BB962C8B-B14F-4D97-AF65-F5344CB8AC3E}">
        <p14:creationId xmlns:p14="http://schemas.microsoft.com/office/powerpoint/2010/main" val="59453534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vslutande bild med text">
    <p:bg>
      <p:bgPr>
        <a:solidFill>
          <a:schemeClr val="accent1"/>
        </a:solidFill>
        <a:effectLst/>
      </p:bgPr>
    </p:bg>
    <p:spTree>
      <p:nvGrpSpPr>
        <p:cNvPr id="1" name=""/>
        <p:cNvGrpSpPr/>
        <p:nvPr/>
      </p:nvGrpSpPr>
      <p:grpSpPr>
        <a:xfrm>
          <a:off x="0" y="0"/>
          <a:ext cx="0" cy="0"/>
          <a:chOff x="0" y="0"/>
          <a:chExt cx="0" cy="0"/>
        </a:xfrm>
      </p:grpSpPr>
      <p:sp>
        <p:nvSpPr>
          <p:cNvPr id="3" name="Platshållare för text 9">
            <a:extLst>
              <a:ext uri="{FF2B5EF4-FFF2-40B4-BE49-F238E27FC236}">
                <a16:creationId xmlns:a16="http://schemas.microsoft.com/office/drawing/2014/main" id="{28D153B6-736E-604E-CC38-30ABDB634687}"/>
              </a:ext>
            </a:extLst>
          </p:cNvPr>
          <p:cNvSpPr>
            <a:spLocks noGrp="1"/>
          </p:cNvSpPr>
          <p:nvPr>
            <p:ph type="body" sz="quarter" idx="15"/>
          </p:nvPr>
        </p:nvSpPr>
        <p:spPr>
          <a:xfrm>
            <a:off x="255971" y="4299942"/>
            <a:ext cx="8564501" cy="578499"/>
          </a:xfrm>
        </p:spPr>
        <p:txBody>
          <a:bodyPr/>
          <a:lstStyle>
            <a:lvl1pPr marL="0" indent="0">
              <a:buNone/>
              <a:defRPr sz="1600">
                <a:solidFill>
                  <a:schemeClr val="bg1"/>
                </a:solidFill>
              </a:defRPr>
            </a:lvl1pPr>
          </a:lstStyle>
          <a:p>
            <a:pPr lvl="0"/>
            <a:r>
              <a:rPr lang="sv-SE"/>
              <a:t>Klicka här för att ändra format på bakgrundstexten</a:t>
            </a:r>
          </a:p>
        </p:txBody>
      </p:sp>
      <p:pic>
        <p:nvPicPr>
          <p:cNvPr id="4" name="Bild 3" descr="Logotyp Karolinska Institutet.">
            <a:extLst>
              <a:ext uri="{FF2B5EF4-FFF2-40B4-BE49-F238E27FC236}">
                <a16:creationId xmlns:a16="http://schemas.microsoft.com/office/drawing/2014/main" id="{1A2DD4E6-57FC-99BA-083F-4F5711AA37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96951" y="1915479"/>
            <a:ext cx="3150096" cy="1312540"/>
          </a:xfrm>
          <a:prstGeom prst="rect">
            <a:avLst/>
          </a:prstGeom>
        </p:spPr>
      </p:pic>
    </p:spTree>
    <p:extLst>
      <p:ext uri="{BB962C8B-B14F-4D97-AF65-F5344CB8AC3E}">
        <p14:creationId xmlns:p14="http://schemas.microsoft.com/office/powerpoint/2010/main" val="120840460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2AE9B8-65FD-DBD6-6BDA-810C7B329FCB}"/>
              </a:ext>
            </a:extLst>
          </p:cNvPr>
          <p:cNvSpPr>
            <a:spLocks noGrp="1"/>
          </p:cNvSpPr>
          <p:nvPr>
            <p:ph type="title"/>
          </p:nvPr>
        </p:nvSpPr>
        <p:spPr/>
        <p:txBody>
          <a:bodyPr anchor="b" anchorCtr="0"/>
          <a:lstStyle/>
          <a:p>
            <a:r>
              <a:rPr lang="sv-SE"/>
              <a:t>Klicka här för att ändra mall för rubrikformat</a:t>
            </a:r>
          </a:p>
        </p:txBody>
      </p:sp>
      <p:sp>
        <p:nvSpPr>
          <p:cNvPr id="3" name="Platshållare för datum 2">
            <a:extLst>
              <a:ext uri="{FF2B5EF4-FFF2-40B4-BE49-F238E27FC236}">
                <a16:creationId xmlns:a16="http://schemas.microsoft.com/office/drawing/2014/main" id="{47BAE95B-2559-ED1B-6634-A3474D45E63E}"/>
              </a:ext>
            </a:extLst>
          </p:cNvPr>
          <p:cNvSpPr>
            <a:spLocks noGrp="1"/>
          </p:cNvSpPr>
          <p:nvPr>
            <p:ph type="dt" sz="half" idx="10"/>
          </p:nvPr>
        </p:nvSpPr>
        <p:spPr/>
        <p:txBody>
          <a:bodyPr/>
          <a:lstStyle/>
          <a:p>
            <a:fld id="{6B9EE962-D315-4F0C-BE8B-C1B247806B6A}" type="datetime4">
              <a:rPr lang="en-GB" smtClean="0"/>
              <a:t>14 April 2026</a:t>
            </a:fld>
            <a:endParaRPr lang="sv-SE"/>
          </a:p>
        </p:txBody>
      </p:sp>
      <p:sp>
        <p:nvSpPr>
          <p:cNvPr id="4" name="Platshållare för sidfot 3">
            <a:extLst>
              <a:ext uri="{FF2B5EF4-FFF2-40B4-BE49-F238E27FC236}">
                <a16:creationId xmlns:a16="http://schemas.microsoft.com/office/drawing/2014/main" id="{F25A6EB3-5C64-4BC3-F7B0-1B6EE2649655}"/>
              </a:ext>
            </a:extLst>
          </p:cNvPr>
          <p:cNvSpPr>
            <a:spLocks noGrp="1"/>
          </p:cNvSpPr>
          <p:nvPr>
            <p:ph type="ftr" sz="quarter" idx="11"/>
          </p:nvPr>
        </p:nvSpPr>
        <p:spPr/>
        <p:txBody>
          <a:bodyPr/>
          <a:lstStyle/>
          <a:p>
            <a:r>
              <a:rPr lang="sv-SE"/>
              <a:t>Karolinska Institutet – A medical university</a:t>
            </a:r>
          </a:p>
        </p:txBody>
      </p:sp>
      <p:sp>
        <p:nvSpPr>
          <p:cNvPr id="5" name="Platshållare för bildnummer 4">
            <a:extLst>
              <a:ext uri="{FF2B5EF4-FFF2-40B4-BE49-F238E27FC236}">
                <a16:creationId xmlns:a16="http://schemas.microsoft.com/office/drawing/2014/main" id="{4D93293C-520A-B801-0EC1-07E90501E3C8}"/>
              </a:ext>
            </a:extLst>
          </p:cNvPr>
          <p:cNvSpPr>
            <a:spLocks noGrp="1"/>
          </p:cNvSpPr>
          <p:nvPr>
            <p:ph type="sldNum" sz="quarter" idx="12"/>
          </p:nvPr>
        </p:nvSpPr>
        <p:spPr/>
        <p:txBody>
          <a:bodyPr/>
          <a:lstStyle/>
          <a:p>
            <a:fld id="{B5C8723E-5A40-4F9A-B83B-0F0B7FEF2706}" type="slidenum">
              <a:rPr lang="sv-SE" smtClean="0"/>
              <a:pPr/>
              <a:t>‹#›</a:t>
            </a:fld>
            <a:endParaRPr lang="sv-SE"/>
          </a:p>
        </p:txBody>
      </p:sp>
    </p:spTree>
    <p:extLst>
      <p:ext uri="{BB962C8B-B14F-4D97-AF65-F5344CB8AC3E}">
        <p14:creationId xmlns:p14="http://schemas.microsoft.com/office/powerpoint/2010/main" val="341076388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lvl1pPr>
          </a:lstStyle>
          <a:p>
            <a:fld id="{1E5A7778-F154-4AB3-9276-920549E43593}" type="datetime4">
              <a:rPr lang="en-GB" smtClean="0"/>
              <a:t>14 April 2026</a:t>
            </a:fld>
            <a:endParaRPr lang="sv-SE"/>
          </a:p>
        </p:txBody>
      </p:sp>
      <p:sp>
        <p:nvSpPr>
          <p:cNvPr id="5" name="Platshållare för sidfot 4"/>
          <p:cNvSpPr>
            <a:spLocks noGrp="1"/>
          </p:cNvSpPr>
          <p:nvPr>
            <p:ph type="ftr" sz="quarter" idx="11"/>
          </p:nvPr>
        </p:nvSpPr>
        <p:spPr/>
        <p:txBody>
          <a:bodyPr/>
          <a:lstStyle>
            <a:lvl1pPr>
              <a:defRPr/>
            </a:lvl1pPr>
          </a:lstStyle>
          <a:p>
            <a:r>
              <a:rPr lang="sv-SE"/>
              <a:t>Karolinska Institutet – A medical university</a:t>
            </a:r>
          </a:p>
        </p:txBody>
      </p:sp>
      <p:sp>
        <p:nvSpPr>
          <p:cNvPr id="6" name="Platshållare för bildnummer 5"/>
          <p:cNvSpPr>
            <a:spLocks noGrp="1"/>
          </p:cNvSpPr>
          <p:nvPr>
            <p:ph type="sldNum" sz="quarter" idx="12"/>
          </p:nvPr>
        </p:nvSpPr>
        <p:spPr/>
        <p:txBody>
          <a:bodyPr/>
          <a:lstStyle>
            <a:lvl1pPr>
              <a:defRPr/>
            </a:lvl1pPr>
          </a:lstStyle>
          <a:p>
            <a:fld id="{15859C56-CB7E-413F-8971-4226A1EF6823}" type="slidenum">
              <a:rPr lang="sv-SE"/>
              <a:pPr/>
              <a:t>‹#›</a:t>
            </a:fld>
            <a:endParaRPr lang="sv-SE"/>
          </a:p>
        </p:txBody>
      </p:sp>
      <p:sp>
        <p:nvSpPr>
          <p:cNvPr id="9" name="Rectangle 2"/>
          <p:cNvSpPr>
            <a:spLocks noGrp="1" noChangeArrowheads="1"/>
          </p:cNvSpPr>
          <p:nvPr>
            <p:ph type="title"/>
          </p:nvPr>
        </p:nvSpPr>
        <p:spPr bwMode="auto">
          <a:xfrm>
            <a:off x="539750" y="850404"/>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a:t>
            </a:r>
          </a:p>
        </p:txBody>
      </p:sp>
      <p:sp>
        <p:nvSpPr>
          <p:cNvPr id="10" name="Rectangle 3"/>
          <p:cNvSpPr>
            <a:spLocks noGrp="1" noChangeArrowheads="1"/>
          </p:cNvSpPr>
          <p:nvPr>
            <p:ph idx="1"/>
          </p:nvPr>
        </p:nvSpPr>
        <p:spPr bwMode="auto">
          <a:xfrm>
            <a:off x="539750" y="1851670"/>
            <a:ext cx="7772400" cy="282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3512632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lbi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fld id="{BA27AD03-ED61-40E0-970C-E13B62139EF9}" type="datetime4">
              <a:rPr lang="en-GB" smtClean="0"/>
              <a:t>14 April 2026</a:t>
            </a:fld>
            <a:endParaRPr lang="sv-SE"/>
          </a:p>
        </p:txBody>
      </p:sp>
      <p:sp>
        <p:nvSpPr>
          <p:cNvPr id="5" name="Platshållare för bildnummer 4"/>
          <p:cNvSpPr>
            <a:spLocks noGrp="1"/>
          </p:cNvSpPr>
          <p:nvPr>
            <p:ph type="sldNum" sz="quarter" idx="12"/>
          </p:nvPr>
        </p:nvSpPr>
        <p:spPr/>
        <p:txBody>
          <a:bodyPr/>
          <a:lstStyle>
            <a:lvl1pPr>
              <a:defRPr/>
            </a:lvl1pPr>
          </a:lstStyle>
          <a:p>
            <a:fld id="{F62672A2-7A6E-4D96-9253-F8CDFE0E8C67}" type="slidenum">
              <a:rPr lang="sv-SE"/>
              <a:pPr/>
              <a:t>‹#›</a:t>
            </a:fld>
            <a:endParaRPr lang="sv-SE"/>
          </a:p>
        </p:txBody>
      </p:sp>
      <p:sp>
        <p:nvSpPr>
          <p:cNvPr id="7" name="Platshållare för bild 6"/>
          <p:cNvSpPr>
            <a:spLocks noGrp="1"/>
          </p:cNvSpPr>
          <p:nvPr>
            <p:ph type="pic" sz="quarter" idx="13"/>
          </p:nvPr>
        </p:nvSpPr>
        <p:spPr>
          <a:xfrm>
            <a:off x="119270" y="119271"/>
            <a:ext cx="8905460" cy="4905953"/>
          </a:xfrm>
        </p:spPr>
        <p:txBody>
          <a:bodyPr/>
          <a:lstStyle/>
          <a:p>
            <a:r>
              <a:rPr lang="sv-SE"/>
              <a:t>Klicka på ikonen för att lägga till en bild</a:t>
            </a:r>
          </a:p>
        </p:txBody>
      </p:sp>
    </p:spTree>
    <p:extLst>
      <p:ext uri="{BB962C8B-B14F-4D97-AF65-F5344CB8AC3E}">
        <p14:creationId xmlns:p14="http://schemas.microsoft.com/office/powerpoint/2010/main" val="2120383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ubrik + 1 innehåll och 1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4502150" y="1851025"/>
            <a:ext cx="3810000" cy="2825750"/>
          </a:xfrm>
        </p:spPr>
        <p:txBody>
          <a:bodyPr/>
          <a:lstStyle/>
          <a:p>
            <a:r>
              <a:rPr lang="sv-SE"/>
              <a:t>Klicka på ikonen för att lägga till en bild</a:t>
            </a:r>
          </a:p>
        </p:txBody>
      </p:sp>
      <p:sp>
        <p:nvSpPr>
          <p:cNvPr id="2" name="Platshållare för datum 1"/>
          <p:cNvSpPr>
            <a:spLocks noGrp="1"/>
          </p:cNvSpPr>
          <p:nvPr>
            <p:ph type="dt" sz="half" idx="10"/>
          </p:nvPr>
        </p:nvSpPr>
        <p:spPr/>
        <p:txBody>
          <a:bodyPr/>
          <a:lstStyle>
            <a:lvl1pPr>
              <a:defRPr/>
            </a:lvl1pPr>
          </a:lstStyle>
          <a:p>
            <a:fld id="{B9C76F97-4717-491E-A28A-7D10B067C1B0}" type="datetime4">
              <a:rPr lang="en-GB" smtClean="0"/>
              <a:t>14 April 2026</a:t>
            </a:fld>
            <a:endParaRPr lang="sv-SE"/>
          </a:p>
        </p:txBody>
      </p:sp>
      <p:sp>
        <p:nvSpPr>
          <p:cNvPr id="3" name="Platshållare för sidfot 2"/>
          <p:cNvSpPr>
            <a:spLocks noGrp="1"/>
          </p:cNvSpPr>
          <p:nvPr>
            <p:ph type="ftr" sz="quarter" idx="11"/>
          </p:nvPr>
        </p:nvSpPr>
        <p:spPr/>
        <p:txBody>
          <a:bodyPr/>
          <a:lstStyle>
            <a:lvl1pPr>
              <a:defRPr/>
            </a:lvl1pPr>
          </a:lstStyle>
          <a:p>
            <a:r>
              <a:rPr lang="sv-SE"/>
              <a:t>Karolinska Institutet – A medical university</a:t>
            </a:r>
          </a:p>
        </p:txBody>
      </p:sp>
      <p:sp>
        <p:nvSpPr>
          <p:cNvPr id="4" name="Platshållare för bildnummer 3"/>
          <p:cNvSpPr>
            <a:spLocks noGrp="1"/>
          </p:cNvSpPr>
          <p:nvPr>
            <p:ph type="sldNum" sz="quarter" idx="12"/>
          </p:nvPr>
        </p:nvSpPr>
        <p:spPr/>
        <p:txBody>
          <a:bodyPr/>
          <a:lstStyle>
            <a:lvl1pPr>
              <a:defRPr/>
            </a:lvl1pPr>
          </a:lstStyle>
          <a:p>
            <a:fld id="{E4B570BB-7289-4069-9D4A-2FAE4107D42A}" type="slidenum">
              <a:rPr lang="sv-SE"/>
              <a:pPr/>
              <a:t>‹#›</a:t>
            </a:fld>
            <a:endParaRPr lang="sv-SE"/>
          </a:p>
        </p:txBody>
      </p:sp>
      <p:sp>
        <p:nvSpPr>
          <p:cNvPr id="5" name="Rubrik 1"/>
          <p:cNvSpPr>
            <a:spLocks noGrp="1"/>
          </p:cNvSpPr>
          <p:nvPr>
            <p:ph type="title"/>
          </p:nvPr>
        </p:nvSpPr>
        <p:spPr>
          <a:xfrm>
            <a:off x="539750" y="850404"/>
            <a:ext cx="7772400" cy="857250"/>
          </a:xfrm>
        </p:spPr>
        <p:txBody>
          <a:bodyPr/>
          <a:lstStyle/>
          <a:p>
            <a:r>
              <a:rPr lang="sv-SE"/>
              <a:t>Klicka här för att ändra format</a:t>
            </a:r>
          </a:p>
        </p:txBody>
      </p:sp>
      <p:sp>
        <p:nvSpPr>
          <p:cNvPr id="6" name="Platshållare för innehåll 2"/>
          <p:cNvSpPr>
            <a:spLocks noGrp="1"/>
          </p:cNvSpPr>
          <p:nvPr>
            <p:ph sz="half" idx="1"/>
          </p:nvPr>
        </p:nvSpPr>
        <p:spPr>
          <a:xfrm>
            <a:off x="539750" y="1851669"/>
            <a:ext cx="3810000" cy="2825105"/>
          </a:xfrm>
        </p:spPr>
        <p:txBody>
          <a:bodyPr/>
          <a:lstStyle>
            <a:lvl1pPr>
              <a:defRPr sz="2000"/>
            </a:lvl1pPr>
            <a:lvl2pPr>
              <a:defRPr sz="1800"/>
            </a:lvl2pPr>
            <a:lvl3pPr>
              <a:defRPr sz="1600"/>
            </a:lvl3pPr>
            <a:lvl4pPr>
              <a:defRPr sz="14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827238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ubrik + 2 bilder">
    <p:spTree>
      <p:nvGrpSpPr>
        <p:cNvPr id="1" name=""/>
        <p:cNvGrpSpPr/>
        <p:nvPr/>
      </p:nvGrpSpPr>
      <p:grpSpPr>
        <a:xfrm>
          <a:off x="0" y="0"/>
          <a:ext cx="0" cy="0"/>
          <a:chOff x="0" y="0"/>
          <a:chExt cx="0" cy="0"/>
        </a:xfrm>
      </p:grpSpPr>
      <p:sp>
        <p:nvSpPr>
          <p:cNvPr id="11" name="Platshållare för bild 8"/>
          <p:cNvSpPr>
            <a:spLocks noGrp="1"/>
          </p:cNvSpPr>
          <p:nvPr>
            <p:ph type="pic" sz="quarter" idx="14"/>
          </p:nvPr>
        </p:nvSpPr>
        <p:spPr>
          <a:xfrm>
            <a:off x="539750" y="1851670"/>
            <a:ext cx="3810000" cy="2825750"/>
          </a:xfrm>
        </p:spPr>
        <p:txBody>
          <a:bodyPr/>
          <a:lstStyle/>
          <a:p>
            <a:r>
              <a:rPr lang="sv-SE"/>
              <a:t>Klicka på ikonen för att lägga till en bild</a:t>
            </a:r>
          </a:p>
        </p:txBody>
      </p:sp>
      <p:sp>
        <p:nvSpPr>
          <p:cNvPr id="5" name="Platshållare för datum 4"/>
          <p:cNvSpPr>
            <a:spLocks noGrp="1"/>
          </p:cNvSpPr>
          <p:nvPr>
            <p:ph type="dt" sz="half" idx="10"/>
          </p:nvPr>
        </p:nvSpPr>
        <p:spPr/>
        <p:txBody>
          <a:bodyPr/>
          <a:lstStyle>
            <a:lvl1pPr>
              <a:defRPr/>
            </a:lvl1pPr>
          </a:lstStyle>
          <a:p>
            <a:fld id="{4FB474F6-288B-4BA2-ADE9-A82E7EE38C72}" type="datetime4">
              <a:rPr lang="en-GB" smtClean="0"/>
              <a:t>14 April 2026</a:t>
            </a:fld>
            <a:endParaRPr lang="sv-SE"/>
          </a:p>
        </p:txBody>
      </p:sp>
      <p:sp>
        <p:nvSpPr>
          <p:cNvPr id="6" name="Platshållare för sidfot 5"/>
          <p:cNvSpPr>
            <a:spLocks noGrp="1"/>
          </p:cNvSpPr>
          <p:nvPr>
            <p:ph type="ftr" sz="quarter" idx="11"/>
          </p:nvPr>
        </p:nvSpPr>
        <p:spPr/>
        <p:txBody>
          <a:bodyPr/>
          <a:lstStyle>
            <a:lvl1pPr>
              <a:defRPr/>
            </a:lvl1pPr>
          </a:lstStyle>
          <a:p>
            <a:r>
              <a:rPr lang="sv-SE"/>
              <a:t>Karolinska Institutet – A medical university</a:t>
            </a:r>
          </a:p>
        </p:txBody>
      </p:sp>
      <p:sp>
        <p:nvSpPr>
          <p:cNvPr id="7" name="Platshållare för bildnummer 6"/>
          <p:cNvSpPr>
            <a:spLocks noGrp="1"/>
          </p:cNvSpPr>
          <p:nvPr>
            <p:ph type="sldNum" sz="quarter" idx="12"/>
          </p:nvPr>
        </p:nvSpPr>
        <p:spPr/>
        <p:txBody>
          <a:bodyPr/>
          <a:lstStyle>
            <a:lvl1pPr>
              <a:defRPr/>
            </a:lvl1pPr>
          </a:lstStyle>
          <a:p>
            <a:fld id="{73E6EECC-44D8-4442-87AA-D47F74CC81A2}" type="slidenum">
              <a:rPr lang="sv-SE"/>
              <a:pPr/>
              <a:t>‹#›</a:t>
            </a:fld>
            <a:endParaRPr lang="sv-SE"/>
          </a:p>
        </p:txBody>
      </p:sp>
      <p:sp>
        <p:nvSpPr>
          <p:cNvPr id="8" name="Platshållare för bild 8"/>
          <p:cNvSpPr>
            <a:spLocks noGrp="1"/>
          </p:cNvSpPr>
          <p:nvPr>
            <p:ph type="pic" sz="quarter" idx="13"/>
          </p:nvPr>
        </p:nvSpPr>
        <p:spPr>
          <a:xfrm>
            <a:off x="4502150" y="1851025"/>
            <a:ext cx="3810000" cy="2825750"/>
          </a:xfrm>
        </p:spPr>
        <p:txBody>
          <a:bodyPr/>
          <a:lstStyle/>
          <a:p>
            <a:r>
              <a:rPr lang="sv-SE"/>
              <a:t>Klicka på ikonen för att lägga till en bild</a:t>
            </a:r>
          </a:p>
        </p:txBody>
      </p:sp>
      <p:sp>
        <p:nvSpPr>
          <p:cNvPr id="9" name="Rubrik 1"/>
          <p:cNvSpPr>
            <a:spLocks noGrp="1"/>
          </p:cNvSpPr>
          <p:nvPr>
            <p:ph type="title"/>
          </p:nvPr>
        </p:nvSpPr>
        <p:spPr>
          <a:xfrm>
            <a:off x="539750" y="850404"/>
            <a:ext cx="7772400" cy="857250"/>
          </a:xfrm>
        </p:spPr>
        <p:txBody>
          <a:bodyPr/>
          <a:lstStyle/>
          <a:p>
            <a:r>
              <a:rPr lang="sv-SE"/>
              <a:t>Klicka här för att ändra format</a:t>
            </a:r>
          </a:p>
        </p:txBody>
      </p:sp>
    </p:spTree>
    <p:extLst>
      <p:ext uri="{BB962C8B-B14F-4D97-AF65-F5344CB8AC3E}">
        <p14:creationId xmlns:p14="http://schemas.microsoft.com/office/powerpoint/2010/main" val="3657994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 + 2 bilder m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B17959F-3BCC-44AA-92BA-1DFA416D5351}" type="datetime4">
              <a:rPr lang="en-GB" smtClean="0"/>
              <a:t>14 April 2026</a:t>
            </a:fld>
            <a:endParaRPr lang="sv-SE"/>
          </a:p>
        </p:txBody>
      </p:sp>
      <p:sp>
        <p:nvSpPr>
          <p:cNvPr id="4" name="Platshållare för sidfot 3"/>
          <p:cNvSpPr>
            <a:spLocks noGrp="1"/>
          </p:cNvSpPr>
          <p:nvPr>
            <p:ph type="ftr" sz="quarter" idx="11"/>
          </p:nvPr>
        </p:nvSpPr>
        <p:spPr/>
        <p:txBody>
          <a:bodyPr/>
          <a:lstStyle/>
          <a:p>
            <a:r>
              <a:rPr lang="sv-SE"/>
              <a:t>Karolinska Institutet – A medical university</a:t>
            </a:r>
          </a:p>
        </p:txBody>
      </p:sp>
      <p:sp>
        <p:nvSpPr>
          <p:cNvPr id="5" name="Platshållare för bildnummer 4"/>
          <p:cNvSpPr>
            <a:spLocks noGrp="1"/>
          </p:cNvSpPr>
          <p:nvPr>
            <p:ph type="sldNum" sz="quarter" idx="12"/>
          </p:nvPr>
        </p:nvSpPr>
        <p:spPr/>
        <p:txBody>
          <a:bodyPr/>
          <a:lstStyle/>
          <a:p>
            <a:fld id="{B5C8723E-5A40-4F9A-B83B-0F0B7FEF2706}" type="slidenum">
              <a:rPr lang="sv-SE" smtClean="0"/>
              <a:pPr/>
              <a:t>‹#›</a:t>
            </a:fld>
            <a:endParaRPr lang="sv-SE"/>
          </a:p>
        </p:txBody>
      </p:sp>
      <p:sp>
        <p:nvSpPr>
          <p:cNvPr id="6" name="Platshållare för bild 8"/>
          <p:cNvSpPr>
            <a:spLocks noGrp="1"/>
          </p:cNvSpPr>
          <p:nvPr>
            <p:ph type="pic" sz="quarter" idx="14"/>
          </p:nvPr>
        </p:nvSpPr>
        <p:spPr>
          <a:xfrm>
            <a:off x="539750" y="1853075"/>
            <a:ext cx="3810000" cy="2086827"/>
          </a:xfrm>
        </p:spPr>
        <p:txBody>
          <a:bodyPr/>
          <a:lstStyle/>
          <a:p>
            <a:r>
              <a:rPr lang="sv-SE"/>
              <a:t>Klicka på ikonen för att lägga till en bild</a:t>
            </a:r>
          </a:p>
        </p:txBody>
      </p:sp>
      <p:sp>
        <p:nvSpPr>
          <p:cNvPr id="7" name="Platshållare för bild 8"/>
          <p:cNvSpPr>
            <a:spLocks noGrp="1"/>
          </p:cNvSpPr>
          <p:nvPr>
            <p:ph type="pic" sz="quarter" idx="13"/>
          </p:nvPr>
        </p:nvSpPr>
        <p:spPr>
          <a:xfrm>
            <a:off x="4502150" y="1852430"/>
            <a:ext cx="3810000" cy="2087472"/>
          </a:xfrm>
        </p:spPr>
        <p:txBody>
          <a:bodyPr/>
          <a:lstStyle/>
          <a:p>
            <a:r>
              <a:rPr lang="sv-SE"/>
              <a:t>Klicka på ikonen för att lägga till en bild</a:t>
            </a:r>
          </a:p>
        </p:txBody>
      </p:sp>
      <p:sp>
        <p:nvSpPr>
          <p:cNvPr id="10" name="Platshållare för text 9"/>
          <p:cNvSpPr>
            <a:spLocks noGrp="1"/>
          </p:cNvSpPr>
          <p:nvPr>
            <p:ph type="body" sz="quarter" idx="15"/>
          </p:nvPr>
        </p:nvSpPr>
        <p:spPr>
          <a:xfrm>
            <a:off x="539750" y="4063372"/>
            <a:ext cx="3810000" cy="574675"/>
          </a:xfrm>
        </p:spPr>
        <p:txBody>
          <a:bodyPr/>
          <a:lstStyle>
            <a:lvl1pPr marL="0" indent="0">
              <a:buNone/>
              <a:defRPr/>
            </a:lvl1pPr>
          </a:lstStyle>
          <a:p>
            <a:pPr lvl="0"/>
            <a:r>
              <a:rPr lang="sv-SE"/>
              <a:t>Klicka här för att ändra format på bakgrundstexten</a:t>
            </a:r>
          </a:p>
        </p:txBody>
      </p:sp>
      <p:sp>
        <p:nvSpPr>
          <p:cNvPr id="11" name="Platshållare för text 9"/>
          <p:cNvSpPr>
            <a:spLocks noGrp="1"/>
          </p:cNvSpPr>
          <p:nvPr>
            <p:ph type="body" sz="quarter" idx="16"/>
          </p:nvPr>
        </p:nvSpPr>
        <p:spPr>
          <a:xfrm>
            <a:off x="4502150" y="4059548"/>
            <a:ext cx="3810000" cy="574675"/>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220158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aseline="0"/>
            </a:lvl1pPr>
          </a:lstStyle>
          <a:p>
            <a:pPr lvl="0"/>
            <a:r>
              <a:rPr lang="sv-SE"/>
              <a:t>Klicka här för att ändra mall för rubrikformat</a:t>
            </a:r>
            <a:endParaRPr lang="sv-SE" dirty="0"/>
          </a:p>
        </p:txBody>
      </p:sp>
      <p:sp>
        <p:nvSpPr>
          <p:cNvPr id="10" name="Rectangle 3"/>
          <p:cNvSpPr>
            <a:spLocks noGrp="1" noChangeArrowheads="1"/>
          </p:cNvSpPr>
          <p:nvPr>
            <p:ph idx="1"/>
          </p:nvPr>
        </p:nvSpPr>
        <p:spPr bwMode="auto">
          <a:xfrm>
            <a:off x="256774" y="1402829"/>
            <a:ext cx="8631243" cy="31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2" name="Platshållare för sidfot 2">
            <a:extLst>
              <a:ext uri="{FF2B5EF4-FFF2-40B4-BE49-F238E27FC236}">
                <a16:creationId xmlns:a16="http://schemas.microsoft.com/office/drawing/2014/main" id="{009749DF-7E5C-713A-D45D-D9653C97CE16}"/>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endParaRPr lang="sv-SE" dirty="0"/>
          </a:p>
        </p:txBody>
      </p:sp>
      <p:sp>
        <p:nvSpPr>
          <p:cNvPr id="4" name="Platshållare för datum 3"/>
          <p:cNvSpPr>
            <a:spLocks noGrp="1"/>
          </p:cNvSpPr>
          <p:nvPr>
            <p:ph type="dt" sz="half" idx="10"/>
          </p:nvPr>
        </p:nvSpPr>
        <p:spPr/>
        <p:txBody>
          <a:bodyPr/>
          <a:lstStyle>
            <a:lvl1pPr>
              <a:defRPr/>
            </a:lvl1pPr>
          </a:lstStyle>
          <a:p>
            <a:fld id="{7626D6D3-6DAE-403F-85AB-A35BA05568AB}" type="datetime4">
              <a:rPr lang="sv-SE" smtClean="0"/>
              <a:pPr/>
              <a:t>14 april 2026</a:t>
            </a:fld>
            <a:endParaRPr lang="sv-SE"/>
          </a:p>
        </p:txBody>
      </p:sp>
      <p:sp>
        <p:nvSpPr>
          <p:cNvPr id="6" name="Platshållare för bildnummer 5"/>
          <p:cNvSpPr>
            <a:spLocks noGrp="1"/>
          </p:cNvSpPr>
          <p:nvPr>
            <p:ph type="sldNum" sz="quarter" idx="12"/>
          </p:nvPr>
        </p:nvSpPr>
        <p:spPr/>
        <p:txBody>
          <a:bodyPr/>
          <a:lstStyle>
            <a:lvl1pPr>
              <a:defRPr/>
            </a:lvl1pPr>
          </a:lstStyle>
          <a:p>
            <a:fld id="{15859C56-CB7E-413F-8971-4226A1EF6823}" type="slidenum">
              <a:rPr lang="sv-SE" smtClean="0"/>
              <a:pPr/>
              <a:t>‹#›</a:t>
            </a:fld>
            <a:endParaRPr lang="sv-SE"/>
          </a:p>
        </p:txBody>
      </p:sp>
    </p:spTree>
    <p:extLst>
      <p:ext uri="{BB962C8B-B14F-4D97-AF65-F5344CB8AC3E}">
        <p14:creationId xmlns:p14="http://schemas.microsoft.com/office/powerpoint/2010/main" val="127886098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vsnittsbild">
    <p:bg>
      <p:bgPr>
        <a:solidFill>
          <a:srgbClr val="EDF4F4"/>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45332"/>
            <a:ext cx="7772400" cy="857250"/>
          </a:xfrm>
        </p:spPr>
        <p:txBody>
          <a:bodyPr anchor="ctr"/>
          <a:lstStyle>
            <a:lvl1pPr>
              <a:defRPr sz="3200" spc="-50" baseline="0">
                <a:solidFill>
                  <a:srgbClr val="4F0433"/>
                </a:solidFill>
              </a:defRPr>
            </a:lvl1pPr>
          </a:lstStyle>
          <a:p>
            <a:pPr lvl="0"/>
            <a:r>
              <a:rPr lang="sv-SE" noProof="0"/>
              <a:t>Klicka här för att ändra mall för rubrikformat</a:t>
            </a:r>
          </a:p>
        </p:txBody>
      </p:sp>
      <p:sp>
        <p:nvSpPr>
          <p:cNvPr id="3075" name="Rectangle 3"/>
          <p:cNvSpPr>
            <a:spLocks noGrp="1" noChangeArrowheads="1"/>
          </p:cNvSpPr>
          <p:nvPr>
            <p:ph type="subTitle" idx="1"/>
          </p:nvPr>
        </p:nvSpPr>
        <p:spPr>
          <a:xfrm>
            <a:off x="685800" y="2553444"/>
            <a:ext cx="7772400" cy="1314450"/>
          </a:xfrm>
        </p:spPr>
        <p:txBody>
          <a:bodyPr/>
          <a:lstStyle>
            <a:lvl1pPr marL="0" indent="0">
              <a:buFont typeface="Wingdings" charset="2"/>
              <a:buNone/>
              <a:defRPr sz="1800" spc="-20" baseline="0">
                <a:solidFill>
                  <a:srgbClr val="4F0433"/>
                </a:solidFill>
              </a:defRPr>
            </a:lvl1pPr>
          </a:lstStyle>
          <a:p>
            <a:pPr lvl="0"/>
            <a:r>
              <a:rPr lang="sv-SE" noProof="0"/>
              <a:t>Klicka här för att ändra mall för underrubrikformat</a:t>
            </a:r>
          </a:p>
        </p:txBody>
      </p:sp>
    </p:spTree>
    <p:extLst>
      <p:ext uri="{BB962C8B-B14F-4D97-AF65-F5344CB8AC3E}">
        <p14:creationId xmlns:p14="http://schemas.microsoft.com/office/powerpoint/2010/main" val="2865815296"/>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aseline="0"/>
            </a:lvl1pPr>
          </a:lstStyle>
          <a:p>
            <a:pPr lvl="0"/>
            <a:r>
              <a:rPr lang="sv-SE"/>
              <a:t>Klicka här för att ändra mall för rubrikformat</a:t>
            </a:r>
          </a:p>
        </p:txBody>
      </p:sp>
      <p:sp>
        <p:nvSpPr>
          <p:cNvPr id="10" name="Rectangle 3"/>
          <p:cNvSpPr>
            <a:spLocks noGrp="1" noChangeArrowheads="1"/>
          </p:cNvSpPr>
          <p:nvPr>
            <p:ph idx="1"/>
          </p:nvPr>
        </p:nvSpPr>
        <p:spPr bwMode="auto">
          <a:xfrm>
            <a:off x="256774" y="1402829"/>
            <a:ext cx="8631243" cy="31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2" name="Platshållare för sidfot 2">
            <a:extLst>
              <a:ext uri="{FF2B5EF4-FFF2-40B4-BE49-F238E27FC236}">
                <a16:creationId xmlns:a16="http://schemas.microsoft.com/office/drawing/2014/main" id="{009749DF-7E5C-713A-D45D-D9653C97CE16}"/>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r>
              <a:rPr lang="sv-SE"/>
              <a:t>Karolinska Institutet – A medical university</a:t>
            </a:r>
          </a:p>
        </p:txBody>
      </p:sp>
      <p:sp>
        <p:nvSpPr>
          <p:cNvPr id="4" name="Platshållare för datum 3"/>
          <p:cNvSpPr>
            <a:spLocks noGrp="1"/>
          </p:cNvSpPr>
          <p:nvPr>
            <p:ph type="dt" sz="half" idx="10"/>
          </p:nvPr>
        </p:nvSpPr>
        <p:spPr/>
        <p:txBody>
          <a:bodyPr/>
          <a:lstStyle>
            <a:lvl1pPr>
              <a:defRPr/>
            </a:lvl1pPr>
          </a:lstStyle>
          <a:p>
            <a:fld id="{1E5A7778-F154-4AB3-9276-920549E43593}" type="datetime4">
              <a:rPr lang="en-GB" smtClean="0"/>
              <a:t>14 April 2026</a:t>
            </a:fld>
            <a:endParaRPr lang="sv-SE"/>
          </a:p>
        </p:txBody>
      </p:sp>
      <p:sp>
        <p:nvSpPr>
          <p:cNvPr id="6" name="Platshållare för bildnummer 5"/>
          <p:cNvSpPr>
            <a:spLocks noGrp="1"/>
          </p:cNvSpPr>
          <p:nvPr>
            <p:ph type="sldNum" sz="quarter" idx="12"/>
          </p:nvPr>
        </p:nvSpPr>
        <p:spPr/>
        <p:txBody>
          <a:bodyPr/>
          <a:lstStyle>
            <a:lvl1pPr>
              <a:defRPr/>
            </a:lvl1pPr>
          </a:lstStyle>
          <a:p>
            <a:fld id="{15859C56-CB7E-413F-8971-4226A1EF6823}" type="slidenum">
              <a:rPr lang="sv-SE" smtClean="0"/>
              <a:pPr/>
              <a:t>‹#›</a:t>
            </a:fld>
            <a:endParaRPr lang="sv-SE"/>
          </a:p>
        </p:txBody>
      </p:sp>
    </p:spTree>
    <p:extLst>
      <p:ext uri="{BB962C8B-B14F-4D97-AF65-F5344CB8AC3E}">
        <p14:creationId xmlns:p14="http://schemas.microsoft.com/office/powerpoint/2010/main" val="369448107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ljusblå">
    <p:bg>
      <p:bgPr>
        <a:solidFill>
          <a:srgbClr val="EDF4F4"/>
        </a:solidFill>
        <a:effectLst/>
      </p:bgPr>
    </p:bg>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mall för rubrikformat</a:t>
            </a:r>
          </a:p>
        </p:txBody>
      </p:sp>
      <p:sp>
        <p:nvSpPr>
          <p:cNvPr id="10" name="Rectangle 3"/>
          <p:cNvSpPr>
            <a:spLocks noGrp="1" noChangeArrowheads="1"/>
          </p:cNvSpPr>
          <p:nvPr>
            <p:ph idx="1"/>
          </p:nvPr>
        </p:nvSpPr>
        <p:spPr bwMode="auto">
          <a:xfrm>
            <a:off x="256774" y="1402829"/>
            <a:ext cx="8631243" cy="31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lvl1pPr>
              <a:defRPr/>
            </a:lvl1pPr>
          </a:lstStyle>
          <a:p>
            <a:fld id="{6B9EE962-D315-4F0C-BE8B-C1B247806B6A}" type="datetime4">
              <a:rPr lang="en-GB" smtClean="0"/>
              <a:t>14 April 2026</a:t>
            </a:fld>
            <a:endParaRPr lang="sv-SE"/>
          </a:p>
        </p:txBody>
      </p:sp>
      <p:sp>
        <p:nvSpPr>
          <p:cNvPr id="6" name="Platshållare för bildnummer 5"/>
          <p:cNvSpPr>
            <a:spLocks noGrp="1"/>
          </p:cNvSpPr>
          <p:nvPr>
            <p:ph type="sldNum" sz="quarter" idx="12"/>
          </p:nvPr>
        </p:nvSpPr>
        <p:spPr/>
        <p:txBody>
          <a:bodyPr/>
          <a:lstStyle>
            <a:lvl1pPr>
              <a:defRPr/>
            </a:lvl1pPr>
          </a:lstStyle>
          <a:p>
            <a:fld id="{B5C8723E-5A40-4F9A-B83B-0F0B7FEF2706}" type="slidenum">
              <a:rPr lang="sv-SE" smtClean="0"/>
              <a:pPr/>
              <a:t>‹#›</a:t>
            </a:fld>
            <a:endParaRPr lang="sv-SE"/>
          </a:p>
        </p:txBody>
      </p:sp>
      <p:sp>
        <p:nvSpPr>
          <p:cNvPr id="11" name="Platshållare för sidfot 2">
            <a:extLst>
              <a:ext uri="{FF2B5EF4-FFF2-40B4-BE49-F238E27FC236}">
                <a16:creationId xmlns:a16="http://schemas.microsoft.com/office/drawing/2014/main" id="{FC9FD65F-D2A5-A805-C0D6-F4A601D07207}"/>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r>
              <a:rPr lang="sv-SE"/>
              <a:t>Karolinska Institutet – A medical university</a:t>
            </a:r>
          </a:p>
        </p:txBody>
      </p:sp>
    </p:spTree>
    <p:extLst>
      <p:ext uri="{BB962C8B-B14F-4D97-AF65-F5344CB8AC3E}">
        <p14:creationId xmlns:p14="http://schemas.microsoft.com/office/powerpoint/2010/main" val="363852432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 2 innehållsdelar">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D75CC17-B226-9EC7-7062-ECD0FA065757}"/>
              </a:ext>
            </a:extLst>
          </p:cNvPr>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mall för rubrikformat</a:t>
            </a:r>
          </a:p>
        </p:txBody>
      </p:sp>
      <p:sp>
        <p:nvSpPr>
          <p:cNvPr id="9" name="Rectangle 3">
            <a:extLst>
              <a:ext uri="{FF2B5EF4-FFF2-40B4-BE49-F238E27FC236}">
                <a16:creationId xmlns:a16="http://schemas.microsoft.com/office/drawing/2014/main" id="{B73CEA02-8FD8-B27D-7351-D598B5116632}"/>
              </a:ext>
            </a:extLst>
          </p:cNvPr>
          <p:cNvSpPr>
            <a:spLocks noGrp="1" noChangeArrowheads="1"/>
          </p:cNvSpPr>
          <p:nvPr>
            <p:ph idx="13"/>
          </p:nvPr>
        </p:nvSpPr>
        <p:spPr bwMode="auto">
          <a:xfrm>
            <a:off x="256774" y="1402829"/>
            <a:ext cx="4170039" cy="31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p:cNvSpPr>
            <a:spLocks noGrp="1"/>
          </p:cNvSpPr>
          <p:nvPr>
            <p:ph sz="half" idx="2"/>
          </p:nvPr>
        </p:nvSpPr>
        <p:spPr>
          <a:xfrm>
            <a:off x="4711200" y="1403857"/>
            <a:ext cx="4170040" cy="3189163"/>
          </a:xfrm>
        </p:spPr>
        <p:txBody>
          <a:bodyPr/>
          <a:lstStyle>
            <a:lvl1pPr>
              <a:defRPr sz="2000"/>
            </a:lvl1pPr>
            <a:lvl2pPr>
              <a:defRPr sz="1800"/>
            </a:lvl2pPr>
            <a:lvl3pPr>
              <a:defRPr sz="1600"/>
            </a:lvl3pPr>
            <a:lvl4pPr>
              <a:defRPr sz="14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2" name="Platshållare för sidfot 2">
            <a:extLst>
              <a:ext uri="{FF2B5EF4-FFF2-40B4-BE49-F238E27FC236}">
                <a16:creationId xmlns:a16="http://schemas.microsoft.com/office/drawing/2014/main" id="{BBC55AFF-EEAC-CC84-7EDE-436AC101B92B}"/>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r>
              <a:rPr lang="sv-SE"/>
              <a:t>Karolinska Institutet – A medical university</a:t>
            </a:r>
          </a:p>
        </p:txBody>
      </p:sp>
      <p:sp>
        <p:nvSpPr>
          <p:cNvPr id="5" name="Platshållare för datum 4"/>
          <p:cNvSpPr>
            <a:spLocks noGrp="1"/>
          </p:cNvSpPr>
          <p:nvPr>
            <p:ph type="dt" sz="half" idx="10"/>
          </p:nvPr>
        </p:nvSpPr>
        <p:spPr/>
        <p:txBody>
          <a:bodyPr/>
          <a:lstStyle>
            <a:lvl1pPr>
              <a:defRPr/>
            </a:lvl1pPr>
          </a:lstStyle>
          <a:p>
            <a:fld id="{6B9EE962-D315-4F0C-BE8B-C1B247806B6A}" type="datetime4">
              <a:rPr lang="en-GB" smtClean="0"/>
              <a:t>14 April 2026</a:t>
            </a:fld>
            <a:endParaRPr lang="sv-SE"/>
          </a:p>
        </p:txBody>
      </p:sp>
      <p:sp>
        <p:nvSpPr>
          <p:cNvPr id="7" name="Platshållare för bildnummer 6"/>
          <p:cNvSpPr>
            <a:spLocks noGrp="1"/>
          </p:cNvSpPr>
          <p:nvPr>
            <p:ph type="sldNum" sz="quarter" idx="12"/>
          </p:nvPr>
        </p:nvSpPr>
        <p:spPr/>
        <p:txBody>
          <a:bodyPr/>
          <a:lstStyle>
            <a:lvl1pPr>
              <a:defRPr/>
            </a:lvl1pPr>
          </a:lstStyle>
          <a:p>
            <a:fld id="{B5C8723E-5A40-4F9A-B83B-0F0B7FEF2706}" type="slidenum">
              <a:rPr lang="sv-SE" smtClean="0"/>
              <a:pPr/>
              <a:t>‹#›</a:t>
            </a:fld>
            <a:endParaRPr lang="sv-SE"/>
          </a:p>
        </p:txBody>
      </p:sp>
    </p:spTree>
    <p:extLst>
      <p:ext uri="{BB962C8B-B14F-4D97-AF65-F5344CB8AC3E}">
        <p14:creationId xmlns:p14="http://schemas.microsoft.com/office/powerpoint/2010/main" val="34434640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lbild">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0"/>
            <a:ext cx="9144000" cy="5143499"/>
          </a:xfrm>
          <a:noFill/>
        </p:spPr>
        <p:txBody>
          <a:bodyPr/>
          <a:lstStyle>
            <a:lvl1pPr marL="0" indent="0">
              <a:buFontTx/>
              <a:buNone/>
              <a:defRPr sz="1200"/>
            </a:lvl1pPr>
          </a:lstStyle>
          <a:p>
            <a:r>
              <a:rPr lang="sv-SE"/>
              <a:t>Klicka på ikonen för att lägga till en bild</a:t>
            </a:r>
          </a:p>
        </p:txBody>
      </p:sp>
      <p:sp>
        <p:nvSpPr>
          <p:cNvPr id="3" name="Platshållare för datum 2"/>
          <p:cNvSpPr>
            <a:spLocks noGrp="1"/>
          </p:cNvSpPr>
          <p:nvPr>
            <p:ph type="dt" sz="half" idx="10"/>
          </p:nvPr>
        </p:nvSpPr>
        <p:spPr/>
        <p:txBody>
          <a:bodyPr/>
          <a:lstStyle>
            <a:lvl1pPr>
              <a:defRPr/>
            </a:lvl1pPr>
          </a:lstStyle>
          <a:p>
            <a:fld id="{BA27AD03-ED61-40E0-970C-E13B62139EF9}" type="datetime4">
              <a:rPr lang="en-GB" smtClean="0"/>
              <a:t>14 April 2026</a:t>
            </a:fld>
            <a:endParaRPr lang="sv-SE"/>
          </a:p>
        </p:txBody>
      </p:sp>
      <p:sp>
        <p:nvSpPr>
          <p:cNvPr id="5" name="Platshållare för bildnummer 4"/>
          <p:cNvSpPr>
            <a:spLocks noGrp="1"/>
          </p:cNvSpPr>
          <p:nvPr>
            <p:ph type="sldNum" sz="quarter" idx="12"/>
          </p:nvPr>
        </p:nvSpPr>
        <p:spPr/>
        <p:txBody>
          <a:bodyPr/>
          <a:lstStyle>
            <a:lvl1pPr>
              <a:defRPr/>
            </a:lvl1pPr>
          </a:lstStyle>
          <a:p>
            <a:fld id="{F62672A2-7A6E-4D96-9253-F8CDFE0E8C67}" type="slidenum">
              <a:rPr lang="sv-SE" smtClean="0"/>
              <a:pPr/>
              <a:t>‹#›</a:t>
            </a:fld>
            <a:endParaRPr lang="sv-SE"/>
          </a:p>
        </p:txBody>
      </p:sp>
    </p:spTree>
    <p:extLst>
      <p:ext uri="{BB962C8B-B14F-4D97-AF65-F5344CB8AC3E}">
        <p14:creationId xmlns:p14="http://schemas.microsoft.com/office/powerpoint/2010/main" val="98428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 1 innehåll och 1 bi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6C309769-9796-3F4C-16EC-30D95F72728F}"/>
              </a:ext>
            </a:extLst>
          </p:cNvPr>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mall för rubrikformat</a:t>
            </a:r>
          </a:p>
        </p:txBody>
      </p:sp>
      <p:sp>
        <p:nvSpPr>
          <p:cNvPr id="13" name="Rectangle 3">
            <a:extLst>
              <a:ext uri="{FF2B5EF4-FFF2-40B4-BE49-F238E27FC236}">
                <a16:creationId xmlns:a16="http://schemas.microsoft.com/office/drawing/2014/main" id="{0AA63C4E-0A70-530E-97DF-2D2B5352F878}"/>
              </a:ext>
            </a:extLst>
          </p:cNvPr>
          <p:cNvSpPr>
            <a:spLocks noGrp="1" noChangeArrowheads="1"/>
          </p:cNvSpPr>
          <p:nvPr>
            <p:ph idx="15"/>
          </p:nvPr>
        </p:nvSpPr>
        <p:spPr bwMode="auto">
          <a:xfrm>
            <a:off x="256774" y="1402829"/>
            <a:ext cx="4170039" cy="31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bild 8"/>
          <p:cNvSpPr>
            <a:spLocks noGrp="1"/>
          </p:cNvSpPr>
          <p:nvPr>
            <p:ph type="pic" sz="quarter" idx="13"/>
          </p:nvPr>
        </p:nvSpPr>
        <p:spPr>
          <a:xfrm>
            <a:off x="4711200" y="1404631"/>
            <a:ext cx="4170040" cy="3188389"/>
          </a:xfrm>
          <a:noFill/>
        </p:spPr>
        <p:txBody>
          <a:bodyPr/>
          <a:lstStyle>
            <a:lvl1pPr marL="0" indent="0">
              <a:buNone/>
              <a:defRPr sz="1200"/>
            </a:lvl1pPr>
          </a:lstStyle>
          <a:p>
            <a:r>
              <a:rPr lang="sv-SE"/>
              <a:t>Klicka på ikonen för att lägga till en bild</a:t>
            </a:r>
          </a:p>
        </p:txBody>
      </p:sp>
      <p:sp>
        <p:nvSpPr>
          <p:cNvPr id="3" name="Platshållare för sidfot 2">
            <a:extLst>
              <a:ext uri="{FF2B5EF4-FFF2-40B4-BE49-F238E27FC236}">
                <a16:creationId xmlns:a16="http://schemas.microsoft.com/office/drawing/2014/main" id="{B1D2BA1C-0344-BC2E-84D4-95E7F2FD763C}"/>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r>
              <a:rPr lang="sv-SE"/>
              <a:t>Karolinska Institutet – A medical university</a:t>
            </a:r>
          </a:p>
        </p:txBody>
      </p:sp>
      <p:sp>
        <p:nvSpPr>
          <p:cNvPr id="2" name="Platshållare för datum 1"/>
          <p:cNvSpPr>
            <a:spLocks noGrp="1"/>
          </p:cNvSpPr>
          <p:nvPr>
            <p:ph type="dt" sz="half" idx="10"/>
          </p:nvPr>
        </p:nvSpPr>
        <p:spPr/>
        <p:txBody>
          <a:bodyPr/>
          <a:lstStyle>
            <a:lvl1pPr>
              <a:defRPr/>
            </a:lvl1pPr>
          </a:lstStyle>
          <a:p>
            <a:fld id="{6B9EE962-D315-4F0C-BE8B-C1B247806B6A}" type="datetime4">
              <a:rPr lang="en-GB" smtClean="0"/>
              <a:t>14 April 2026</a:t>
            </a:fld>
            <a:endParaRPr lang="sv-SE"/>
          </a:p>
        </p:txBody>
      </p:sp>
      <p:sp>
        <p:nvSpPr>
          <p:cNvPr id="4" name="Platshållare för bildnummer 3"/>
          <p:cNvSpPr>
            <a:spLocks noGrp="1"/>
          </p:cNvSpPr>
          <p:nvPr>
            <p:ph type="sldNum" sz="quarter" idx="12"/>
          </p:nvPr>
        </p:nvSpPr>
        <p:spPr/>
        <p:txBody>
          <a:bodyPr/>
          <a:lstStyle>
            <a:lvl1pPr>
              <a:defRPr/>
            </a:lvl1pPr>
          </a:lstStyle>
          <a:p>
            <a:fld id="{B5C8723E-5A40-4F9A-B83B-0F0B7FEF2706}" type="slidenum">
              <a:rPr lang="sv-SE" smtClean="0"/>
              <a:pPr/>
              <a:t>‹#›</a:t>
            </a:fld>
            <a:endParaRPr lang="sv-SE"/>
          </a:p>
        </p:txBody>
      </p:sp>
    </p:spTree>
    <p:extLst>
      <p:ext uri="{BB962C8B-B14F-4D97-AF65-F5344CB8AC3E}">
        <p14:creationId xmlns:p14="http://schemas.microsoft.com/office/powerpoint/2010/main" val="45215481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 2 bilder">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6AB09F81-3DF8-1100-91E4-2C1919909396}"/>
              </a:ext>
            </a:extLst>
          </p:cNvPr>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mall för rubrikformat</a:t>
            </a:r>
          </a:p>
        </p:txBody>
      </p:sp>
      <p:sp>
        <p:nvSpPr>
          <p:cNvPr id="16" name="Platshållare för bild 8">
            <a:extLst>
              <a:ext uri="{FF2B5EF4-FFF2-40B4-BE49-F238E27FC236}">
                <a16:creationId xmlns:a16="http://schemas.microsoft.com/office/drawing/2014/main" id="{3FD82FFC-1B23-A674-44A1-191C79AE9901}"/>
              </a:ext>
            </a:extLst>
          </p:cNvPr>
          <p:cNvSpPr>
            <a:spLocks noGrp="1"/>
          </p:cNvSpPr>
          <p:nvPr>
            <p:ph type="pic" sz="quarter" idx="14"/>
          </p:nvPr>
        </p:nvSpPr>
        <p:spPr>
          <a:xfrm>
            <a:off x="255971" y="1401312"/>
            <a:ext cx="4170039" cy="3193712"/>
          </a:xfrm>
          <a:noFill/>
        </p:spPr>
        <p:txBody>
          <a:bodyPr/>
          <a:lstStyle>
            <a:lvl1pPr marL="0" indent="0">
              <a:buNone/>
              <a:defRPr sz="1200"/>
            </a:lvl1pPr>
          </a:lstStyle>
          <a:p>
            <a:r>
              <a:rPr lang="sv-SE"/>
              <a:t>Klicka på ikonen för att lägga till en bild</a:t>
            </a:r>
          </a:p>
        </p:txBody>
      </p:sp>
      <p:sp>
        <p:nvSpPr>
          <p:cNvPr id="17" name="Platshållare för bild 8">
            <a:extLst>
              <a:ext uri="{FF2B5EF4-FFF2-40B4-BE49-F238E27FC236}">
                <a16:creationId xmlns:a16="http://schemas.microsoft.com/office/drawing/2014/main" id="{B77B4236-39CD-6B89-BB50-2F4E1D754B47}"/>
              </a:ext>
            </a:extLst>
          </p:cNvPr>
          <p:cNvSpPr>
            <a:spLocks noGrp="1"/>
          </p:cNvSpPr>
          <p:nvPr>
            <p:ph type="pic" sz="quarter" idx="13"/>
          </p:nvPr>
        </p:nvSpPr>
        <p:spPr>
          <a:xfrm>
            <a:off x="4711200" y="1404631"/>
            <a:ext cx="4170040" cy="3188389"/>
          </a:xfrm>
          <a:noFill/>
        </p:spPr>
        <p:txBody>
          <a:bodyPr/>
          <a:lstStyle>
            <a:lvl1pPr marL="0" indent="0">
              <a:buNone/>
              <a:defRPr sz="1200"/>
            </a:lvl1pPr>
          </a:lstStyle>
          <a:p>
            <a:r>
              <a:rPr lang="sv-SE"/>
              <a:t>Klicka på ikonen för att lägga till en bild</a:t>
            </a:r>
          </a:p>
        </p:txBody>
      </p:sp>
      <p:sp>
        <p:nvSpPr>
          <p:cNvPr id="2" name="Platshållare för sidfot 2">
            <a:extLst>
              <a:ext uri="{FF2B5EF4-FFF2-40B4-BE49-F238E27FC236}">
                <a16:creationId xmlns:a16="http://schemas.microsoft.com/office/drawing/2014/main" id="{372DAC4F-41A4-C8F3-1E26-84893299D9BA}"/>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r>
              <a:rPr lang="sv-SE"/>
              <a:t>Karolinska Institutet – A medical university</a:t>
            </a:r>
          </a:p>
        </p:txBody>
      </p:sp>
      <p:sp>
        <p:nvSpPr>
          <p:cNvPr id="5" name="Platshållare för datum 4"/>
          <p:cNvSpPr>
            <a:spLocks noGrp="1"/>
          </p:cNvSpPr>
          <p:nvPr>
            <p:ph type="dt" sz="half" idx="10"/>
          </p:nvPr>
        </p:nvSpPr>
        <p:spPr/>
        <p:txBody>
          <a:bodyPr/>
          <a:lstStyle>
            <a:lvl1pPr>
              <a:defRPr/>
            </a:lvl1pPr>
          </a:lstStyle>
          <a:p>
            <a:fld id="{4FB474F6-288B-4BA2-ADE9-A82E7EE38C72}" type="datetime4">
              <a:rPr lang="en-GB" smtClean="0"/>
              <a:t>14 April 2026</a:t>
            </a:fld>
            <a:endParaRPr lang="sv-SE"/>
          </a:p>
        </p:txBody>
      </p:sp>
      <p:sp>
        <p:nvSpPr>
          <p:cNvPr id="7" name="Platshållare för bildnummer 6"/>
          <p:cNvSpPr>
            <a:spLocks noGrp="1"/>
          </p:cNvSpPr>
          <p:nvPr>
            <p:ph type="sldNum" sz="quarter" idx="12"/>
          </p:nvPr>
        </p:nvSpPr>
        <p:spPr/>
        <p:txBody>
          <a:bodyPr/>
          <a:lstStyle>
            <a:lvl1pPr>
              <a:defRPr/>
            </a:lvl1pPr>
          </a:lstStyle>
          <a:p>
            <a:fld id="{73E6EECC-44D8-4442-87AA-D47F74CC81A2}" type="slidenum">
              <a:rPr lang="sv-SE" smtClean="0"/>
              <a:pPr/>
              <a:t>‹#›</a:t>
            </a:fld>
            <a:endParaRPr lang="sv-SE"/>
          </a:p>
        </p:txBody>
      </p:sp>
    </p:spTree>
    <p:extLst>
      <p:ext uri="{BB962C8B-B14F-4D97-AF65-F5344CB8AC3E}">
        <p14:creationId xmlns:p14="http://schemas.microsoft.com/office/powerpoint/2010/main" val="386038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ubrik + 2 bilder m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16" name="Platshållare för bild 8">
            <a:extLst>
              <a:ext uri="{FF2B5EF4-FFF2-40B4-BE49-F238E27FC236}">
                <a16:creationId xmlns:a16="http://schemas.microsoft.com/office/drawing/2014/main" id="{7BE79847-3291-90D5-271A-D29202B99564}"/>
              </a:ext>
            </a:extLst>
          </p:cNvPr>
          <p:cNvSpPr>
            <a:spLocks noGrp="1"/>
          </p:cNvSpPr>
          <p:nvPr>
            <p:ph type="pic" sz="quarter" idx="14"/>
          </p:nvPr>
        </p:nvSpPr>
        <p:spPr>
          <a:xfrm>
            <a:off x="255971" y="1401312"/>
            <a:ext cx="4170039" cy="2520145"/>
          </a:xfrm>
          <a:noFill/>
        </p:spPr>
        <p:txBody>
          <a:bodyPr/>
          <a:lstStyle>
            <a:lvl1pPr marL="0" indent="0">
              <a:buNone/>
              <a:defRPr sz="1200"/>
            </a:lvl1pPr>
          </a:lstStyle>
          <a:p>
            <a:r>
              <a:rPr lang="sv-SE"/>
              <a:t>Klicka på ikonen för att lägga till en bild</a:t>
            </a:r>
          </a:p>
        </p:txBody>
      </p:sp>
      <p:sp>
        <p:nvSpPr>
          <p:cNvPr id="10" name="Platshållare för text 9"/>
          <p:cNvSpPr>
            <a:spLocks noGrp="1"/>
          </p:cNvSpPr>
          <p:nvPr>
            <p:ph type="body" sz="quarter" idx="15"/>
          </p:nvPr>
        </p:nvSpPr>
        <p:spPr>
          <a:xfrm>
            <a:off x="255971" y="4016459"/>
            <a:ext cx="4170039" cy="578499"/>
          </a:xfrm>
        </p:spPr>
        <p:txBody>
          <a:bodyPr/>
          <a:lstStyle>
            <a:lvl1pPr marL="0" indent="0">
              <a:buNone/>
              <a:defRPr sz="1600"/>
            </a:lvl1pPr>
          </a:lstStyle>
          <a:p>
            <a:pPr lvl="0"/>
            <a:r>
              <a:rPr lang="sv-SE"/>
              <a:t>Klicka här för att ändra format på bakgrundstexten</a:t>
            </a:r>
          </a:p>
        </p:txBody>
      </p:sp>
      <p:sp>
        <p:nvSpPr>
          <p:cNvPr id="17" name="Platshållare för bild 8">
            <a:extLst>
              <a:ext uri="{FF2B5EF4-FFF2-40B4-BE49-F238E27FC236}">
                <a16:creationId xmlns:a16="http://schemas.microsoft.com/office/drawing/2014/main" id="{51EDCC40-6A50-9720-12C6-44227A23E1A9}"/>
              </a:ext>
            </a:extLst>
          </p:cNvPr>
          <p:cNvSpPr>
            <a:spLocks noGrp="1"/>
          </p:cNvSpPr>
          <p:nvPr>
            <p:ph type="pic" sz="quarter" idx="13"/>
          </p:nvPr>
        </p:nvSpPr>
        <p:spPr>
          <a:xfrm>
            <a:off x="4711200" y="1404632"/>
            <a:ext cx="4170040" cy="2516826"/>
          </a:xfrm>
          <a:noFill/>
        </p:spPr>
        <p:txBody>
          <a:bodyPr/>
          <a:lstStyle>
            <a:lvl1pPr marL="0" indent="0">
              <a:buNone/>
              <a:defRPr sz="1200"/>
            </a:lvl1pPr>
          </a:lstStyle>
          <a:p>
            <a:r>
              <a:rPr lang="sv-SE"/>
              <a:t>Klicka på ikonen för att lägga till en bild</a:t>
            </a:r>
          </a:p>
        </p:txBody>
      </p:sp>
      <p:sp>
        <p:nvSpPr>
          <p:cNvPr id="11" name="Platshållare för text 9"/>
          <p:cNvSpPr>
            <a:spLocks noGrp="1"/>
          </p:cNvSpPr>
          <p:nvPr>
            <p:ph type="body" sz="quarter" idx="16"/>
          </p:nvPr>
        </p:nvSpPr>
        <p:spPr>
          <a:xfrm>
            <a:off x="4711200" y="4016459"/>
            <a:ext cx="4170039" cy="574675"/>
          </a:xfrm>
        </p:spPr>
        <p:txBody>
          <a:bodyPr/>
          <a:lstStyle>
            <a:lvl1pPr marL="0" indent="0">
              <a:buNone/>
              <a:defRPr sz="1600"/>
            </a:lvl1pPr>
          </a:lstStyle>
          <a:p>
            <a:pPr lvl="0"/>
            <a:r>
              <a:rPr lang="sv-SE"/>
              <a:t>Klicka här för att ändra format på bakgrundstexten</a:t>
            </a:r>
          </a:p>
        </p:txBody>
      </p:sp>
      <p:sp>
        <p:nvSpPr>
          <p:cNvPr id="4" name="Platshållare för sidfot 2">
            <a:extLst>
              <a:ext uri="{FF2B5EF4-FFF2-40B4-BE49-F238E27FC236}">
                <a16:creationId xmlns:a16="http://schemas.microsoft.com/office/drawing/2014/main" id="{D069920A-1206-9BEB-B428-2FE026E7B3E3}"/>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r>
              <a:rPr lang="sv-SE"/>
              <a:t>Karolinska Institutet – A medical university</a:t>
            </a:r>
          </a:p>
        </p:txBody>
      </p:sp>
      <p:sp>
        <p:nvSpPr>
          <p:cNvPr id="3" name="Platshållare för datum 2"/>
          <p:cNvSpPr>
            <a:spLocks noGrp="1"/>
          </p:cNvSpPr>
          <p:nvPr>
            <p:ph type="dt" sz="half" idx="10"/>
          </p:nvPr>
        </p:nvSpPr>
        <p:spPr/>
        <p:txBody>
          <a:bodyPr/>
          <a:lstStyle/>
          <a:p>
            <a:fld id="{CB17959F-3BCC-44AA-92BA-1DFA416D5351}" type="datetime4">
              <a:rPr lang="en-GB" smtClean="0"/>
              <a:t>14 April 2026</a:t>
            </a:fld>
            <a:endParaRPr lang="sv-SE"/>
          </a:p>
        </p:txBody>
      </p:sp>
      <p:sp>
        <p:nvSpPr>
          <p:cNvPr id="5" name="Platshållare för bildnummer 4"/>
          <p:cNvSpPr>
            <a:spLocks noGrp="1"/>
          </p:cNvSpPr>
          <p:nvPr>
            <p:ph type="sldNum" sz="quarter" idx="12"/>
          </p:nvPr>
        </p:nvSpPr>
        <p:spPr/>
        <p:txBody>
          <a:bodyPr/>
          <a:lstStyle/>
          <a:p>
            <a:fld id="{B5C8723E-5A40-4F9A-B83B-0F0B7FEF2706}" type="slidenum">
              <a:rPr lang="sv-SE" smtClean="0"/>
              <a:pPr/>
              <a:t>‹#›</a:t>
            </a:fld>
            <a:endParaRPr lang="sv-SE"/>
          </a:p>
        </p:txBody>
      </p:sp>
    </p:spTree>
    <p:extLst>
      <p:ext uri="{BB962C8B-B14F-4D97-AF65-F5344CB8AC3E}">
        <p14:creationId xmlns:p14="http://schemas.microsoft.com/office/powerpoint/2010/main" val="240102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983" y="339502"/>
            <a:ext cx="862525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bakgrundsrubriken</a:t>
            </a:r>
          </a:p>
        </p:txBody>
      </p:sp>
      <p:sp>
        <p:nvSpPr>
          <p:cNvPr id="1027" name="Rectangle 3"/>
          <p:cNvSpPr>
            <a:spLocks noGrp="1" noChangeArrowheads="1"/>
          </p:cNvSpPr>
          <p:nvPr>
            <p:ph type="body" idx="1"/>
          </p:nvPr>
        </p:nvSpPr>
        <p:spPr bwMode="auto">
          <a:xfrm>
            <a:off x="255983" y="1402830"/>
            <a:ext cx="8630513" cy="318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3" name="Platshållare för sidfot 2">
            <a:extLst>
              <a:ext uri="{FF2B5EF4-FFF2-40B4-BE49-F238E27FC236}">
                <a16:creationId xmlns:a16="http://schemas.microsoft.com/office/drawing/2014/main" id="{C2080A6F-57B1-B9B7-BFFB-9C38D4F13FE6}"/>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chemeClr val="accent1"/>
                </a:solidFill>
                <a:latin typeface="+mn-lt"/>
              </a:defRPr>
            </a:lvl1pPr>
          </a:lstStyle>
          <a:p>
            <a:r>
              <a:rPr lang="sv-SE"/>
              <a:t>Karolinska Institutet – A medical university</a:t>
            </a:r>
          </a:p>
        </p:txBody>
      </p:sp>
      <p:sp>
        <p:nvSpPr>
          <p:cNvPr id="1028" name="Rectangle 4"/>
          <p:cNvSpPr>
            <a:spLocks noGrp="1" noChangeArrowheads="1"/>
          </p:cNvSpPr>
          <p:nvPr>
            <p:ph type="dt" sz="half" idx="2"/>
          </p:nvPr>
        </p:nvSpPr>
        <p:spPr bwMode="auto">
          <a:xfrm>
            <a:off x="6623447" y="4788233"/>
            <a:ext cx="19050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accent1"/>
                </a:solidFill>
                <a:latin typeface="+mn-lt"/>
              </a:defRPr>
            </a:lvl1pPr>
          </a:lstStyle>
          <a:p>
            <a:fld id="{6B9EE962-D315-4F0C-BE8B-C1B247806B6A}" type="datetime4">
              <a:rPr lang="en-GB" smtClean="0"/>
              <a:t>14 April 2026</a:t>
            </a:fld>
            <a:endParaRPr lang="sv-SE"/>
          </a:p>
        </p:txBody>
      </p:sp>
      <p:sp>
        <p:nvSpPr>
          <p:cNvPr id="1030" name="Rectangle 6"/>
          <p:cNvSpPr>
            <a:spLocks noGrp="1" noChangeArrowheads="1"/>
          </p:cNvSpPr>
          <p:nvPr>
            <p:ph type="sldNum" sz="quarter" idx="4"/>
          </p:nvPr>
        </p:nvSpPr>
        <p:spPr bwMode="auto">
          <a:xfrm>
            <a:off x="8299847" y="4788233"/>
            <a:ext cx="6858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0">
                <a:solidFill>
                  <a:schemeClr val="accent1"/>
                </a:solidFill>
                <a:latin typeface="+mn-lt"/>
              </a:defRPr>
            </a:lvl1pPr>
          </a:lstStyle>
          <a:p>
            <a:fld id="{B5C8723E-5A40-4F9A-B83B-0F0B7FEF2706}" type="slidenum">
              <a:rPr lang="sv-SE" smtClean="0"/>
              <a:pPr/>
              <a:t>‹#›</a:t>
            </a:fld>
            <a:endParaRPr lang="sv-SE"/>
          </a:p>
        </p:txBody>
      </p:sp>
    </p:spTree>
    <p:extLst>
      <p:ext uri="{BB962C8B-B14F-4D97-AF65-F5344CB8AC3E}">
        <p14:creationId xmlns:p14="http://schemas.microsoft.com/office/powerpoint/2010/main" val="148063034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50" r:id="rId13"/>
    <p:sldLayoutId id="2147483654" r:id="rId14"/>
    <p:sldLayoutId id="2147483655" r:id="rId15"/>
    <p:sldLayoutId id="2147483657" r:id="rId16"/>
    <p:sldLayoutId id="2147483658" r:id="rId17"/>
  </p:sldLayoutIdLst>
  <p:hf hdr="0"/>
  <p:txStyles>
    <p:titleStyle>
      <a:lvl1pPr algn="l" rtl="0" eaLnBrk="1" fontAlgn="base" hangingPunct="1">
        <a:spcBef>
          <a:spcPct val="0"/>
        </a:spcBef>
        <a:spcAft>
          <a:spcPct val="0"/>
        </a:spcAft>
        <a:defRPr sz="2800" b="0" spc="-50"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Arial" panose="020B0604020202020204" pitchFamily="34" charset="0"/>
        <a:buChar char="•"/>
        <a:defRPr sz="1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2"/>
        <a:buChar char="à"/>
        <a:defRPr sz="1600">
          <a:solidFill>
            <a:schemeClr val="tx1"/>
          </a:solidFill>
          <a:latin typeface="+mn-lt"/>
        </a:defRPr>
      </a:lvl2pPr>
      <a:lvl3pPr marL="1143000" indent="-22860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charset="2"/>
        <a:buChar char="à"/>
        <a:defRPr sz="12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983" y="339502"/>
            <a:ext cx="862525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a:t>Klicka här för att ändra format på bakgrundsrubriken</a:t>
            </a:r>
          </a:p>
        </p:txBody>
      </p:sp>
      <p:sp>
        <p:nvSpPr>
          <p:cNvPr id="1027" name="Rectangle 3"/>
          <p:cNvSpPr>
            <a:spLocks noGrp="1" noChangeArrowheads="1"/>
          </p:cNvSpPr>
          <p:nvPr>
            <p:ph type="body" idx="1"/>
          </p:nvPr>
        </p:nvSpPr>
        <p:spPr bwMode="auto">
          <a:xfrm>
            <a:off x="255983" y="1402830"/>
            <a:ext cx="8630513" cy="318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3" name="Platshållare för sidfot 2">
            <a:extLst>
              <a:ext uri="{FF2B5EF4-FFF2-40B4-BE49-F238E27FC236}">
                <a16:creationId xmlns:a16="http://schemas.microsoft.com/office/drawing/2014/main" id="{C2080A6F-57B1-B9B7-BFFB-9C38D4F13FE6}"/>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chemeClr val="accent1"/>
                </a:solidFill>
                <a:latin typeface="+mn-lt"/>
              </a:defRPr>
            </a:lvl1pPr>
          </a:lstStyle>
          <a:p>
            <a:endParaRPr lang="sv-SE" dirty="0"/>
          </a:p>
        </p:txBody>
      </p:sp>
      <p:sp>
        <p:nvSpPr>
          <p:cNvPr id="1028" name="Rectangle 4"/>
          <p:cNvSpPr>
            <a:spLocks noGrp="1" noChangeArrowheads="1"/>
          </p:cNvSpPr>
          <p:nvPr>
            <p:ph type="dt" sz="half" idx="2"/>
          </p:nvPr>
        </p:nvSpPr>
        <p:spPr bwMode="auto">
          <a:xfrm>
            <a:off x="6623447" y="4788233"/>
            <a:ext cx="19050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accent1"/>
                </a:solidFill>
                <a:latin typeface="+mn-lt"/>
              </a:defRPr>
            </a:lvl1pPr>
          </a:lstStyle>
          <a:p>
            <a:fld id="{E6FCE75A-EAA4-4123-8930-E04E73635E7B}" type="datetime4">
              <a:rPr lang="sv-SE" smtClean="0"/>
              <a:pPr/>
              <a:t>14 april 2026</a:t>
            </a:fld>
            <a:endParaRPr lang="sv-SE"/>
          </a:p>
        </p:txBody>
      </p:sp>
      <p:sp>
        <p:nvSpPr>
          <p:cNvPr id="1030" name="Rectangle 6"/>
          <p:cNvSpPr>
            <a:spLocks noGrp="1" noChangeArrowheads="1"/>
          </p:cNvSpPr>
          <p:nvPr>
            <p:ph type="sldNum" sz="quarter" idx="4"/>
          </p:nvPr>
        </p:nvSpPr>
        <p:spPr bwMode="auto">
          <a:xfrm>
            <a:off x="8299847" y="4788233"/>
            <a:ext cx="6858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0">
                <a:solidFill>
                  <a:schemeClr val="accent1"/>
                </a:solidFill>
                <a:latin typeface="+mn-lt"/>
              </a:defRPr>
            </a:lvl1pPr>
          </a:lstStyle>
          <a:p>
            <a:fld id="{B5C8723E-5A40-4F9A-B83B-0F0B7FEF2706}" type="slidenum">
              <a:rPr lang="sv-SE" smtClean="0"/>
              <a:pPr/>
              <a:t>‹#›</a:t>
            </a:fld>
            <a:endParaRPr lang="sv-SE"/>
          </a:p>
        </p:txBody>
      </p:sp>
    </p:spTree>
    <p:extLst>
      <p:ext uri="{BB962C8B-B14F-4D97-AF65-F5344CB8AC3E}">
        <p14:creationId xmlns:p14="http://schemas.microsoft.com/office/powerpoint/2010/main" val="208382710"/>
      </p:ext>
    </p:extLst>
  </p:cSld>
  <p:clrMap bg1="lt1" tx1="dk1" bg2="lt2" tx2="dk2" accent1="accent1" accent2="accent2" accent3="accent3" accent4="accent4" accent5="accent5" accent6="accent6" hlink="hlink" folHlink="folHlink"/>
  <p:sldLayoutIdLst>
    <p:sldLayoutId id="2147483662" r:id="rId1"/>
  </p:sldLayoutIdLst>
  <p:hf hdr="0"/>
  <p:txStyles>
    <p:titleStyle>
      <a:lvl1pPr algn="l" rtl="0" eaLnBrk="1" fontAlgn="base" hangingPunct="1">
        <a:spcBef>
          <a:spcPct val="0"/>
        </a:spcBef>
        <a:spcAft>
          <a:spcPct val="0"/>
        </a:spcAft>
        <a:defRPr sz="2800" b="0" spc="-50"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Arial" panose="020B0604020202020204" pitchFamily="34" charset="0"/>
        <a:buChar char="•"/>
        <a:defRPr sz="1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2"/>
        <a:buChar char="à"/>
        <a:defRPr sz="1600">
          <a:solidFill>
            <a:schemeClr val="tx1"/>
          </a:solidFill>
          <a:latin typeface="+mn-lt"/>
        </a:defRPr>
      </a:lvl2pPr>
      <a:lvl3pPr marL="1143000" indent="-22860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charset="2"/>
        <a:buChar char="à"/>
        <a:defRPr sz="12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r>
              <a:rPr lang="sv-SE"/>
              <a:t>Karolinska Institutet</a:t>
            </a:r>
          </a:p>
        </p:txBody>
      </p:sp>
      <p:sp>
        <p:nvSpPr>
          <p:cNvPr id="17411" name="Rectangle 3"/>
          <p:cNvSpPr>
            <a:spLocks noGrp="1" noChangeArrowheads="1"/>
          </p:cNvSpPr>
          <p:nvPr>
            <p:ph type="subTitle" idx="1"/>
          </p:nvPr>
        </p:nvSpPr>
        <p:spPr/>
        <p:txBody>
          <a:bodyPr/>
          <a:lstStyle/>
          <a:p>
            <a:r>
              <a:rPr lang="sv-SE"/>
              <a:t>A medical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8">
            <a:extLst>
              <a:ext uri="{FF2B5EF4-FFF2-40B4-BE49-F238E27FC236}">
                <a16:creationId xmlns:a16="http://schemas.microsoft.com/office/drawing/2014/main" id="{2FBC276D-6766-0999-61CF-A585A07AD3DF}"/>
              </a:ext>
            </a:extLst>
          </p:cNvPr>
          <p:cNvSpPr>
            <a:spLocks noGrp="1"/>
          </p:cNvSpPr>
          <p:nvPr>
            <p:ph type="title"/>
          </p:nvPr>
        </p:nvSpPr>
        <p:spPr>
          <a:xfrm>
            <a:off x="255971" y="339502"/>
            <a:ext cx="8492493" cy="857250"/>
          </a:xfrm>
        </p:spPr>
        <p:txBody>
          <a:bodyPr/>
          <a:lstStyle/>
          <a:p>
            <a:r>
              <a:rPr lang="sv-SE"/>
              <a:t>KI in </a:t>
            </a:r>
            <a:r>
              <a:rPr lang="sv-SE" err="1"/>
              <a:t>numbers</a:t>
            </a:r>
            <a:endParaRPr lang="sv-SE"/>
          </a:p>
        </p:txBody>
      </p:sp>
      <p:sp>
        <p:nvSpPr>
          <p:cNvPr id="5" name="textruta 4">
            <a:extLst>
              <a:ext uri="{FF2B5EF4-FFF2-40B4-BE49-F238E27FC236}">
                <a16:creationId xmlns:a16="http://schemas.microsoft.com/office/drawing/2014/main" id="{06D5F705-AAF7-D4CC-D3F5-F7D9028975DD}"/>
              </a:ext>
            </a:extLst>
          </p:cNvPr>
          <p:cNvSpPr txBox="1"/>
          <p:nvPr/>
        </p:nvSpPr>
        <p:spPr>
          <a:xfrm>
            <a:off x="485535" y="1420033"/>
            <a:ext cx="2732510" cy="1200329"/>
          </a:xfrm>
          <a:prstGeom prst="rect">
            <a:avLst/>
          </a:prstGeom>
          <a:noFill/>
        </p:spPr>
        <p:txBody>
          <a:bodyPr wrap="square" rtlCol="0">
            <a:spAutoFit/>
          </a:bodyPr>
          <a:lstStyle/>
          <a:p>
            <a:r>
              <a:rPr lang="sv-SE" sz="1400" dirty="0">
                <a:solidFill>
                  <a:schemeClr val="accent1"/>
                </a:solidFill>
                <a:latin typeface="+mj-lt"/>
                <a:cs typeface="Arial" panose="020B0604020202020204" pitchFamily="34" charset="0"/>
              </a:rPr>
              <a:t>Full-</a:t>
            </a:r>
            <a:r>
              <a:rPr lang="sv-SE" sz="1400" dirty="0" err="1">
                <a:solidFill>
                  <a:schemeClr val="accent1"/>
                </a:solidFill>
                <a:latin typeface="+mj-lt"/>
                <a:cs typeface="Arial" panose="020B0604020202020204" pitchFamily="34" charset="0"/>
              </a:rPr>
              <a:t>time</a:t>
            </a:r>
            <a:r>
              <a:rPr lang="sv-SE" sz="1400" dirty="0">
                <a:solidFill>
                  <a:schemeClr val="accent1"/>
                </a:solidFill>
                <a:latin typeface="+mj-lt"/>
                <a:cs typeface="Arial" panose="020B0604020202020204" pitchFamily="34" charset="0"/>
              </a:rPr>
              <a:t> </a:t>
            </a:r>
            <a:r>
              <a:rPr lang="sv-SE" sz="1400" dirty="0" err="1">
                <a:solidFill>
                  <a:schemeClr val="accent1"/>
                </a:solidFill>
                <a:latin typeface="+mj-lt"/>
                <a:cs typeface="Arial" panose="020B0604020202020204" pitchFamily="34" charset="0"/>
              </a:rPr>
              <a:t>equivalent</a:t>
            </a:r>
            <a:r>
              <a:rPr lang="sv-SE" sz="1400" dirty="0">
                <a:solidFill>
                  <a:schemeClr val="accent1"/>
                </a:solidFill>
                <a:latin typeface="+mj-lt"/>
                <a:cs typeface="Arial" panose="020B0604020202020204" pitchFamily="34" charset="0"/>
              </a:rPr>
              <a:t> students</a:t>
            </a:r>
            <a:endParaRPr lang="sv-SE" sz="1400" dirty="0">
              <a:solidFill>
                <a:schemeClr val="accent1"/>
              </a:solidFill>
              <a:latin typeface="+mj-lt"/>
            </a:endParaRPr>
          </a:p>
          <a:p>
            <a:r>
              <a:rPr lang="sv-SE" sz="4800" dirty="0">
                <a:solidFill>
                  <a:schemeClr val="accent1"/>
                </a:solidFill>
                <a:latin typeface="+mj-lt"/>
              </a:rPr>
              <a:t>6,743</a:t>
            </a:r>
            <a:r>
              <a:rPr lang="sv-SE" sz="4800" spc="-300" dirty="0">
                <a:solidFill>
                  <a:schemeClr val="accent1"/>
                </a:solidFill>
                <a:latin typeface="+mj-lt"/>
              </a:rPr>
              <a:t> </a:t>
            </a:r>
            <a:r>
              <a:rPr lang="sv-SE" sz="1400" dirty="0">
                <a:solidFill>
                  <a:schemeClr val="accent1"/>
                </a:solidFill>
                <a:latin typeface="+mj-lt"/>
              </a:rPr>
              <a:t>(6,483)</a:t>
            </a:r>
          </a:p>
          <a:p>
            <a:endParaRPr lang="sv-SE" sz="1000" b="1" dirty="0">
              <a:solidFill>
                <a:schemeClr val="accent1"/>
              </a:solidFill>
              <a:latin typeface="Arial" panose="020B0604020202020204" pitchFamily="34" charset="0"/>
              <a:cs typeface="Arial" panose="020B0604020202020204" pitchFamily="34" charset="0"/>
            </a:endParaRPr>
          </a:p>
        </p:txBody>
      </p:sp>
      <p:sp>
        <p:nvSpPr>
          <p:cNvPr id="7" name="textruta 6">
            <a:extLst>
              <a:ext uri="{FF2B5EF4-FFF2-40B4-BE49-F238E27FC236}">
                <a16:creationId xmlns:a16="http://schemas.microsoft.com/office/drawing/2014/main" id="{85687482-CDCE-8227-D280-F60E4CC1C809}"/>
              </a:ext>
            </a:extLst>
          </p:cNvPr>
          <p:cNvSpPr txBox="1"/>
          <p:nvPr/>
        </p:nvSpPr>
        <p:spPr>
          <a:xfrm>
            <a:off x="3491880" y="1640504"/>
            <a:ext cx="1010477" cy="707886"/>
          </a:xfrm>
          <a:prstGeom prst="rect">
            <a:avLst/>
          </a:prstGeom>
          <a:noFill/>
        </p:spPr>
        <p:txBody>
          <a:bodyPr wrap="square" rtlCol="0">
            <a:spAutoFit/>
          </a:bodyPr>
          <a:lstStyle/>
          <a:p>
            <a:r>
              <a:rPr lang="sv-SE" sz="2000" dirty="0">
                <a:latin typeface="+mj-lt"/>
              </a:rPr>
              <a:t>73 %</a:t>
            </a:r>
          </a:p>
          <a:p>
            <a:r>
              <a:rPr lang="sv-SE" sz="1000" dirty="0" err="1">
                <a:latin typeface="+mj-lt"/>
              </a:rPr>
              <a:t>Women</a:t>
            </a:r>
            <a:endParaRPr lang="sv-SE" sz="1000" dirty="0">
              <a:latin typeface="+mj-lt"/>
            </a:endParaRPr>
          </a:p>
          <a:p>
            <a:endParaRPr lang="sv-SE" sz="1000" b="1" dirty="0">
              <a:latin typeface="Arial" panose="020B0604020202020204" pitchFamily="34" charset="0"/>
              <a:cs typeface="Arial" panose="020B0604020202020204" pitchFamily="34" charset="0"/>
            </a:endParaRPr>
          </a:p>
        </p:txBody>
      </p:sp>
      <p:sp>
        <p:nvSpPr>
          <p:cNvPr id="8" name="textruta 7">
            <a:extLst>
              <a:ext uri="{FF2B5EF4-FFF2-40B4-BE49-F238E27FC236}">
                <a16:creationId xmlns:a16="http://schemas.microsoft.com/office/drawing/2014/main" id="{AB704997-1E80-89CD-67FE-4F3C2C7EF11D}"/>
              </a:ext>
            </a:extLst>
          </p:cNvPr>
          <p:cNvSpPr txBox="1"/>
          <p:nvPr/>
        </p:nvSpPr>
        <p:spPr>
          <a:xfrm>
            <a:off x="4644008" y="1640504"/>
            <a:ext cx="1010477" cy="707886"/>
          </a:xfrm>
          <a:prstGeom prst="rect">
            <a:avLst/>
          </a:prstGeom>
          <a:noFill/>
        </p:spPr>
        <p:txBody>
          <a:bodyPr wrap="square" rtlCol="0">
            <a:spAutoFit/>
          </a:bodyPr>
          <a:lstStyle/>
          <a:p>
            <a:pPr algn="r"/>
            <a:r>
              <a:rPr lang="sv-SE" sz="2000" dirty="0">
                <a:latin typeface="+mj-lt"/>
              </a:rPr>
              <a:t>27 %</a:t>
            </a:r>
          </a:p>
          <a:p>
            <a:pPr algn="r"/>
            <a:r>
              <a:rPr lang="sv-SE" sz="1000" dirty="0">
                <a:latin typeface="+mj-lt"/>
              </a:rPr>
              <a:t>Men</a:t>
            </a:r>
          </a:p>
          <a:p>
            <a:endParaRPr lang="sv-SE" sz="1000" b="1" dirty="0">
              <a:latin typeface="+mj-lt"/>
              <a:cs typeface="Arial" panose="020B0604020202020204" pitchFamily="34" charset="0"/>
            </a:endParaRPr>
          </a:p>
        </p:txBody>
      </p:sp>
      <p:sp>
        <p:nvSpPr>
          <p:cNvPr id="9" name="textruta 8">
            <a:extLst>
              <a:ext uri="{FF2B5EF4-FFF2-40B4-BE49-F238E27FC236}">
                <a16:creationId xmlns:a16="http://schemas.microsoft.com/office/drawing/2014/main" id="{7CA0D1FE-BDEF-75E0-28E2-D637C6D625ED}"/>
              </a:ext>
            </a:extLst>
          </p:cNvPr>
          <p:cNvSpPr txBox="1"/>
          <p:nvPr/>
        </p:nvSpPr>
        <p:spPr>
          <a:xfrm>
            <a:off x="5940152" y="1419622"/>
            <a:ext cx="2732510" cy="1200329"/>
          </a:xfrm>
          <a:prstGeom prst="rect">
            <a:avLst/>
          </a:prstGeom>
          <a:noFill/>
        </p:spPr>
        <p:txBody>
          <a:bodyPr wrap="square" rtlCol="0">
            <a:spAutoFit/>
          </a:bodyPr>
          <a:lstStyle/>
          <a:p>
            <a:pPr algn="r"/>
            <a:r>
              <a:rPr lang="sv-SE" sz="1400" dirty="0" err="1">
                <a:solidFill>
                  <a:schemeClr val="accent1"/>
                </a:solidFill>
                <a:latin typeface="+mj-lt"/>
                <a:cs typeface="Arial" panose="020B0604020202020204" pitchFamily="34" charset="0"/>
              </a:rPr>
              <a:t>Degrees</a:t>
            </a:r>
            <a:endParaRPr lang="sv-SE" sz="1400" dirty="0">
              <a:solidFill>
                <a:schemeClr val="accent1"/>
              </a:solidFill>
              <a:latin typeface="+mj-lt"/>
            </a:endParaRPr>
          </a:p>
          <a:p>
            <a:pPr algn="r"/>
            <a:r>
              <a:rPr lang="sv-SE" sz="4800" dirty="0">
                <a:solidFill>
                  <a:schemeClr val="accent1"/>
                </a:solidFill>
                <a:latin typeface="+mj-lt"/>
              </a:rPr>
              <a:t>2,587</a:t>
            </a:r>
            <a:r>
              <a:rPr lang="sv-SE" sz="4800" spc="-300" dirty="0">
                <a:solidFill>
                  <a:schemeClr val="accent1"/>
                </a:solidFill>
                <a:latin typeface="+mj-lt"/>
              </a:rPr>
              <a:t> </a:t>
            </a:r>
            <a:r>
              <a:rPr lang="sv-SE" sz="1400" dirty="0">
                <a:solidFill>
                  <a:schemeClr val="accent1"/>
                </a:solidFill>
                <a:latin typeface="+mj-lt"/>
              </a:rPr>
              <a:t>(2,860)</a:t>
            </a:r>
          </a:p>
          <a:p>
            <a:pPr algn="r"/>
            <a:endParaRPr lang="sv-SE" sz="1000" b="1" dirty="0">
              <a:solidFill>
                <a:schemeClr val="accent1"/>
              </a:solidFill>
              <a:latin typeface="+mj-lt"/>
              <a:cs typeface="Arial" panose="020B0604020202020204" pitchFamily="34" charset="0"/>
            </a:endParaRPr>
          </a:p>
        </p:txBody>
      </p:sp>
      <p:sp>
        <p:nvSpPr>
          <p:cNvPr id="10" name="Rektangel 9">
            <a:extLst>
              <a:ext uri="{FF2B5EF4-FFF2-40B4-BE49-F238E27FC236}">
                <a16:creationId xmlns:a16="http://schemas.microsoft.com/office/drawing/2014/main" id="{1CB8FEE7-C6FA-2392-0709-3EE31942CCF5}"/>
              </a:ext>
              <a:ext uri="{C183D7F6-B498-43B3-948B-1728B52AA6E4}">
                <adec:decorative xmlns:adec="http://schemas.microsoft.com/office/drawing/2017/decorative" val="1"/>
              </a:ext>
            </a:extLst>
          </p:cNvPr>
          <p:cNvSpPr/>
          <p:nvPr/>
        </p:nvSpPr>
        <p:spPr bwMode="auto">
          <a:xfrm>
            <a:off x="354013" y="2469262"/>
            <a:ext cx="8424227" cy="114027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bg1">
                  <a:lumMod val="95000"/>
                </a:schemeClr>
              </a:solidFill>
              <a:effectLst/>
              <a:latin typeface="Times"/>
            </a:endParaRPr>
          </a:p>
        </p:txBody>
      </p:sp>
      <p:sp>
        <p:nvSpPr>
          <p:cNvPr id="11" name="textruta 10">
            <a:extLst>
              <a:ext uri="{FF2B5EF4-FFF2-40B4-BE49-F238E27FC236}">
                <a16:creationId xmlns:a16="http://schemas.microsoft.com/office/drawing/2014/main" id="{B5D2DE0C-6328-60A2-5D98-41970021CE03}"/>
              </a:ext>
            </a:extLst>
          </p:cNvPr>
          <p:cNvSpPr txBox="1"/>
          <p:nvPr/>
        </p:nvSpPr>
        <p:spPr>
          <a:xfrm>
            <a:off x="475703" y="2583365"/>
            <a:ext cx="2732510" cy="1938992"/>
          </a:xfrm>
          <a:prstGeom prst="rect">
            <a:avLst/>
          </a:prstGeom>
          <a:noFill/>
        </p:spPr>
        <p:txBody>
          <a:bodyPr wrap="square" rtlCol="0">
            <a:spAutoFit/>
          </a:bodyPr>
          <a:lstStyle/>
          <a:p>
            <a:r>
              <a:rPr lang="sv-SE" sz="1400" dirty="0" err="1">
                <a:solidFill>
                  <a:schemeClr val="accent1"/>
                </a:solidFill>
                <a:latin typeface="+mj-lt"/>
                <a:cs typeface="Arial" panose="020B0604020202020204" pitchFamily="34" charset="0"/>
              </a:rPr>
              <a:t>Doctoral</a:t>
            </a:r>
            <a:r>
              <a:rPr lang="sv-SE" sz="1400" dirty="0">
                <a:solidFill>
                  <a:schemeClr val="accent1"/>
                </a:solidFill>
                <a:latin typeface="+mj-lt"/>
                <a:cs typeface="Arial" panose="020B0604020202020204" pitchFamily="34" charset="0"/>
              </a:rPr>
              <a:t> students</a:t>
            </a:r>
            <a:endParaRPr lang="sv-SE" sz="1400" dirty="0">
              <a:solidFill>
                <a:schemeClr val="accent1"/>
              </a:solidFill>
              <a:latin typeface="+mj-lt"/>
            </a:endParaRPr>
          </a:p>
          <a:p>
            <a:r>
              <a:rPr lang="sv-SE" sz="4800" dirty="0">
                <a:solidFill>
                  <a:schemeClr val="accent1"/>
                </a:solidFill>
                <a:latin typeface="+mj-lt"/>
              </a:rPr>
              <a:t>2,215</a:t>
            </a:r>
            <a:r>
              <a:rPr lang="sv-SE" sz="4800" spc="-300" dirty="0">
                <a:solidFill>
                  <a:schemeClr val="accent1"/>
                </a:solidFill>
                <a:latin typeface="+mj-lt"/>
              </a:rPr>
              <a:t> </a:t>
            </a:r>
            <a:r>
              <a:rPr lang="sv-SE" sz="1400" dirty="0">
                <a:solidFill>
                  <a:schemeClr val="accent1"/>
                </a:solidFill>
                <a:latin typeface="+mj-lt"/>
              </a:rPr>
              <a:t>(2,230)</a:t>
            </a:r>
          </a:p>
          <a:p>
            <a:r>
              <a:rPr lang="sv-SE" sz="4800" dirty="0">
                <a:solidFill>
                  <a:schemeClr val="accent1"/>
                </a:solidFill>
                <a:latin typeface="+mj-lt"/>
              </a:rPr>
              <a:t> </a:t>
            </a:r>
          </a:p>
          <a:p>
            <a:endParaRPr lang="sv-SE" sz="1000" b="1" dirty="0">
              <a:solidFill>
                <a:schemeClr val="accent1"/>
              </a:solidFill>
              <a:latin typeface="Arial" panose="020B0604020202020204" pitchFamily="34" charset="0"/>
              <a:cs typeface="Arial" panose="020B0604020202020204" pitchFamily="34" charset="0"/>
            </a:endParaRPr>
          </a:p>
        </p:txBody>
      </p:sp>
      <p:sp>
        <p:nvSpPr>
          <p:cNvPr id="12" name="textruta 11">
            <a:extLst>
              <a:ext uri="{FF2B5EF4-FFF2-40B4-BE49-F238E27FC236}">
                <a16:creationId xmlns:a16="http://schemas.microsoft.com/office/drawing/2014/main" id="{CD40E929-B418-8569-06FC-A11E05D74FA9}"/>
              </a:ext>
            </a:extLst>
          </p:cNvPr>
          <p:cNvSpPr txBox="1"/>
          <p:nvPr/>
        </p:nvSpPr>
        <p:spPr>
          <a:xfrm>
            <a:off x="3491880" y="2786034"/>
            <a:ext cx="1010477" cy="707886"/>
          </a:xfrm>
          <a:prstGeom prst="rect">
            <a:avLst/>
          </a:prstGeom>
          <a:noFill/>
        </p:spPr>
        <p:txBody>
          <a:bodyPr wrap="square" rtlCol="0">
            <a:spAutoFit/>
          </a:bodyPr>
          <a:lstStyle/>
          <a:p>
            <a:r>
              <a:rPr lang="sv-SE" sz="2000" dirty="0">
                <a:latin typeface="+mj-lt"/>
              </a:rPr>
              <a:t>62 %</a:t>
            </a:r>
          </a:p>
          <a:p>
            <a:r>
              <a:rPr lang="sv-SE" sz="1000" dirty="0" err="1">
                <a:latin typeface="+mj-lt"/>
              </a:rPr>
              <a:t>Women</a:t>
            </a:r>
            <a:endParaRPr lang="sv-SE" sz="1000" dirty="0">
              <a:latin typeface="+mj-lt"/>
            </a:endParaRPr>
          </a:p>
          <a:p>
            <a:endParaRPr lang="sv-SE" sz="1000" b="1" dirty="0">
              <a:latin typeface="+mj-lt"/>
              <a:cs typeface="Arial" panose="020B0604020202020204" pitchFamily="34" charset="0"/>
            </a:endParaRPr>
          </a:p>
        </p:txBody>
      </p:sp>
      <p:sp>
        <p:nvSpPr>
          <p:cNvPr id="13" name="textruta 12">
            <a:extLst>
              <a:ext uri="{FF2B5EF4-FFF2-40B4-BE49-F238E27FC236}">
                <a16:creationId xmlns:a16="http://schemas.microsoft.com/office/drawing/2014/main" id="{E683E065-9787-AEBD-6D53-1003C0555BE2}"/>
              </a:ext>
            </a:extLst>
          </p:cNvPr>
          <p:cNvSpPr txBox="1"/>
          <p:nvPr/>
        </p:nvSpPr>
        <p:spPr>
          <a:xfrm>
            <a:off x="4641643" y="2792327"/>
            <a:ext cx="1010477" cy="707886"/>
          </a:xfrm>
          <a:prstGeom prst="rect">
            <a:avLst/>
          </a:prstGeom>
          <a:noFill/>
        </p:spPr>
        <p:txBody>
          <a:bodyPr wrap="square" rtlCol="0">
            <a:spAutoFit/>
          </a:bodyPr>
          <a:lstStyle/>
          <a:p>
            <a:pPr algn="r"/>
            <a:r>
              <a:rPr lang="sv-SE" sz="2000" dirty="0">
                <a:latin typeface="+mj-lt"/>
              </a:rPr>
              <a:t>38 %</a:t>
            </a:r>
          </a:p>
          <a:p>
            <a:pPr algn="r"/>
            <a:r>
              <a:rPr lang="sv-SE" sz="1000" dirty="0">
                <a:latin typeface="+mj-lt"/>
              </a:rPr>
              <a:t>Men</a:t>
            </a:r>
          </a:p>
          <a:p>
            <a:endParaRPr lang="sv-SE" sz="1000" b="1" dirty="0">
              <a:latin typeface="+mj-lt"/>
              <a:cs typeface="Arial" panose="020B0604020202020204" pitchFamily="34" charset="0"/>
            </a:endParaRPr>
          </a:p>
        </p:txBody>
      </p:sp>
      <p:sp>
        <p:nvSpPr>
          <p:cNvPr id="14" name="textruta 13">
            <a:extLst>
              <a:ext uri="{FF2B5EF4-FFF2-40B4-BE49-F238E27FC236}">
                <a16:creationId xmlns:a16="http://schemas.microsoft.com/office/drawing/2014/main" id="{9E965C9D-62D3-42A5-FAE2-4242502A7BCD}"/>
              </a:ext>
            </a:extLst>
          </p:cNvPr>
          <p:cNvSpPr txBox="1"/>
          <p:nvPr/>
        </p:nvSpPr>
        <p:spPr>
          <a:xfrm>
            <a:off x="5940152" y="2575620"/>
            <a:ext cx="2732510" cy="1200329"/>
          </a:xfrm>
          <a:prstGeom prst="rect">
            <a:avLst/>
          </a:prstGeom>
          <a:noFill/>
        </p:spPr>
        <p:txBody>
          <a:bodyPr wrap="square" rtlCol="0">
            <a:spAutoFit/>
          </a:bodyPr>
          <a:lstStyle/>
          <a:p>
            <a:pPr algn="r"/>
            <a:r>
              <a:rPr lang="sv-SE" sz="1400" dirty="0" err="1">
                <a:solidFill>
                  <a:schemeClr val="accent1"/>
                </a:solidFill>
                <a:latin typeface="+mj-lt"/>
                <a:cs typeface="Arial" panose="020B0604020202020204" pitchFamily="34" charset="0"/>
              </a:rPr>
              <a:t>Doctoral</a:t>
            </a:r>
            <a:r>
              <a:rPr lang="sv-SE" sz="1400" dirty="0">
                <a:solidFill>
                  <a:schemeClr val="accent1"/>
                </a:solidFill>
                <a:latin typeface="+mj-lt"/>
                <a:cs typeface="Arial" panose="020B0604020202020204" pitchFamily="34" charset="0"/>
              </a:rPr>
              <a:t> </a:t>
            </a:r>
            <a:r>
              <a:rPr lang="sv-SE" sz="1400" dirty="0" err="1">
                <a:solidFill>
                  <a:schemeClr val="accent1"/>
                </a:solidFill>
                <a:latin typeface="+mj-lt"/>
                <a:cs typeface="Arial" panose="020B0604020202020204" pitchFamily="34" charset="0"/>
              </a:rPr>
              <a:t>Degrees</a:t>
            </a:r>
            <a:r>
              <a:rPr lang="sv-SE" sz="1400" dirty="0">
                <a:solidFill>
                  <a:schemeClr val="accent1"/>
                </a:solidFill>
                <a:latin typeface="+mj-lt"/>
                <a:cs typeface="Arial" panose="020B0604020202020204" pitchFamily="34" charset="0"/>
              </a:rPr>
              <a:t> (PhD)</a:t>
            </a:r>
            <a:endParaRPr lang="sv-SE" sz="1400" dirty="0">
              <a:solidFill>
                <a:schemeClr val="accent1"/>
              </a:solidFill>
              <a:latin typeface="+mj-lt"/>
            </a:endParaRPr>
          </a:p>
          <a:p>
            <a:pPr algn="r"/>
            <a:r>
              <a:rPr lang="sv-SE" sz="4800" dirty="0">
                <a:solidFill>
                  <a:schemeClr val="accent1"/>
                </a:solidFill>
                <a:latin typeface="+mj-lt"/>
              </a:rPr>
              <a:t>347</a:t>
            </a:r>
            <a:r>
              <a:rPr lang="sv-SE" sz="4800" spc="-300" dirty="0">
                <a:solidFill>
                  <a:schemeClr val="accent1"/>
                </a:solidFill>
                <a:latin typeface="+mj-lt"/>
              </a:rPr>
              <a:t> </a:t>
            </a:r>
            <a:r>
              <a:rPr lang="sv-SE" sz="1400" dirty="0">
                <a:solidFill>
                  <a:schemeClr val="accent1"/>
                </a:solidFill>
                <a:latin typeface="+mj-lt"/>
              </a:rPr>
              <a:t>(341)</a:t>
            </a:r>
          </a:p>
          <a:p>
            <a:pPr algn="r"/>
            <a:endParaRPr lang="sv-SE" sz="1000" b="1" dirty="0">
              <a:solidFill>
                <a:srgbClr val="D40963"/>
              </a:solidFill>
              <a:latin typeface="Arial" panose="020B0604020202020204" pitchFamily="34" charset="0"/>
              <a:cs typeface="Arial" panose="020B0604020202020204" pitchFamily="34" charset="0"/>
            </a:endParaRPr>
          </a:p>
        </p:txBody>
      </p:sp>
      <p:grpSp>
        <p:nvGrpSpPr>
          <p:cNvPr id="17" name="Grupp 16">
            <a:extLst>
              <a:ext uri="{FF2B5EF4-FFF2-40B4-BE49-F238E27FC236}">
                <a16:creationId xmlns:a16="http://schemas.microsoft.com/office/drawing/2014/main" id="{285594F4-A0B1-FB5A-5935-71C95C042CBC}"/>
              </a:ext>
              <a:ext uri="{C183D7F6-B498-43B3-948B-1728B52AA6E4}">
                <adec:decorative xmlns:adec="http://schemas.microsoft.com/office/drawing/2017/decorative" val="1"/>
              </a:ext>
            </a:extLst>
          </p:cNvPr>
          <p:cNvGrpSpPr/>
          <p:nvPr/>
        </p:nvGrpSpPr>
        <p:grpSpPr>
          <a:xfrm>
            <a:off x="4242014" y="1603218"/>
            <a:ext cx="659972" cy="659972"/>
            <a:chOff x="5869470" y="685302"/>
            <a:chExt cx="734320" cy="734320"/>
          </a:xfrm>
        </p:grpSpPr>
        <p:sp>
          <p:nvSpPr>
            <p:cNvPr id="18" name="Ellips 17">
              <a:extLst>
                <a:ext uri="{FF2B5EF4-FFF2-40B4-BE49-F238E27FC236}">
                  <a16:creationId xmlns:a16="http://schemas.microsoft.com/office/drawing/2014/main" id="{F42F6BA2-7FFF-38EC-8883-4BCCE48E98A0}"/>
                </a:ext>
              </a:extLst>
            </p:cNvPr>
            <p:cNvSpPr/>
            <p:nvPr/>
          </p:nvSpPr>
          <p:spPr bwMode="auto">
            <a:xfrm>
              <a:off x="5869470" y="685302"/>
              <a:ext cx="734320" cy="73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err="1">
                <a:ln>
                  <a:noFill/>
                </a:ln>
                <a:solidFill>
                  <a:schemeClr val="bg1"/>
                </a:solidFill>
                <a:effectLst/>
                <a:latin typeface="+mn-lt"/>
              </a:endParaRPr>
            </a:p>
          </p:txBody>
        </p:sp>
        <p:grpSp>
          <p:nvGrpSpPr>
            <p:cNvPr id="19" name="Grupp 18">
              <a:extLst>
                <a:ext uri="{FF2B5EF4-FFF2-40B4-BE49-F238E27FC236}">
                  <a16:creationId xmlns:a16="http://schemas.microsoft.com/office/drawing/2014/main" id="{8F3CBCA9-196D-374F-61E7-5F6C02F4D4A3}"/>
                </a:ext>
              </a:extLst>
            </p:cNvPr>
            <p:cNvGrpSpPr/>
            <p:nvPr/>
          </p:nvGrpSpPr>
          <p:grpSpPr>
            <a:xfrm>
              <a:off x="5984911" y="763748"/>
              <a:ext cx="502365" cy="561330"/>
              <a:chOff x="5633601" y="822761"/>
              <a:chExt cx="957614" cy="1070014"/>
            </a:xfrm>
          </p:grpSpPr>
          <p:pic>
            <p:nvPicPr>
              <p:cNvPr id="20" name="Bild 19" descr="Kvinna med hel fyllning">
                <a:extLst>
                  <a:ext uri="{FF2B5EF4-FFF2-40B4-BE49-F238E27FC236}">
                    <a16:creationId xmlns:a16="http://schemas.microsoft.com/office/drawing/2014/main" id="{41AF4CCA-C40A-6AD5-7A6F-51C945F47C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3601" y="978375"/>
                <a:ext cx="914400" cy="914400"/>
              </a:xfrm>
              <a:prstGeom prst="rect">
                <a:avLst/>
              </a:prstGeom>
            </p:spPr>
          </p:pic>
          <p:pic>
            <p:nvPicPr>
              <p:cNvPr id="21" name="Bild 20" descr="Man med hel fyllning">
                <a:extLst>
                  <a:ext uri="{FF2B5EF4-FFF2-40B4-BE49-F238E27FC236}">
                    <a16:creationId xmlns:a16="http://schemas.microsoft.com/office/drawing/2014/main" id="{5C6FF47F-8815-B36D-D3A0-70210BC23E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6815" y="822761"/>
                <a:ext cx="914400" cy="914400"/>
              </a:xfrm>
              <a:prstGeom prst="rect">
                <a:avLst/>
              </a:prstGeom>
            </p:spPr>
          </p:pic>
        </p:grpSp>
      </p:grpSp>
      <p:grpSp>
        <p:nvGrpSpPr>
          <p:cNvPr id="22" name="Grupp 21">
            <a:extLst>
              <a:ext uri="{FF2B5EF4-FFF2-40B4-BE49-F238E27FC236}">
                <a16:creationId xmlns:a16="http://schemas.microsoft.com/office/drawing/2014/main" id="{24D100E4-4F31-19D5-1D10-84041BB9FA32}"/>
              </a:ext>
              <a:ext uri="{C183D7F6-B498-43B3-948B-1728B52AA6E4}">
                <adec:decorative xmlns:adec="http://schemas.microsoft.com/office/drawing/2017/decorative" val="1"/>
              </a:ext>
            </a:extLst>
          </p:cNvPr>
          <p:cNvGrpSpPr/>
          <p:nvPr/>
        </p:nvGrpSpPr>
        <p:grpSpPr>
          <a:xfrm>
            <a:off x="4239649" y="2715766"/>
            <a:ext cx="659972" cy="659972"/>
            <a:chOff x="5869470" y="685302"/>
            <a:chExt cx="734320" cy="734320"/>
          </a:xfrm>
        </p:grpSpPr>
        <p:sp>
          <p:nvSpPr>
            <p:cNvPr id="26" name="Ellips 25">
              <a:extLst>
                <a:ext uri="{FF2B5EF4-FFF2-40B4-BE49-F238E27FC236}">
                  <a16:creationId xmlns:a16="http://schemas.microsoft.com/office/drawing/2014/main" id="{1C81E6B2-C074-5183-9725-5DDCBAEDDA81}"/>
                </a:ext>
              </a:extLst>
            </p:cNvPr>
            <p:cNvSpPr/>
            <p:nvPr/>
          </p:nvSpPr>
          <p:spPr bwMode="auto">
            <a:xfrm>
              <a:off x="5869470" y="685302"/>
              <a:ext cx="734320" cy="73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err="1">
                <a:ln>
                  <a:noFill/>
                </a:ln>
                <a:solidFill>
                  <a:schemeClr val="bg1"/>
                </a:solidFill>
                <a:effectLst/>
                <a:latin typeface="+mn-lt"/>
              </a:endParaRPr>
            </a:p>
          </p:txBody>
        </p:sp>
        <p:grpSp>
          <p:nvGrpSpPr>
            <p:cNvPr id="27" name="Grupp 26">
              <a:extLst>
                <a:ext uri="{FF2B5EF4-FFF2-40B4-BE49-F238E27FC236}">
                  <a16:creationId xmlns:a16="http://schemas.microsoft.com/office/drawing/2014/main" id="{09047317-D0AD-C97A-A156-174AFDF9C080}"/>
                </a:ext>
              </a:extLst>
            </p:cNvPr>
            <p:cNvGrpSpPr/>
            <p:nvPr/>
          </p:nvGrpSpPr>
          <p:grpSpPr>
            <a:xfrm>
              <a:off x="5984911" y="763748"/>
              <a:ext cx="502365" cy="561330"/>
              <a:chOff x="5633601" y="822761"/>
              <a:chExt cx="957614" cy="1070014"/>
            </a:xfrm>
          </p:grpSpPr>
          <p:pic>
            <p:nvPicPr>
              <p:cNvPr id="28" name="Bild 27" descr="Kvinna med hel fyllning">
                <a:extLst>
                  <a:ext uri="{FF2B5EF4-FFF2-40B4-BE49-F238E27FC236}">
                    <a16:creationId xmlns:a16="http://schemas.microsoft.com/office/drawing/2014/main" id="{D6A95941-5273-0D12-C2F2-FCB389205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3601" y="978375"/>
                <a:ext cx="914400" cy="914400"/>
              </a:xfrm>
              <a:prstGeom prst="rect">
                <a:avLst/>
              </a:prstGeom>
            </p:spPr>
          </p:pic>
          <p:pic>
            <p:nvPicPr>
              <p:cNvPr id="29" name="Bild 28" descr="Man med hel fyllning">
                <a:extLst>
                  <a:ext uri="{FF2B5EF4-FFF2-40B4-BE49-F238E27FC236}">
                    <a16:creationId xmlns:a16="http://schemas.microsoft.com/office/drawing/2014/main" id="{C2CEA627-9C3A-DC2A-4B84-DF7ECC58D5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6815" y="822761"/>
                <a:ext cx="914400" cy="914400"/>
              </a:xfrm>
              <a:prstGeom prst="rect">
                <a:avLst/>
              </a:prstGeom>
            </p:spPr>
          </p:pic>
        </p:grpSp>
      </p:grpSp>
      <p:sp>
        <p:nvSpPr>
          <p:cNvPr id="36" name="Platshållare för sidfot 5">
            <a:extLst>
              <a:ext uri="{FF2B5EF4-FFF2-40B4-BE49-F238E27FC236}">
                <a16:creationId xmlns:a16="http://schemas.microsoft.com/office/drawing/2014/main" id="{334AC483-96DA-E232-E451-1582CCDCA642}"/>
              </a:ext>
              <a:ext uri="{C183D7F6-B498-43B3-948B-1728B52AA6E4}">
                <adec:decorative xmlns:adec="http://schemas.microsoft.com/office/drawing/2017/decorative" val="1"/>
              </a:ext>
            </a:extLst>
          </p:cNvPr>
          <p:cNvSpPr>
            <a:spLocks noGrp="1"/>
          </p:cNvSpPr>
          <p:nvPr>
            <p:ph type="ftr" sz="quarter" idx="3"/>
          </p:nvPr>
        </p:nvSpPr>
        <p:spPr>
          <a:xfrm>
            <a:off x="255983" y="4790351"/>
            <a:ext cx="3235897" cy="171450"/>
          </a:xfrm>
        </p:spPr>
        <p:txBody>
          <a:bodyPr anchor="t"/>
          <a:lstStyle/>
          <a:p>
            <a:r>
              <a:rPr lang="sv-SE"/>
              <a:t>Karolinska Institutet – a </a:t>
            </a:r>
            <a:r>
              <a:rPr lang="sv-SE" err="1"/>
              <a:t>medical</a:t>
            </a:r>
            <a:r>
              <a:rPr lang="sv-SE"/>
              <a:t> </a:t>
            </a:r>
            <a:r>
              <a:rPr lang="sv-SE" err="1"/>
              <a:t>university</a:t>
            </a:r>
            <a:endParaRPr lang="sv-SE"/>
          </a:p>
        </p:txBody>
      </p:sp>
      <p:sp>
        <p:nvSpPr>
          <p:cNvPr id="45" name="Platshållare för datum 1">
            <a:extLst>
              <a:ext uri="{FF2B5EF4-FFF2-40B4-BE49-F238E27FC236}">
                <a16:creationId xmlns:a16="http://schemas.microsoft.com/office/drawing/2014/main" id="{ACA8479A-1AA3-4BC9-BEF8-260D849A823D}"/>
              </a:ext>
              <a:ext uri="{C183D7F6-B498-43B3-948B-1728B52AA6E4}">
                <adec:decorative xmlns:adec="http://schemas.microsoft.com/office/drawing/2017/decorative" val="1"/>
              </a:ext>
            </a:extLst>
          </p:cNvPr>
          <p:cNvSpPr>
            <a:spLocks noGrp="1"/>
          </p:cNvSpPr>
          <p:nvPr>
            <p:ph type="dt" sz="half" idx="10"/>
          </p:nvPr>
        </p:nvSpPr>
        <p:spPr/>
        <p:txBody>
          <a:bodyPr/>
          <a:lstStyle/>
          <a:p>
            <a:fld id="{36565684-E7E3-4FFE-89FD-C517DFAF7807}" type="datetime4">
              <a:rPr lang="en-GB"/>
              <a:pPr/>
              <a:t>14 April 2026</a:t>
            </a:fld>
            <a:endParaRPr lang="sv-SE"/>
          </a:p>
        </p:txBody>
      </p:sp>
      <p:sp>
        <p:nvSpPr>
          <p:cNvPr id="4" name="Platshållare för bildnummer 3">
            <a:extLst>
              <a:ext uri="{FF2B5EF4-FFF2-40B4-BE49-F238E27FC236}">
                <a16:creationId xmlns:a16="http://schemas.microsoft.com/office/drawing/2014/main" id="{EB1F7B37-A9E5-47E7-8D4B-EBE16D957FC5}"/>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10</a:t>
            </a:fld>
            <a:endParaRPr lang="sv-SE"/>
          </a:p>
        </p:txBody>
      </p:sp>
    </p:spTree>
    <p:extLst>
      <p:ext uri="{BB962C8B-B14F-4D97-AF65-F5344CB8AC3E}">
        <p14:creationId xmlns:p14="http://schemas.microsoft.com/office/powerpoint/2010/main" val="3165388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E9F1027-2AB2-445E-AB00-47DB6C57CCD1}"/>
              </a:ext>
            </a:extLst>
          </p:cNvPr>
          <p:cNvSpPr>
            <a:spLocks noGrp="1"/>
          </p:cNvSpPr>
          <p:nvPr>
            <p:ph type="title"/>
          </p:nvPr>
        </p:nvSpPr>
        <p:spPr/>
        <p:txBody>
          <a:bodyPr/>
          <a:lstStyle/>
          <a:p>
            <a:r>
              <a:rPr lang="sv-SE"/>
              <a:t>Revenue</a:t>
            </a:r>
          </a:p>
        </p:txBody>
      </p:sp>
      <p:sp>
        <p:nvSpPr>
          <p:cNvPr id="11" name="Platshållare för sidfot 5">
            <a:extLst>
              <a:ext uri="{FF2B5EF4-FFF2-40B4-BE49-F238E27FC236}">
                <a16:creationId xmlns:a16="http://schemas.microsoft.com/office/drawing/2014/main" id="{18975C38-3813-753D-795B-C4A08C532535}"/>
              </a:ext>
              <a:ext uri="{C183D7F6-B498-43B3-948B-1728B52AA6E4}">
                <adec:decorative xmlns:adec="http://schemas.microsoft.com/office/drawing/2017/decorative" val="1"/>
              </a:ext>
            </a:extLst>
          </p:cNvPr>
          <p:cNvSpPr>
            <a:spLocks noGrp="1"/>
          </p:cNvSpPr>
          <p:nvPr>
            <p:ph type="ftr" sz="quarter" idx="3"/>
          </p:nvPr>
        </p:nvSpPr>
        <p:spPr>
          <a:xfrm>
            <a:off x="255983" y="4790351"/>
            <a:ext cx="2587825" cy="171450"/>
          </a:xfrm>
        </p:spPr>
        <p:txBody>
          <a:bodyPr anchor="t"/>
          <a:lstStyle/>
          <a:p>
            <a:r>
              <a:rPr lang="sv-SE"/>
              <a:t>Karolinska Institutet – a </a:t>
            </a:r>
            <a:r>
              <a:rPr lang="sv-SE" err="1"/>
              <a:t>medical</a:t>
            </a:r>
            <a:r>
              <a:rPr lang="sv-SE"/>
              <a:t> </a:t>
            </a:r>
            <a:r>
              <a:rPr lang="sv-SE" err="1"/>
              <a:t>university</a:t>
            </a:r>
            <a:endParaRPr lang="sv-SE"/>
          </a:p>
        </p:txBody>
      </p:sp>
      <p:sp>
        <p:nvSpPr>
          <p:cNvPr id="8" name="Platshållare för datum 1">
            <a:extLst>
              <a:ext uri="{FF2B5EF4-FFF2-40B4-BE49-F238E27FC236}">
                <a16:creationId xmlns:a16="http://schemas.microsoft.com/office/drawing/2014/main" id="{ECC5285E-1DAD-468A-A902-D8922C96C1EC}"/>
              </a:ext>
              <a:ext uri="{C183D7F6-B498-43B3-948B-1728B52AA6E4}">
                <adec:decorative xmlns:adec="http://schemas.microsoft.com/office/drawing/2017/decorative" val="1"/>
              </a:ext>
            </a:extLst>
          </p:cNvPr>
          <p:cNvSpPr>
            <a:spLocks noGrp="1"/>
          </p:cNvSpPr>
          <p:nvPr>
            <p:ph type="dt" sz="half" idx="10"/>
          </p:nvPr>
        </p:nvSpPr>
        <p:spPr/>
        <p:txBody>
          <a:bodyPr/>
          <a:lstStyle/>
          <a:p>
            <a:fld id="{36565684-E7E3-4FFE-89FD-C517DFAF7807}" type="datetime4">
              <a:rPr lang="en-GB"/>
              <a:pPr/>
              <a:t>14 April 2026</a:t>
            </a:fld>
            <a:endParaRPr lang="sv-SE"/>
          </a:p>
        </p:txBody>
      </p:sp>
      <p:sp>
        <p:nvSpPr>
          <p:cNvPr id="4" name="Platshållare för bildnummer 3">
            <a:extLst>
              <a:ext uri="{FF2B5EF4-FFF2-40B4-BE49-F238E27FC236}">
                <a16:creationId xmlns:a16="http://schemas.microsoft.com/office/drawing/2014/main" id="{512A169D-C4EA-4CA0-BF26-9754AD72888D}"/>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11</a:t>
            </a:fld>
            <a:endParaRPr lang="sv-SE"/>
          </a:p>
        </p:txBody>
      </p:sp>
      <p:sp>
        <p:nvSpPr>
          <p:cNvPr id="2" name="textruta 1">
            <a:extLst>
              <a:ext uri="{FF2B5EF4-FFF2-40B4-BE49-F238E27FC236}">
                <a16:creationId xmlns:a16="http://schemas.microsoft.com/office/drawing/2014/main" id="{99F0375D-AA65-7C82-3513-6C044E987972}"/>
              </a:ext>
            </a:extLst>
          </p:cNvPr>
          <p:cNvSpPr txBox="1"/>
          <p:nvPr/>
        </p:nvSpPr>
        <p:spPr>
          <a:xfrm>
            <a:off x="281798" y="1560750"/>
            <a:ext cx="3354681" cy="1723549"/>
          </a:xfrm>
          <a:prstGeom prst="rect">
            <a:avLst/>
          </a:prstGeom>
          <a:noFill/>
        </p:spPr>
        <p:txBody>
          <a:bodyPr wrap="square" rtlCol="0">
            <a:spAutoFit/>
          </a:bodyPr>
          <a:lstStyle/>
          <a:p>
            <a:pPr algn="ctr"/>
            <a:r>
              <a:rPr lang="sv-SE" sz="6600" dirty="0">
                <a:solidFill>
                  <a:schemeClr val="accent1"/>
                </a:solidFill>
                <a:latin typeface="+mj-lt"/>
              </a:rPr>
              <a:t>8.7 </a:t>
            </a:r>
            <a:br>
              <a:rPr lang="sv-SE" sz="6600" dirty="0">
                <a:solidFill>
                  <a:schemeClr val="accent1"/>
                </a:solidFill>
                <a:latin typeface="+mj-lt"/>
              </a:rPr>
            </a:br>
            <a:r>
              <a:rPr lang="sv-SE" sz="2000" dirty="0">
                <a:solidFill>
                  <a:schemeClr val="accent1"/>
                </a:solidFill>
                <a:latin typeface="+mj-lt"/>
              </a:rPr>
              <a:t>SEK billion</a:t>
            </a:r>
          </a:p>
          <a:p>
            <a:pPr algn="ctr"/>
            <a:r>
              <a:rPr lang="sv-SE" sz="2000" dirty="0">
                <a:solidFill>
                  <a:schemeClr val="accent1"/>
                </a:solidFill>
                <a:latin typeface="+mj-lt"/>
              </a:rPr>
              <a:t>in </a:t>
            </a:r>
            <a:r>
              <a:rPr lang="sv-SE" sz="2000" dirty="0" err="1">
                <a:solidFill>
                  <a:schemeClr val="accent1"/>
                </a:solidFill>
                <a:latin typeface="+mj-lt"/>
              </a:rPr>
              <a:t>revenue</a:t>
            </a:r>
            <a:endParaRPr lang="sv-SE" sz="2000" b="1" dirty="0">
              <a:solidFill>
                <a:schemeClr val="accent1"/>
              </a:solidFill>
              <a:latin typeface="+mj-lt"/>
              <a:cs typeface="Arial" panose="020B0604020202020204" pitchFamily="34" charset="0"/>
            </a:endParaRPr>
          </a:p>
        </p:txBody>
      </p:sp>
      <p:graphicFrame>
        <p:nvGraphicFramePr>
          <p:cNvPr id="3" name="Diagram 2" descr="Ett diagram som visar KI:s intäkter år 2021, totalt 7 560 mnkr. Intäkterna fördelas på:&#10;Statsanslag 43 % &#10;Forskningsråd 14 % &#10;Övriga statliga 6 % &#10;Kommuner och regioner 5 %  &#10;Svenska stiftelser och organisationer 17 %&#10;Utländska stiftelser och organisationer 8 %&#10;Svenska företag 3 % &#10;Utländska företag 3 %&#10;Finansiella intäkter 1 %">
            <a:extLst>
              <a:ext uri="{FF2B5EF4-FFF2-40B4-BE49-F238E27FC236}">
                <a16:creationId xmlns:a16="http://schemas.microsoft.com/office/drawing/2014/main" id="{08B9F479-3B5F-CB33-BBF6-06E987152E1D}"/>
              </a:ext>
            </a:extLst>
          </p:cNvPr>
          <p:cNvGraphicFramePr/>
          <p:nvPr>
            <p:extLst>
              <p:ext uri="{D42A27DB-BD31-4B8C-83A1-F6EECF244321}">
                <p14:modId xmlns:p14="http://schemas.microsoft.com/office/powerpoint/2010/main" val="3667590840"/>
              </p:ext>
            </p:extLst>
          </p:nvPr>
        </p:nvGraphicFramePr>
        <p:xfrm>
          <a:off x="3084512" y="451966"/>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389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86B68A3-2457-4B1D-B25A-852A516AA3AF}"/>
              </a:ext>
            </a:extLst>
          </p:cNvPr>
          <p:cNvSpPr>
            <a:spLocks noGrp="1"/>
          </p:cNvSpPr>
          <p:nvPr>
            <p:ph type="title"/>
          </p:nvPr>
        </p:nvSpPr>
        <p:spPr>
          <a:xfrm>
            <a:off x="255983" y="339502"/>
            <a:ext cx="7772400" cy="447317"/>
          </a:xfrm>
        </p:spPr>
        <p:txBody>
          <a:bodyPr/>
          <a:lstStyle/>
          <a:p>
            <a:r>
              <a:rPr lang="sv-SE" dirty="0" err="1"/>
              <a:t>External</a:t>
            </a:r>
            <a:r>
              <a:rPr lang="sv-SE" dirty="0"/>
              <a:t> research </a:t>
            </a:r>
            <a:r>
              <a:rPr lang="sv-SE" dirty="0" err="1"/>
              <a:t>funding</a:t>
            </a:r>
            <a:endParaRPr lang="sv-SE" dirty="0"/>
          </a:p>
        </p:txBody>
      </p:sp>
      <p:sp>
        <p:nvSpPr>
          <p:cNvPr id="8" name="textruta 7">
            <a:extLst>
              <a:ext uri="{FF2B5EF4-FFF2-40B4-BE49-F238E27FC236}">
                <a16:creationId xmlns:a16="http://schemas.microsoft.com/office/drawing/2014/main" id="{2FE2B633-8D31-92B0-2B85-1651CA4A6F92}"/>
              </a:ext>
            </a:extLst>
          </p:cNvPr>
          <p:cNvSpPr txBox="1"/>
          <p:nvPr/>
        </p:nvSpPr>
        <p:spPr>
          <a:xfrm>
            <a:off x="257456" y="987574"/>
            <a:ext cx="6071862" cy="461665"/>
          </a:xfrm>
          <a:prstGeom prst="rect">
            <a:avLst/>
          </a:prstGeom>
          <a:noFill/>
        </p:spPr>
        <p:txBody>
          <a:bodyPr wrap="square">
            <a:spAutoFit/>
          </a:bodyPr>
          <a:lstStyle/>
          <a:p>
            <a:r>
              <a:rPr lang="sv-SE" sz="1200" b="0" dirty="0">
                <a:latin typeface="+mj-lt"/>
              </a:rPr>
              <a:t>10 </a:t>
            </a:r>
            <a:r>
              <a:rPr lang="sv-SE" sz="1200" b="0" dirty="0" err="1">
                <a:latin typeface="+mj-lt"/>
              </a:rPr>
              <a:t>largest</a:t>
            </a:r>
            <a:r>
              <a:rPr lang="sv-SE" sz="1200" b="0" dirty="0">
                <a:latin typeface="+mj-lt"/>
              </a:rPr>
              <a:t> </a:t>
            </a:r>
            <a:r>
              <a:rPr lang="sv-SE" sz="1200" b="0" dirty="0" err="1">
                <a:latin typeface="+mj-lt"/>
              </a:rPr>
              <a:t>external</a:t>
            </a:r>
            <a:r>
              <a:rPr lang="sv-SE" sz="1200" b="0" dirty="0">
                <a:latin typeface="+mj-lt"/>
              </a:rPr>
              <a:t> research </a:t>
            </a:r>
            <a:r>
              <a:rPr lang="sv-SE" sz="1200" b="0" dirty="0" err="1">
                <a:latin typeface="+mj-lt"/>
              </a:rPr>
              <a:t>funding</a:t>
            </a:r>
            <a:r>
              <a:rPr lang="sv-SE" sz="1200" b="0" dirty="0">
                <a:latin typeface="+mj-lt"/>
              </a:rPr>
              <a:t> </a:t>
            </a:r>
            <a:r>
              <a:rPr lang="sv-SE" sz="1200" b="0" dirty="0" err="1">
                <a:latin typeface="+mj-lt"/>
              </a:rPr>
              <a:t>sources</a:t>
            </a:r>
            <a:r>
              <a:rPr lang="sv-SE" sz="1200" b="0" dirty="0">
                <a:latin typeface="+mj-lt"/>
              </a:rPr>
              <a:t> in total 2023-2025, SEK million </a:t>
            </a:r>
            <a:br>
              <a:rPr lang="sv-SE" sz="1200" b="0" dirty="0">
                <a:latin typeface="+mj-lt"/>
              </a:rPr>
            </a:br>
            <a:r>
              <a:rPr lang="sv-SE" sz="1200" b="0" dirty="0">
                <a:latin typeface="+mj-lt"/>
              </a:rPr>
              <a:t>(</a:t>
            </a:r>
            <a:r>
              <a:rPr lang="sv-SE" sz="1200" b="0" dirty="0" err="1">
                <a:latin typeface="+mj-lt"/>
              </a:rPr>
              <a:t>excluding</a:t>
            </a:r>
            <a:r>
              <a:rPr lang="sv-SE" sz="1200" b="0" dirty="0">
                <a:latin typeface="+mj-lt"/>
              </a:rPr>
              <a:t> asset management)</a:t>
            </a:r>
          </a:p>
        </p:txBody>
      </p:sp>
      <p:graphicFrame>
        <p:nvGraphicFramePr>
          <p:cNvPr id="5" name="Tabell 8" descr="A table showing the ten largest external funding sources for KI 2023–2025. A total of SEK 3,805 million for 2025. ">
            <a:extLst>
              <a:ext uri="{FF2B5EF4-FFF2-40B4-BE49-F238E27FC236}">
                <a16:creationId xmlns:a16="http://schemas.microsoft.com/office/drawing/2014/main" id="{E3A35E83-86C2-AE15-9855-3B47497C33EC}"/>
              </a:ext>
            </a:extLst>
          </p:cNvPr>
          <p:cNvGraphicFramePr>
            <a:graphicFrameLocks noGrp="1"/>
          </p:cNvGraphicFramePr>
          <p:nvPr>
            <p:extLst>
              <p:ext uri="{D42A27DB-BD31-4B8C-83A1-F6EECF244321}">
                <p14:modId xmlns:p14="http://schemas.microsoft.com/office/powerpoint/2010/main" val="4063651270"/>
              </p:ext>
            </p:extLst>
          </p:nvPr>
        </p:nvGraphicFramePr>
        <p:xfrm>
          <a:off x="349816" y="1533994"/>
          <a:ext cx="6216986" cy="2909964"/>
        </p:xfrm>
        <a:graphic>
          <a:graphicData uri="http://schemas.openxmlformats.org/drawingml/2006/table">
            <a:tbl>
              <a:tblPr firstRow="1" bandRow="1">
                <a:tableStyleId>{5C22544A-7EE6-4342-B048-85BDC9FD1C3A}</a:tableStyleId>
              </a:tblPr>
              <a:tblGrid>
                <a:gridCol w="2377281">
                  <a:extLst>
                    <a:ext uri="{9D8B030D-6E8A-4147-A177-3AD203B41FA5}">
                      <a16:colId xmlns:a16="http://schemas.microsoft.com/office/drawing/2014/main" val="1682249626"/>
                    </a:ext>
                  </a:extLst>
                </a:gridCol>
                <a:gridCol w="705252">
                  <a:extLst>
                    <a:ext uri="{9D8B030D-6E8A-4147-A177-3AD203B41FA5}">
                      <a16:colId xmlns:a16="http://schemas.microsoft.com/office/drawing/2014/main" val="859670045"/>
                    </a:ext>
                  </a:extLst>
                </a:gridCol>
                <a:gridCol w="705252">
                  <a:extLst>
                    <a:ext uri="{9D8B030D-6E8A-4147-A177-3AD203B41FA5}">
                      <a16:colId xmlns:a16="http://schemas.microsoft.com/office/drawing/2014/main" val="932335504"/>
                    </a:ext>
                  </a:extLst>
                </a:gridCol>
                <a:gridCol w="705252">
                  <a:extLst>
                    <a:ext uri="{9D8B030D-6E8A-4147-A177-3AD203B41FA5}">
                      <a16:colId xmlns:a16="http://schemas.microsoft.com/office/drawing/2014/main" val="3004173006"/>
                    </a:ext>
                  </a:extLst>
                </a:gridCol>
                <a:gridCol w="1723949">
                  <a:extLst>
                    <a:ext uri="{9D8B030D-6E8A-4147-A177-3AD203B41FA5}">
                      <a16:colId xmlns:a16="http://schemas.microsoft.com/office/drawing/2014/main" val="1170649850"/>
                    </a:ext>
                  </a:extLst>
                </a:gridCol>
              </a:tblGrid>
              <a:tr h="213458">
                <a:tc>
                  <a:txBody>
                    <a:bodyPr/>
                    <a:lstStyle/>
                    <a:p>
                      <a:r>
                        <a:rPr lang="sv-SE" sz="900" b="1" dirty="0" err="1"/>
                        <a:t>Function</a:t>
                      </a:r>
                      <a:endParaRPr lang="sv-SE" sz="900" b="1" dirty="0"/>
                    </a:p>
                  </a:txBody>
                  <a:tcPr marL="85482" marR="85482" marT="42741" marB="42741">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sv-SE" sz="900" b="1" dirty="0"/>
                        <a:t>2023</a:t>
                      </a:r>
                    </a:p>
                  </a:txBody>
                  <a:tcPr marL="85482" marR="85482" marT="42741" marB="42741">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sv-SE" sz="900" b="1" dirty="0"/>
                        <a:t>2024</a:t>
                      </a:r>
                    </a:p>
                  </a:txBody>
                  <a:tcPr marL="85482" marR="85482" marT="42741" marB="42741">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sv-SE" sz="900" b="1" dirty="0"/>
                        <a:t>2025</a:t>
                      </a:r>
                    </a:p>
                  </a:txBody>
                  <a:tcPr marL="85482" marR="85482" marT="42741" marB="42741">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sv-SE" sz="900" b="1" dirty="0"/>
                        <a:t>Change 2024-2025</a:t>
                      </a:r>
                    </a:p>
                  </a:txBody>
                  <a:tcPr marL="85482" marR="85482" marT="42741" marB="42741">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33579390"/>
                  </a:ext>
                </a:extLst>
              </a:tr>
              <a:tr h="21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dirty="0"/>
                        <a:t>The Swedish Research Council</a:t>
                      </a:r>
                    </a:p>
                  </a:txBody>
                  <a:tcPr marL="85482" marR="85482" marT="42741" marB="42741">
                    <a:lnT w="12700" cap="flat" cmpd="sng" algn="ctr">
                      <a:noFill/>
                      <a:prstDash val="solid"/>
                      <a:round/>
                      <a:headEnd type="none" w="med" len="med"/>
                      <a:tailEnd type="none" w="med" len="med"/>
                    </a:lnT>
                    <a:solidFill>
                      <a:schemeClr val="accent4"/>
                    </a:solidFill>
                  </a:tcPr>
                </a:tc>
                <a:tc>
                  <a:txBody>
                    <a:bodyPr/>
                    <a:lstStyle/>
                    <a:p>
                      <a:pPr algn="r"/>
                      <a:r>
                        <a:rPr lang="sv-SE" sz="900" dirty="0"/>
                        <a:t>979</a:t>
                      </a:r>
                    </a:p>
                  </a:txBody>
                  <a:tcPr marL="85482" marR="85482" marT="42741" marB="42741">
                    <a:lnT w="12700" cap="flat" cmpd="sng" algn="ctr">
                      <a:noFill/>
                      <a:prstDash val="solid"/>
                      <a:round/>
                      <a:headEnd type="none" w="med" len="med"/>
                      <a:tailEnd type="none" w="med" len="med"/>
                    </a:lnT>
                    <a:solidFill>
                      <a:schemeClr val="accent4"/>
                    </a:solidFill>
                  </a:tcPr>
                </a:tc>
                <a:tc>
                  <a:txBody>
                    <a:bodyPr/>
                    <a:lstStyle/>
                    <a:p>
                      <a:pPr algn="r"/>
                      <a:r>
                        <a:rPr lang="sv-SE" sz="900" dirty="0"/>
                        <a:t>964</a:t>
                      </a:r>
                    </a:p>
                  </a:txBody>
                  <a:tcPr marL="85482" marR="85482" marT="42741" marB="42741">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accent4"/>
                    </a:solidFill>
                  </a:tcPr>
                </a:tc>
                <a:tc>
                  <a:txBody>
                    <a:bodyPr/>
                    <a:lstStyle/>
                    <a:p>
                      <a:pPr algn="r"/>
                      <a:r>
                        <a:rPr lang="sv-SE" sz="900" dirty="0"/>
                        <a:t>893</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-7 %</a:t>
                      </a:r>
                    </a:p>
                  </a:txBody>
                  <a:tcPr marL="85482" marR="85482" marT="42741" marB="42741">
                    <a:lnL w="3175"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accent4"/>
                    </a:solidFill>
                  </a:tcPr>
                </a:tc>
                <a:extLst>
                  <a:ext uri="{0D108BD9-81ED-4DB2-BD59-A6C34878D82A}">
                    <a16:rowId xmlns:a16="http://schemas.microsoft.com/office/drawing/2014/main" val="2674485944"/>
                  </a:ext>
                </a:extLst>
              </a:tr>
              <a:tr h="213458">
                <a:tc>
                  <a:txBody>
                    <a:bodyPr/>
                    <a:lstStyle/>
                    <a:p>
                      <a:r>
                        <a:rPr lang="sv-SE" sz="900" dirty="0" err="1"/>
                        <a:t>European</a:t>
                      </a:r>
                      <a:r>
                        <a:rPr lang="sv-SE" sz="900" dirty="0"/>
                        <a:t> Union</a:t>
                      </a:r>
                    </a:p>
                  </a:txBody>
                  <a:tcPr marL="85482" marR="85482" marT="42741" marB="42741">
                    <a:solidFill>
                      <a:schemeClr val="bg1"/>
                    </a:solidFill>
                  </a:tcPr>
                </a:tc>
                <a:tc>
                  <a:txBody>
                    <a:bodyPr/>
                    <a:lstStyle/>
                    <a:p>
                      <a:pPr algn="r"/>
                      <a:r>
                        <a:rPr lang="sv-SE" sz="900" dirty="0"/>
                        <a:t>296</a:t>
                      </a:r>
                    </a:p>
                  </a:txBody>
                  <a:tcPr marL="85482" marR="85482" marT="42741" marB="42741">
                    <a:solidFill>
                      <a:schemeClr val="bg1"/>
                    </a:solidFill>
                  </a:tcPr>
                </a:tc>
                <a:tc>
                  <a:txBody>
                    <a:bodyPr/>
                    <a:lstStyle/>
                    <a:p>
                      <a:pPr algn="r"/>
                      <a:r>
                        <a:rPr lang="sv-SE" sz="900" dirty="0"/>
                        <a:t>366</a:t>
                      </a:r>
                    </a:p>
                  </a:txBody>
                  <a:tcPr marL="85482" marR="85482" marT="42741" marB="42741">
                    <a:lnR w="3175" cap="flat" cmpd="sng" algn="ctr">
                      <a:solidFill>
                        <a:schemeClr val="bg1"/>
                      </a:solidFill>
                      <a:prstDash val="solid"/>
                      <a:round/>
                      <a:headEnd type="none" w="med" len="med"/>
                      <a:tailEnd type="none" w="med" len="med"/>
                    </a:lnR>
                    <a:solidFill>
                      <a:schemeClr val="bg1"/>
                    </a:solidFill>
                  </a:tcPr>
                </a:tc>
                <a:tc>
                  <a:txBody>
                    <a:bodyPr/>
                    <a:lstStyle/>
                    <a:p>
                      <a:pPr algn="r"/>
                      <a:r>
                        <a:rPr lang="sv-SE" sz="900" dirty="0"/>
                        <a:t>394</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8 %</a:t>
                      </a:r>
                    </a:p>
                  </a:txBody>
                  <a:tcPr marL="85482" marR="85482" marT="42741" marB="42741">
                    <a:lnL w="3175"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3736923764"/>
                  </a:ext>
                </a:extLst>
              </a:tr>
              <a:tr h="21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dirty="0"/>
                        <a:t>The Swedish Cancer </a:t>
                      </a:r>
                      <a:r>
                        <a:rPr lang="sv-SE" sz="900" dirty="0" err="1"/>
                        <a:t>Society</a:t>
                      </a:r>
                      <a:endParaRPr lang="sv-SE" sz="900" dirty="0"/>
                    </a:p>
                  </a:txBody>
                  <a:tcPr marL="85482" marR="85482" marT="42741" marB="42741">
                    <a:solidFill>
                      <a:schemeClr val="accent4"/>
                    </a:solidFill>
                  </a:tcPr>
                </a:tc>
                <a:tc>
                  <a:txBody>
                    <a:bodyPr/>
                    <a:lstStyle/>
                    <a:p>
                      <a:pPr algn="r"/>
                      <a:r>
                        <a:rPr lang="sv-SE" sz="900" dirty="0"/>
                        <a:t>326</a:t>
                      </a:r>
                    </a:p>
                  </a:txBody>
                  <a:tcPr marL="85482" marR="85482" marT="42741" marB="42741">
                    <a:solidFill>
                      <a:schemeClr val="accent4"/>
                    </a:solidFill>
                  </a:tcPr>
                </a:tc>
                <a:tc>
                  <a:txBody>
                    <a:bodyPr/>
                    <a:lstStyle/>
                    <a:p>
                      <a:pPr algn="r"/>
                      <a:r>
                        <a:rPr lang="sv-SE" sz="900" dirty="0"/>
                        <a:t>336</a:t>
                      </a:r>
                    </a:p>
                  </a:txBody>
                  <a:tcPr marL="85482" marR="85482" marT="42741" marB="42741">
                    <a:lnR w="3175" cap="flat" cmpd="sng" algn="ctr">
                      <a:solidFill>
                        <a:schemeClr val="bg1"/>
                      </a:solidFill>
                      <a:prstDash val="solid"/>
                      <a:round/>
                      <a:headEnd type="none" w="med" len="med"/>
                      <a:tailEnd type="none" w="med" len="med"/>
                    </a:lnR>
                    <a:solidFill>
                      <a:schemeClr val="accent4"/>
                    </a:solidFill>
                  </a:tcPr>
                </a:tc>
                <a:tc>
                  <a:txBody>
                    <a:bodyPr/>
                    <a:lstStyle/>
                    <a:p>
                      <a:pPr algn="r"/>
                      <a:r>
                        <a:rPr lang="sv-SE" sz="900" dirty="0"/>
                        <a:t>353</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5 %</a:t>
                      </a:r>
                    </a:p>
                  </a:txBody>
                  <a:tcPr marL="85482" marR="85482" marT="42741" marB="42741">
                    <a:lnL w="3175" cap="flat" cmpd="sng" algn="ctr">
                      <a:solidFill>
                        <a:schemeClr val="bg1"/>
                      </a:solidFill>
                      <a:prstDash val="solid"/>
                      <a:round/>
                      <a:headEnd type="none" w="med" len="med"/>
                      <a:tailEnd type="none" w="med" len="med"/>
                    </a:lnL>
                    <a:solidFill>
                      <a:schemeClr val="accent4"/>
                    </a:solidFill>
                  </a:tcPr>
                </a:tc>
                <a:extLst>
                  <a:ext uri="{0D108BD9-81ED-4DB2-BD59-A6C34878D82A}">
                    <a16:rowId xmlns:a16="http://schemas.microsoft.com/office/drawing/2014/main" val="189753433"/>
                  </a:ext>
                </a:extLst>
              </a:tr>
              <a:tr h="213458">
                <a:tc>
                  <a:txBody>
                    <a:bodyPr/>
                    <a:lstStyle/>
                    <a:p>
                      <a:r>
                        <a:rPr lang="sv-SE" sz="900" dirty="0"/>
                        <a:t>The Wallenberg Foundations</a:t>
                      </a:r>
                    </a:p>
                  </a:txBody>
                  <a:tcPr marL="85482" marR="85482" marT="42741" marB="42741">
                    <a:solidFill>
                      <a:schemeClr val="bg1"/>
                    </a:solidFill>
                  </a:tcPr>
                </a:tc>
                <a:tc>
                  <a:txBody>
                    <a:bodyPr/>
                    <a:lstStyle/>
                    <a:p>
                      <a:pPr algn="r"/>
                      <a:r>
                        <a:rPr lang="sv-SE" sz="900" dirty="0"/>
                        <a:t>207</a:t>
                      </a:r>
                    </a:p>
                  </a:txBody>
                  <a:tcPr marL="85482" marR="85482" marT="42741" marB="42741">
                    <a:solidFill>
                      <a:schemeClr val="bg1"/>
                    </a:solidFill>
                  </a:tcPr>
                </a:tc>
                <a:tc>
                  <a:txBody>
                    <a:bodyPr/>
                    <a:lstStyle/>
                    <a:p>
                      <a:pPr algn="r"/>
                      <a:r>
                        <a:rPr lang="sv-SE" sz="900" dirty="0"/>
                        <a:t>241</a:t>
                      </a:r>
                    </a:p>
                  </a:txBody>
                  <a:tcPr marL="85482" marR="85482" marT="42741" marB="42741">
                    <a:lnR w="3175" cap="flat" cmpd="sng" algn="ctr">
                      <a:solidFill>
                        <a:schemeClr val="bg1"/>
                      </a:solidFill>
                      <a:prstDash val="solid"/>
                      <a:round/>
                      <a:headEnd type="none" w="med" len="med"/>
                      <a:tailEnd type="none" w="med" len="med"/>
                    </a:lnR>
                    <a:solidFill>
                      <a:schemeClr val="bg1"/>
                    </a:solidFill>
                  </a:tcPr>
                </a:tc>
                <a:tc>
                  <a:txBody>
                    <a:bodyPr/>
                    <a:lstStyle/>
                    <a:p>
                      <a:pPr algn="r"/>
                      <a:r>
                        <a:rPr lang="sv-SE" sz="900" dirty="0"/>
                        <a:t>201</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-17 %</a:t>
                      </a:r>
                    </a:p>
                  </a:txBody>
                  <a:tcPr marL="85482" marR="85482" marT="42741" marB="42741">
                    <a:lnL w="3175"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4255872465"/>
                  </a:ext>
                </a:extLst>
              </a:tr>
              <a:tr h="213458">
                <a:tc>
                  <a:txBody>
                    <a:bodyPr/>
                    <a:lstStyle/>
                    <a:p>
                      <a:r>
                        <a:rPr lang="sv-SE" sz="900" dirty="0"/>
                        <a:t>Forte</a:t>
                      </a:r>
                    </a:p>
                  </a:txBody>
                  <a:tcPr marL="85482" marR="85482" marT="42741" marB="42741">
                    <a:solidFill>
                      <a:schemeClr val="accent4"/>
                    </a:solidFill>
                  </a:tcPr>
                </a:tc>
                <a:tc>
                  <a:txBody>
                    <a:bodyPr/>
                    <a:lstStyle/>
                    <a:p>
                      <a:pPr algn="r"/>
                      <a:r>
                        <a:rPr lang="sv-SE" sz="900" dirty="0"/>
                        <a:t>161</a:t>
                      </a:r>
                    </a:p>
                  </a:txBody>
                  <a:tcPr marL="85482" marR="85482" marT="42741" marB="42741">
                    <a:solidFill>
                      <a:schemeClr val="accent4"/>
                    </a:solidFill>
                  </a:tcPr>
                </a:tc>
                <a:tc>
                  <a:txBody>
                    <a:bodyPr/>
                    <a:lstStyle/>
                    <a:p>
                      <a:pPr algn="r"/>
                      <a:r>
                        <a:rPr lang="sv-SE" sz="900" dirty="0"/>
                        <a:t>165</a:t>
                      </a:r>
                    </a:p>
                  </a:txBody>
                  <a:tcPr marL="85482" marR="85482" marT="42741" marB="42741">
                    <a:lnR w="3175" cap="flat" cmpd="sng" algn="ctr">
                      <a:solidFill>
                        <a:schemeClr val="bg1"/>
                      </a:solidFill>
                      <a:prstDash val="solid"/>
                      <a:round/>
                      <a:headEnd type="none" w="med" len="med"/>
                      <a:tailEnd type="none" w="med" len="med"/>
                    </a:lnR>
                    <a:solidFill>
                      <a:schemeClr val="accent4"/>
                    </a:solidFill>
                  </a:tcPr>
                </a:tc>
                <a:tc>
                  <a:txBody>
                    <a:bodyPr/>
                    <a:lstStyle/>
                    <a:p>
                      <a:pPr algn="r"/>
                      <a:r>
                        <a:rPr lang="sv-SE" sz="900" dirty="0"/>
                        <a:t>184</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12 %</a:t>
                      </a:r>
                    </a:p>
                  </a:txBody>
                  <a:tcPr marL="85482" marR="85482" marT="42741" marB="42741">
                    <a:lnL w="3175" cap="flat" cmpd="sng" algn="ctr">
                      <a:solidFill>
                        <a:schemeClr val="bg1"/>
                      </a:solidFill>
                      <a:prstDash val="solid"/>
                      <a:round/>
                      <a:headEnd type="none" w="med" len="med"/>
                      <a:tailEnd type="none" w="med" len="med"/>
                    </a:lnL>
                    <a:solidFill>
                      <a:schemeClr val="accent4"/>
                    </a:solidFill>
                  </a:tcPr>
                </a:tc>
                <a:extLst>
                  <a:ext uri="{0D108BD9-81ED-4DB2-BD59-A6C34878D82A}">
                    <a16:rowId xmlns:a16="http://schemas.microsoft.com/office/drawing/2014/main" val="4277017575"/>
                  </a:ext>
                </a:extLst>
              </a:tr>
              <a:tr h="213458">
                <a:tc>
                  <a:txBody>
                    <a:bodyPr/>
                    <a:lstStyle/>
                    <a:p>
                      <a:r>
                        <a:rPr lang="sv-SE" sz="900" dirty="0"/>
                        <a:t>Royal </a:t>
                      </a:r>
                      <a:r>
                        <a:rPr lang="sv-SE" sz="900" dirty="0" err="1"/>
                        <a:t>Institute</a:t>
                      </a:r>
                      <a:r>
                        <a:rPr lang="sv-SE" sz="900" dirty="0"/>
                        <a:t> </a:t>
                      </a:r>
                      <a:r>
                        <a:rPr lang="sv-SE" sz="900" dirty="0" err="1"/>
                        <a:t>of</a:t>
                      </a:r>
                      <a:r>
                        <a:rPr lang="sv-SE" sz="900" dirty="0"/>
                        <a:t> </a:t>
                      </a:r>
                      <a:r>
                        <a:rPr lang="sv-SE" sz="900" dirty="0" err="1"/>
                        <a:t>Technology</a:t>
                      </a:r>
                      <a:endParaRPr lang="sv-SE" sz="900" dirty="0"/>
                    </a:p>
                  </a:txBody>
                  <a:tcPr marL="85482" marR="85482" marT="42741" marB="42741">
                    <a:solidFill>
                      <a:schemeClr val="bg1"/>
                    </a:solidFill>
                  </a:tcPr>
                </a:tc>
                <a:tc>
                  <a:txBody>
                    <a:bodyPr/>
                    <a:lstStyle/>
                    <a:p>
                      <a:pPr algn="r"/>
                      <a:r>
                        <a:rPr lang="sv-SE" sz="900" dirty="0"/>
                        <a:t>120</a:t>
                      </a:r>
                    </a:p>
                  </a:txBody>
                  <a:tcPr marL="85482" marR="85482" marT="42741" marB="42741">
                    <a:solidFill>
                      <a:schemeClr val="bg1"/>
                    </a:solidFill>
                  </a:tcPr>
                </a:tc>
                <a:tc>
                  <a:txBody>
                    <a:bodyPr/>
                    <a:lstStyle/>
                    <a:p>
                      <a:pPr algn="r"/>
                      <a:r>
                        <a:rPr lang="sv-SE" sz="900" dirty="0"/>
                        <a:t>124</a:t>
                      </a:r>
                    </a:p>
                  </a:txBody>
                  <a:tcPr marL="85482" marR="85482" marT="42741" marB="42741">
                    <a:lnR w="3175" cap="flat" cmpd="sng" algn="ctr">
                      <a:solidFill>
                        <a:schemeClr val="bg1"/>
                      </a:solidFill>
                      <a:prstDash val="solid"/>
                      <a:round/>
                      <a:headEnd type="none" w="med" len="med"/>
                      <a:tailEnd type="none" w="med" len="med"/>
                    </a:lnR>
                    <a:solidFill>
                      <a:schemeClr val="bg1"/>
                    </a:solidFill>
                  </a:tcPr>
                </a:tc>
                <a:tc>
                  <a:txBody>
                    <a:bodyPr/>
                    <a:lstStyle/>
                    <a:p>
                      <a:pPr algn="r"/>
                      <a:r>
                        <a:rPr lang="sv-SE" sz="900" dirty="0"/>
                        <a:t>116</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-6 %</a:t>
                      </a:r>
                    </a:p>
                  </a:txBody>
                  <a:tcPr marL="85482" marR="85482" marT="42741" marB="42741">
                    <a:lnL w="3175"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198820540"/>
                  </a:ext>
                </a:extLst>
              </a:tr>
              <a:tr h="21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dirty="0"/>
                        <a:t>The Swedish </a:t>
                      </a:r>
                      <a:r>
                        <a:rPr lang="sv-SE" sz="900" dirty="0" err="1"/>
                        <a:t>Heart</a:t>
                      </a:r>
                      <a:r>
                        <a:rPr lang="sv-SE" sz="900" dirty="0"/>
                        <a:t> </a:t>
                      </a:r>
                      <a:r>
                        <a:rPr lang="sv-SE" sz="900" dirty="0" err="1"/>
                        <a:t>Lung</a:t>
                      </a:r>
                      <a:r>
                        <a:rPr lang="sv-SE" sz="900" dirty="0"/>
                        <a:t> Foundation</a:t>
                      </a:r>
                    </a:p>
                  </a:txBody>
                  <a:tcPr marL="85482" marR="85482" marT="42741" marB="42741">
                    <a:solidFill>
                      <a:schemeClr val="accent4"/>
                    </a:solidFill>
                  </a:tcPr>
                </a:tc>
                <a:tc>
                  <a:txBody>
                    <a:bodyPr/>
                    <a:lstStyle/>
                    <a:p>
                      <a:pPr algn="r"/>
                      <a:r>
                        <a:rPr lang="sv-SE" sz="900" dirty="0"/>
                        <a:t>85</a:t>
                      </a:r>
                    </a:p>
                  </a:txBody>
                  <a:tcPr marL="85482" marR="85482" marT="42741" marB="42741">
                    <a:solidFill>
                      <a:schemeClr val="accent4"/>
                    </a:solidFill>
                  </a:tcPr>
                </a:tc>
                <a:tc>
                  <a:txBody>
                    <a:bodyPr/>
                    <a:lstStyle/>
                    <a:p>
                      <a:pPr algn="r"/>
                      <a:r>
                        <a:rPr lang="sv-SE" sz="900" dirty="0"/>
                        <a:t>118</a:t>
                      </a:r>
                    </a:p>
                  </a:txBody>
                  <a:tcPr marL="85482" marR="85482" marT="42741" marB="42741">
                    <a:lnR w="3175" cap="flat" cmpd="sng" algn="ctr">
                      <a:solidFill>
                        <a:schemeClr val="bg1"/>
                      </a:solidFill>
                      <a:prstDash val="solid"/>
                      <a:round/>
                      <a:headEnd type="none" w="med" len="med"/>
                      <a:tailEnd type="none" w="med" len="med"/>
                    </a:lnR>
                    <a:solidFill>
                      <a:schemeClr val="accent4"/>
                    </a:solidFill>
                  </a:tcPr>
                </a:tc>
                <a:tc>
                  <a:txBody>
                    <a:bodyPr/>
                    <a:lstStyle/>
                    <a:p>
                      <a:pPr algn="r"/>
                      <a:r>
                        <a:rPr lang="sv-SE" sz="900" dirty="0"/>
                        <a:t>115</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4 %</a:t>
                      </a:r>
                    </a:p>
                  </a:txBody>
                  <a:tcPr marL="85482" marR="85482" marT="42741" marB="42741">
                    <a:lnL w="3175" cap="flat" cmpd="sng" algn="ctr">
                      <a:solidFill>
                        <a:schemeClr val="bg1"/>
                      </a:solidFill>
                      <a:prstDash val="solid"/>
                      <a:round/>
                      <a:headEnd type="none" w="med" len="med"/>
                      <a:tailEnd type="none" w="med" len="med"/>
                    </a:lnL>
                    <a:solidFill>
                      <a:schemeClr val="accent4"/>
                    </a:solidFill>
                  </a:tcPr>
                </a:tc>
                <a:extLst>
                  <a:ext uri="{0D108BD9-81ED-4DB2-BD59-A6C34878D82A}">
                    <a16:rowId xmlns:a16="http://schemas.microsoft.com/office/drawing/2014/main" val="392298131"/>
                  </a:ext>
                </a:extLst>
              </a:tr>
              <a:tr h="21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dirty="0"/>
                        <a:t>The Swedish </a:t>
                      </a:r>
                      <a:r>
                        <a:rPr lang="sv-SE" sz="900" dirty="0" err="1"/>
                        <a:t>Childhood</a:t>
                      </a:r>
                      <a:r>
                        <a:rPr lang="sv-SE" sz="900" dirty="0"/>
                        <a:t> Cancer </a:t>
                      </a:r>
                      <a:r>
                        <a:rPr lang="sv-SE" sz="900" dirty="0" err="1"/>
                        <a:t>Fund</a:t>
                      </a:r>
                      <a:endParaRPr lang="sv-SE" sz="900" dirty="0"/>
                    </a:p>
                  </a:txBody>
                  <a:tcPr marL="85482" marR="85482" marT="42741" marB="42741">
                    <a:solidFill>
                      <a:schemeClr val="bg1"/>
                    </a:solidFill>
                  </a:tcPr>
                </a:tc>
                <a:tc>
                  <a:txBody>
                    <a:bodyPr/>
                    <a:lstStyle/>
                    <a:p>
                      <a:pPr algn="r"/>
                      <a:r>
                        <a:rPr lang="sv-SE" sz="900" dirty="0"/>
                        <a:t>142</a:t>
                      </a:r>
                    </a:p>
                  </a:txBody>
                  <a:tcPr marL="85482" marR="85482" marT="42741" marB="42741">
                    <a:solidFill>
                      <a:schemeClr val="bg1"/>
                    </a:solidFill>
                  </a:tcPr>
                </a:tc>
                <a:tc>
                  <a:txBody>
                    <a:bodyPr/>
                    <a:lstStyle/>
                    <a:p>
                      <a:pPr algn="r"/>
                      <a:r>
                        <a:rPr lang="sv-SE" sz="900" dirty="0"/>
                        <a:t>111</a:t>
                      </a:r>
                    </a:p>
                  </a:txBody>
                  <a:tcPr marL="85482" marR="85482" marT="42741" marB="42741">
                    <a:lnR w="3175" cap="flat" cmpd="sng" algn="ctr">
                      <a:solidFill>
                        <a:schemeClr val="bg1"/>
                      </a:solidFill>
                      <a:prstDash val="solid"/>
                      <a:round/>
                      <a:headEnd type="none" w="med" len="med"/>
                      <a:tailEnd type="none" w="med" len="med"/>
                    </a:lnR>
                    <a:solidFill>
                      <a:schemeClr val="bg1"/>
                    </a:solidFill>
                  </a:tcPr>
                </a:tc>
                <a:tc>
                  <a:txBody>
                    <a:bodyPr/>
                    <a:lstStyle/>
                    <a:p>
                      <a:pPr algn="r"/>
                      <a:r>
                        <a:rPr lang="sv-SE" sz="900" dirty="0"/>
                        <a:t>100</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-15 %</a:t>
                      </a:r>
                    </a:p>
                  </a:txBody>
                  <a:tcPr marL="85482" marR="85482" marT="42741" marB="42741">
                    <a:lnL w="3175"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879538754"/>
                  </a:ext>
                </a:extLst>
              </a:tr>
              <a:tr h="21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dirty="0"/>
                        <a:t>Stockholm County Council</a:t>
                      </a:r>
                    </a:p>
                  </a:txBody>
                  <a:tcPr marL="85482" marR="85482" marT="42741" marB="42741">
                    <a:solidFill>
                      <a:schemeClr val="accent4"/>
                    </a:solidFill>
                  </a:tcPr>
                </a:tc>
                <a:tc>
                  <a:txBody>
                    <a:bodyPr/>
                    <a:lstStyle/>
                    <a:p>
                      <a:pPr algn="r"/>
                      <a:r>
                        <a:rPr lang="sv-SE" sz="900" dirty="0"/>
                        <a:t>94</a:t>
                      </a:r>
                    </a:p>
                  </a:txBody>
                  <a:tcPr marL="85482" marR="85482" marT="42741" marB="42741">
                    <a:solidFill>
                      <a:schemeClr val="accent4"/>
                    </a:solidFill>
                  </a:tcPr>
                </a:tc>
                <a:tc>
                  <a:txBody>
                    <a:bodyPr/>
                    <a:lstStyle/>
                    <a:p>
                      <a:pPr algn="r"/>
                      <a:r>
                        <a:rPr lang="sv-SE" sz="900" dirty="0"/>
                        <a:t>89</a:t>
                      </a:r>
                    </a:p>
                  </a:txBody>
                  <a:tcPr marL="85482" marR="85482" marT="42741" marB="42741">
                    <a:lnR w="3175" cap="flat" cmpd="sng" algn="ctr">
                      <a:solidFill>
                        <a:schemeClr val="bg1"/>
                      </a:solidFill>
                      <a:prstDash val="solid"/>
                      <a:round/>
                      <a:headEnd type="none" w="med" len="med"/>
                      <a:tailEnd type="none" w="med" len="med"/>
                    </a:lnR>
                    <a:solidFill>
                      <a:schemeClr val="accent4"/>
                    </a:solidFill>
                  </a:tcPr>
                </a:tc>
                <a:tc>
                  <a:txBody>
                    <a:bodyPr/>
                    <a:lstStyle/>
                    <a:p>
                      <a:pPr algn="r"/>
                      <a:r>
                        <a:rPr lang="sv-SE" sz="900" dirty="0"/>
                        <a:t>97</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9 %</a:t>
                      </a:r>
                    </a:p>
                  </a:txBody>
                  <a:tcPr marL="85482" marR="85482" marT="42741" marB="42741">
                    <a:lnL w="3175" cap="flat" cmpd="sng" algn="ctr">
                      <a:solidFill>
                        <a:schemeClr val="bg1"/>
                      </a:solidFill>
                      <a:prstDash val="solid"/>
                      <a:round/>
                      <a:headEnd type="none" w="med" len="med"/>
                      <a:tailEnd type="none" w="med" len="med"/>
                    </a:lnL>
                    <a:solidFill>
                      <a:schemeClr val="accent4"/>
                    </a:solidFill>
                  </a:tcPr>
                </a:tc>
                <a:extLst>
                  <a:ext uri="{0D108BD9-81ED-4DB2-BD59-A6C34878D82A}">
                    <a16:rowId xmlns:a16="http://schemas.microsoft.com/office/drawing/2014/main" val="2870487890"/>
                  </a:ext>
                </a:extLst>
              </a:tr>
              <a:tr h="213458">
                <a:tc>
                  <a:txBody>
                    <a:bodyPr/>
                    <a:lstStyle/>
                    <a:p>
                      <a:r>
                        <a:rPr lang="sv-SE" sz="900" dirty="0"/>
                        <a:t>KI - Foundations</a:t>
                      </a:r>
                    </a:p>
                  </a:txBody>
                  <a:tcPr marL="85482" marR="85482" marT="42741" marB="42741">
                    <a:solidFill>
                      <a:schemeClr val="bg1"/>
                    </a:solidFill>
                  </a:tcPr>
                </a:tc>
                <a:tc>
                  <a:txBody>
                    <a:bodyPr/>
                    <a:lstStyle/>
                    <a:p>
                      <a:pPr algn="r"/>
                      <a:r>
                        <a:rPr lang="sv-SE" sz="900" dirty="0"/>
                        <a:t>38</a:t>
                      </a:r>
                    </a:p>
                  </a:txBody>
                  <a:tcPr marL="85482" marR="85482" marT="42741" marB="42741">
                    <a:solidFill>
                      <a:schemeClr val="bg1"/>
                    </a:solidFill>
                  </a:tcPr>
                </a:tc>
                <a:tc>
                  <a:txBody>
                    <a:bodyPr/>
                    <a:lstStyle/>
                    <a:p>
                      <a:pPr algn="r"/>
                      <a:r>
                        <a:rPr lang="sv-SE" sz="900" dirty="0"/>
                        <a:t>55</a:t>
                      </a:r>
                    </a:p>
                  </a:txBody>
                  <a:tcPr marL="85482" marR="85482" marT="42741" marB="42741">
                    <a:lnR w="3175" cap="flat" cmpd="sng" algn="ctr">
                      <a:solidFill>
                        <a:schemeClr val="bg1"/>
                      </a:solidFill>
                      <a:prstDash val="solid"/>
                      <a:round/>
                      <a:headEnd type="none" w="med" len="med"/>
                      <a:tailEnd type="none" w="med" len="med"/>
                    </a:lnR>
                    <a:solidFill>
                      <a:schemeClr val="bg1"/>
                    </a:solidFill>
                  </a:tcPr>
                </a:tc>
                <a:tc>
                  <a:txBody>
                    <a:bodyPr/>
                    <a:lstStyle/>
                    <a:p>
                      <a:pPr algn="r"/>
                      <a:r>
                        <a:rPr lang="sv-SE" sz="900" dirty="0"/>
                        <a:t>69</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25 %</a:t>
                      </a:r>
                    </a:p>
                  </a:txBody>
                  <a:tcPr marL="85482" marR="85482" marT="42741" marB="42741">
                    <a:lnL w="3175"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3036803588"/>
                  </a:ext>
                </a:extLst>
              </a:tr>
              <a:tr h="213458">
                <a:tc>
                  <a:txBody>
                    <a:bodyPr/>
                    <a:lstStyle/>
                    <a:p>
                      <a:r>
                        <a:rPr lang="sv-SE" sz="900" dirty="0" err="1"/>
                        <a:t>Other</a:t>
                      </a:r>
                      <a:endParaRPr lang="sv-SE" sz="900" dirty="0"/>
                    </a:p>
                  </a:txBody>
                  <a:tcPr marL="85482" marR="85482" marT="42741" marB="42741">
                    <a:lnB w="6350" cap="flat" cmpd="sng" algn="ctr">
                      <a:solidFill>
                        <a:schemeClr val="tx1"/>
                      </a:solidFill>
                      <a:prstDash val="solid"/>
                      <a:round/>
                      <a:headEnd type="none" w="med" len="med"/>
                      <a:tailEnd type="none" w="med" len="med"/>
                    </a:lnB>
                    <a:solidFill>
                      <a:schemeClr val="accent4"/>
                    </a:solidFill>
                  </a:tcPr>
                </a:tc>
                <a:tc>
                  <a:txBody>
                    <a:bodyPr/>
                    <a:lstStyle/>
                    <a:p>
                      <a:pPr algn="r"/>
                      <a:r>
                        <a:rPr lang="sv-SE" sz="900" dirty="0"/>
                        <a:t>1,238</a:t>
                      </a:r>
                    </a:p>
                  </a:txBody>
                  <a:tcPr marL="85482" marR="85482" marT="42741" marB="42741">
                    <a:lnB w="6350" cap="flat" cmpd="sng" algn="ctr">
                      <a:solidFill>
                        <a:schemeClr val="tx1"/>
                      </a:solidFill>
                      <a:prstDash val="solid"/>
                      <a:round/>
                      <a:headEnd type="none" w="med" len="med"/>
                      <a:tailEnd type="none" w="med" len="med"/>
                    </a:lnB>
                    <a:solidFill>
                      <a:schemeClr val="accent4"/>
                    </a:solidFill>
                  </a:tcPr>
                </a:tc>
                <a:tc>
                  <a:txBody>
                    <a:bodyPr/>
                    <a:lstStyle/>
                    <a:p>
                      <a:pPr algn="r"/>
                      <a:r>
                        <a:rPr lang="sv-SE" sz="900" dirty="0"/>
                        <a:t>1,298</a:t>
                      </a:r>
                    </a:p>
                  </a:txBody>
                  <a:tcPr marL="85482" marR="85482" marT="42741" marB="42741">
                    <a:lnR w="3175"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4"/>
                    </a:solidFill>
                  </a:tcPr>
                </a:tc>
                <a:tc>
                  <a:txBody>
                    <a:bodyPr/>
                    <a:lstStyle/>
                    <a:p>
                      <a:pPr algn="r"/>
                      <a:r>
                        <a:rPr lang="sv-SE" sz="900" dirty="0"/>
                        <a:t>1,284</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-1 %</a:t>
                      </a:r>
                    </a:p>
                  </a:txBody>
                  <a:tcPr marL="85482" marR="85482" marT="42741" marB="42741">
                    <a:lnL w="3175" cap="flat" cmpd="sng" algn="ctr">
                      <a:solidFill>
                        <a:schemeClr val="bg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677143210"/>
                  </a:ext>
                </a:extLst>
              </a:tr>
              <a:tr h="238260">
                <a:tc>
                  <a:txBody>
                    <a:bodyPr/>
                    <a:lstStyle/>
                    <a:p>
                      <a:r>
                        <a:rPr lang="sv-SE" sz="900" b="1" dirty="0"/>
                        <a:t>Total</a:t>
                      </a:r>
                    </a:p>
                  </a:txBody>
                  <a:tcPr marL="85482" marR="85482" marT="42741" marB="42741">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sv-SE" sz="900" b="1" dirty="0"/>
                        <a:t>3,686</a:t>
                      </a:r>
                    </a:p>
                  </a:txBody>
                  <a:tcPr marL="85482" marR="85482" marT="42741" marB="42741">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sv-SE" sz="900" b="1" dirty="0"/>
                        <a:t>3,867</a:t>
                      </a:r>
                    </a:p>
                  </a:txBody>
                  <a:tcPr marL="85482" marR="85482" marT="42741" marB="42741">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sv-SE" sz="900" b="1" dirty="0"/>
                        <a:t>3,805</a:t>
                      </a:r>
                    </a:p>
                  </a:txBody>
                  <a:tcPr marL="85482" marR="85482" marT="42741" marB="42741">
                    <a:lnL w="12700" cmpd="sng">
                      <a:noFill/>
                    </a:lnL>
                    <a:lnR w="12700" cmpd="sng">
                      <a:noFill/>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r"/>
                      <a:r>
                        <a:rPr lang="sv-SE" sz="900" b="1" dirty="0"/>
                        <a:t>-2 %</a:t>
                      </a:r>
                    </a:p>
                  </a:txBody>
                  <a:tcPr marL="85482" marR="85482" marT="42741" marB="42741">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1288593"/>
                  </a:ext>
                </a:extLst>
              </a:tr>
            </a:tbl>
          </a:graphicData>
        </a:graphic>
      </p:graphicFrame>
      <p:sp>
        <p:nvSpPr>
          <p:cNvPr id="9" name="Platshållare för sidfot 4">
            <a:extLst>
              <a:ext uri="{FF2B5EF4-FFF2-40B4-BE49-F238E27FC236}">
                <a16:creationId xmlns:a16="http://schemas.microsoft.com/office/drawing/2014/main" id="{D3E352BF-ADE8-352D-7401-D6ACD743339C}"/>
              </a:ext>
              <a:ext uri="{C183D7F6-B498-43B3-948B-1728B52AA6E4}">
                <adec:decorative xmlns:adec="http://schemas.microsoft.com/office/drawing/2017/decorative" val="1"/>
              </a:ext>
            </a:extLst>
          </p:cNvPr>
          <p:cNvSpPr txBox="1">
            <a:spLocks/>
          </p:cNvSpPr>
          <p:nvPr/>
        </p:nvSpPr>
        <p:spPr bwMode="auto">
          <a:xfrm>
            <a:off x="7471106" y="4287366"/>
            <a:ext cx="127735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r"/>
            <a:r>
              <a:rPr lang="sv-SE" altLang="sv-SE" sz="600" dirty="0">
                <a:solidFill>
                  <a:schemeClr val="tx1"/>
                </a:solidFill>
              </a:rPr>
              <a:t>Source: Unit4 ERP</a:t>
            </a:r>
          </a:p>
        </p:txBody>
      </p:sp>
      <p:sp>
        <p:nvSpPr>
          <p:cNvPr id="3" name="Platshållare för sidfot 5">
            <a:extLst>
              <a:ext uri="{FF2B5EF4-FFF2-40B4-BE49-F238E27FC236}">
                <a16:creationId xmlns:a16="http://schemas.microsoft.com/office/drawing/2014/main" id="{44D291F1-7C13-04FF-7083-2F5F328961F4}"/>
              </a:ext>
              <a:ext uri="{C183D7F6-B498-43B3-948B-1728B52AA6E4}">
                <adec:decorative xmlns:adec="http://schemas.microsoft.com/office/drawing/2017/decorative" val="1"/>
              </a:ext>
            </a:extLst>
          </p:cNvPr>
          <p:cNvSpPr>
            <a:spLocks noGrp="1"/>
          </p:cNvSpPr>
          <p:nvPr>
            <p:ph type="ftr" sz="quarter" idx="3"/>
          </p:nvPr>
        </p:nvSpPr>
        <p:spPr>
          <a:xfrm>
            <a:off x="255983" y="4790351"/>
            <a:ext cx="2587825" cy="171450"/>
          </a:xfrm>
        </p:spPr>
        <p:txBody>
          <a:bodyPr anchor="t"/>
          <a:lstStyle/>
          <a:p>
            <a:r>
              <a:rPr lang="sv-SE"/>
              <a:t>Karolinska Institutet – a </a:t>
            </a:r>
            <a:r>
              <a:rPr lang="sv-SE" err="1"/>
              <a:t>medical</a:t>
            </a:r>
            <a:r>
              <a:rPr lang="sv-SE"/>
              <a:t> </a:t>
            </a:r>
            <a:r>
              <a:rPr lang="sv-SE" err="1"/>
              <a:t>university</a:t>
            </a:r>
            <a:endParaRPr lang="sv-SE"/>
          </a:p>
        </p:txBody>
      </p:sp>
      <p:sp>
        <p:nvSpPr>
          <p:cNvPr id="14" name="Platshållare för datum 1">
            <a:extLst>
              <a:ext uri="{FF2B5EF4-FFF2-40B4-BE49-F238E27FC236}">
                <a16:creationId xmlns:a16="http://schemas.microsoft.com/office/drawing/2014/main" id="{B64D36C9-7713-4E96-A2CF-CA2F2D0197CA}"/>
              </a:ext>
              <a:ext uri="{C183D7F6-B498-43B3-948B-1728B52AA6E4}">
                <adec:decorative xmlns:adec="http://schemas.microsoft.com/office/drawing/2017/decorative" val="1"/>
              </a:ext>
            </a:extLst>
          </p:cNvPr>
          <p:cNvSpPr>
            <a:spLocks noGrp="1"/>
          </p:cNvSpPr>
          <p:nvPr>
            <p:ph type="dt" sz="half" idx="10"/>
          </p:nvPr>
        </p:nvSpPr>
        <p:spPr/>
        <p:txBody>
          <a:bodyPr/>
          <a:lstStyle/>
          <a:p>
            <a:fld id="{36565684-E7E3-4FFE-89FD-C517DFAF7807}" type="datetime4">
              <a:rPr lang="en-GB"/>
              <a:pPr/>
              <a:t>14 April 2026</a:t>
            </a:fld>
            <a:endParaRPr lang="sv-SE"/>
          </a:p>
        </p:txBody>
      </p:sp>
      <p:sp>
        <p:nvSpPr>
          <p:cNvPr id="4" name="Platshållare för bildnummer 3">
            <a:extLst>
              <a:ext uri="{FF2B5EF4-FFF2-40B4-BE49-F238E27FC236}">
                <a16:creationId xmlns:a16="http://schemas.microsoft.com/office/drawing/2014/main" id="{B17BDD64-4A43-4924-9187-7D923D66192B}"/>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12</a:t>
            </a:fld>
            <a:endParaRPr lang="sv-SE"/>
          </a:p>
        </p:txBody>
      </p:sp>
    </p:spTree>
    <p:extLst>
      <p:ext uri="{BB962C8B-B14F-4D97-AF65-F5344CB8AC3E}">
        <p14:creationId xmlns:p14="http://schemas.microsoft.com/office/powerpoint/2010/main" val="268088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llips 27">
            <a:extLst>
              <a:ext uri="{FF2B5EF4-FFF2-40B4-BE49-F238E27FC236}">
                <a16:creationId xmlns:a16="http://schemas.microsoft.com/office/drawing/2014/main" id="{A91A4239-E357-04AD-3FEC-B4DE8EB9562C}"/>
              </a:ext>
              <a:ext uri="{C183D7F6-B498-43B3-948B-1728B52AA6E4}">
                <adec:decorative xmlns:adec="http://schemas.microsoft.com/office/drawing/2017/decorative" val="1"/>
              </a:ext>
            </a:extLst>
          </p:cNvPr>
          <p:cNvSpPr/>
          <p:nvPr/>
        </p:nvSpPr>
        <p:spPr bwMode="auto">
          <a:xfrm>
            <a:off x="6604128" y="1847804"/>
            <a:ext cx="1750110" cy="1750110"/>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err="1">
              <a:ln>
                <a:noFill/>
              </a:ln>
              <a:solidFill>
                <a:schemeClr val="bg1"/>
              </a:solidFill>
              <a:effectLst/>
              <a:latin typeface="+mn-lt"/>
            </a:endParaRPr>
          </a:p>
        </p:txBody>
      </p:sp>
      <p:sp>
        <p:nvSpPr>
          <p:cNvPr id="29" name="Ellips 28">
            <a:extLst>
              <a:ext uri="{FF2B5EF4-FFF2-40B4-BE49-F238E27FC236}">
                <a16:creationId xmlns:a16="http://schemas.microsoft.com/office/drawing/2014/main" id="{2E7BC02A-AF54-B4AC-EE31-5A388A60AB9A}"/>
              </a:ext>
              <a:ext uri="{C183D7F6-B498-43B3-948B-1728B52AA6E4}">
                <adec:decorative xmlns:adec="http://schemas.microsoft.com/office/drawing/2017/decorative" val="1"/>
              </a:ext>
            </a:extLst>
          </p:cNvPr>
          <p:cNvSpPr/>
          <p:nvPr/>
        </p:nvSpPr>
        <p:spPr bwMode="auto">
          <a:xfrm>
            <a:off x="3757994" y="1847804"/>
            <a:ext cx="1750110" cy="1750110"/>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err="1">
              <a:ln>
                <a:noFill/>
              </a:ln>
              <a:solidFill>
                <a:schemeClr val="bg1"/>
              </a:solidFill>
              <a:effectLst/>
              <a:latin typeface="+mn-lt"/>
            </a:endParaRPr>
          </a:p>
        </p:txBody>
      </p:sp>
      <p:sp>
        <p:nvSpPr>
          <p:cNvPr id="30" name="Ellips 29">
            <a:extLst>
              <a:ext uri="{FF2B5EF4-FFF2-40B4-BE49-F238E27FC236}">
                <a16:creationId xmlns:a16="http://schemas.microsoft.com/office/drawing/2014/main" id="{7576D1AA-C5F0-0C46-4D53-44B78456F7B1}"/>
              </a:ext>
              <a:ext uri="{C183D7F6-B498-43B3-948B-1728B52AA6E4}">
                <adec:decorative xmlns:adec="http://schemas.microsoft.com/office/drawing/2017/decorative" val="1"/>
              </a:ext>
            </a:extLst>
          </p:cNvPr>
          <p:cNvSpPr/>
          <p:nvPr/>
        </p:nvSpPr>
        <p:spPr bwMode="auto">
          <a:xfrm>
            <a:off x="805666" y="1847804"/>
            <a:ext cx="1750110" cy="1750110"/>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err="1">
              <a:ln>
                <a:noFill/>
              </a:ln>
              <a:solidFill>
                <a:schemeClr val="bg1"/>
              </a:solidFill>
              <a:effectLst/>
              <a:latin typeface="+mn-lt"/>
            </a:endParaRPr>
          </a:p>
        </p:txBody>
      </p:sp>
      <p:sp>
        <p:nvSpPr>
          <p:cNvPr id="5" name="Rubrik 4">
            <a:extLst>
              <a:ext uri="{FF2B5EF4-FFF2-40B4-BE49-F238E27FC236}">
                <a16:creationId xmlns:a16="http://schemas.microsoft.com/office/drawing/2014/main" id="{579AABFD-75B6-444F-B574-EE220AB3C9F7}"/>
              </a:ext>
            </a:extLst>
          </p:cNvPr>
          <p:cNvSpPr>
            <a:spLocks noGrp="1"/>
          </p:cNvSpPr>
          <p:nvPr>
            <p:ph type="title"/>
          </p:nvPr>
        </p:nvSpPr>
        <p:spPr/>
        <p:txBody>
          <a:bodyPr/>
          <a:lstStyle/>
          <a:p>
            <a:r>
              <a:rPr lang="sv-SE"/>
              <a:t>EU</a:t>
            </a:r>
          </a:p>
        </p:txBody>
      </p:sp>
      <p:sp>
        <p:nvSpPr>
          <p:cNvPr id="31" name="textruta 30">
            <a:extLst>
              <a:ext uri="{FF2B5EF4-FFF2-40B4-BE49-F238E27FC236}">
                <a16:creationId xmlns:a16="http://schemas.microsoft.com/office/drawing/2014/main" id="{F6E7FB80-7BCB-D939-6D86-E2D42F2C94AF}"/>
              </a:ext>
            </a:extLst>
          </p:cNvPr>
          <p:cNvSpPr txBox="1"/>
          <p:nvPr/>
        </p:nvSpPr>
        <p:spPr>
          <a:xfrm>
            <a:off x="323528" y="2213679"/>
            <a:ext cx="2732510" cy="1538883"/>
          </a:xfrm>
          <a:prstGeom prst="rect">
            <a:avLst/>
          </a:prstGeom>
          <a:noFill/>
        </p:spPr>
        <p:txBody>
          <a:bodyPr wrap="square" rtlCol="0">
            <a:spAutoFit/>
          </a:bodyPr>
          <a:lstStyle/>
          <a:p>
            <a:pPr algn="ctr"/>
            <a:r>
              <a:rPr lang="sv-SE" sz="6600" dirty="0">
                <a:solidFill>
                  <a:schemeClr val="accent1"/>
                </a:solidFill>
                <a:latin typeface="+mj-lt"/>
              </a:rPr>
              <a:t>394</a:t>
            </a:r>
          </a:p>
          <a:p>
            <a:pPr algn="ctr"/>
            <a:r>
              <a:rPr lang="sv-SE" sz="1400" b="1" dirty="0">
                <a:solidFill>
                  <a:schemeClr val="accent1"/>
                </a:solidFill>
                <a:latin typeface="+mn-lt"/>
                <a:cs typeface="Arial" panose="020B0604020202020204" pitchFamily="34" charset="0"/>
              </a:rPr>
              <a:t>SEK million in </a:t>
            </a:r>
            <a:r>
              <a:rPr lang="sv-SE" sz="1400" b="1" dirty="0" err="1">
                <a:solidFill>
                  <a:schemeClr val="accent1"/>
                </a:solidFill>
                <a:latin typeface="+mn-lt"/>
                <a:cs typeface="Arial" panose="020B0604020202020204" pitchFamily="34" charset="0"/>
              </a:rPr>
              <a:t>revenue</a:t>
            </a:r>
            <a:r>
              <a:rPr lang="sv-SE" sz="1400" b="1" dirty="0">
                <a:solidFill>
                  <a:schemeClr val="accent1"/>
                </a:solidFill>
                <a:latin typeface="+mn-lt"/>
                <a:cs typeface="Arial" panose="020B0604020202020204" pitchFamily="34" charset="0"/>
              </a:rPr>
              <a:t> </a:t>
            </a:r>
          </a:p>
          <a:p>
            <a:pPr algn="ctr"/>
            <a:r>
              <a:rPr lang="sv-SE" sz="1400" b="1" dirty="0">
                <a:solidFill>
                  <a:schemeClr val="accent1"/>
                </a:solidFill>
                <a:latin typeface="+mn-lt"/>
                <a:cs typeface="Arial" panose="020B0604020202020204" pitchFamily="34" charset="0"/>
              </a:rPr>
              <a:t>from the EU</a:t>
            </a:r>
          </a:p>
        </p:txBody>
      </p:sp>
      <p:sp>
        <p:nvSpPr>
          <p:cNvPr id="32" name="textruta 31">
            <a:extLst>
              <a:ext uri="{FF2B5EF4-FFF2-40B4-BE49-F238E27FC236}">
                <a16:creationId xmlns:a16="http://schemas.microsoft.com/office/drawing/2014/main" id="{0072E255-3F65-23E6-7824-56A1B65D766C}"/>
              </a:ext>
            </a:extLst>
          </p:cNvPr>
          <p:cNvSpPr txBox="1"/>
          <p:nvPr/>
        </p:nvSpPr>
        <p:spPr>
          <a:xfrm>
            <a:off x="327322" y="3726401"/>
            <a:ext cx="2732510" cy="461665"/>
          </a:xfrm>
          <a:prstGeom prst="rect">
            <a:avLst/>
          </a:prstGeom>
          <a:noFill/>
        </p:spPr>
        <p:txBody>
          <a:bodyPr wrap="square" rtlCol="0">
            <a:spAutoFit/>
          </a:bodyPr>
          <a:lstStyle/>
          <a:p>
            <a:pPr algn="ctr"/>
            <a:r>
              <a:rPr lang="en-US" sz="1200">
                <a:latin typeface="+mn-lt"/>
              </a:rPr>
              <a:t>Including scholarships and</a:t>
            </a:r>
          </a:p>
          <a:p>
            <a:pPr algn="ctr"/>
            <a:r>
              <a:rPr lang="en-US" sz="1200">
                <a:latin typeface="+mn-lt"/>
              </a:rPr>
              <a:t>other transfers</a:t>
            </a:r>
          </a:p>
        </p:txBody>
      </p:sp>
      <p:sp>
        <p:nvSpPr>
          <p:cNvPr id="33" name="textruta 32">
            <a:extLst>
              <a:ext uri="{FF2B5EF4-FFF2-40B4-BE49-F238E27FC236}">
                <a16:creationId xmlns:a16="http://schemas.microsoft.com/office/drawing/2014/main" id="{6435A084-EF3A-B691-969C-D3BF39608F76}"/>
              </a:ext>
            </a:extLst>
          </p:cNvPr>
          <p:cNvSpPr txBox="1"/>
          <p:nvPr/>
        </p:nvSpPr>
        <p:spPr>
          <a:xfrm>
            <a:off x="3279650" y="2213679"/>
            <a:ext cx="2732510" cy="1323439"/>
          </a:xfrm>
          <a:prstGeom prst="rect">
            <a:avLst/>
          </a:prstGeom>
          <a:noFill/>
        </p:spPr>
        <p:txBody>
          <a:bodyPr wrap="square" rtlCol="0">
            <a:spAutoFit/>
          </a:bodyPr>
          <a:lstStyle/>
          <a:p>
            <a:pPr algn="ctr"/>
            <a:r>
              <a:rPr lang="sv-SE" sz="6600" dirty="0">
                <a:solidFill>
                  <a:schemeClr val="accent1"/>
                </a:solidFill>
                <a:latin typeface="+mj-lt"/>
              </a:rPr>
              <a:t>237</a:t>
            </a:r>
          </a:p>
          <a:p>
            <a:pPr algn="ctr"/>
            <a:r>
              <a:rPr lang="sv-SE" sz="1400" b="1" spc="-20" dirty="0">
                <a:solidFill>
                  <a:schemeClr val="accent1"/>
                </a:solidFill>
                <a:latin typeface="+mn-lt"/>
                <a:cs typeface="Arial" panose="020B0604020202020204" pitchFamily="34" charset="0"/>
              </a:rPr>
              <a:t>EU-</a:t>
            </a:r>
            <a:r>
              <a:rPr lang="sv-SE" sz="1400" b="1" spc="-20" dirty="0" err="1">
                <a:solidFill>
                  <a:schemeClr val="accent1"/>
                </a:solidFill>
                <a:latin typeface="+mn-lt"/>
                <a:cs typeface="Arial" panose="020B0604020202020204" pitchFamily="34" charset="0"/>
              </a:rPr>
              <a:t>funded</a:t>
            </a:r>
            <a:r>
              <a:rPr lang="sv-SE" sz="1400" b="1" spc="-20" dirty="0">
                <a:solidFill>
                  <a:schemeClr val="accent1"/>
                </a:solidFill>
                <a:latin typeface="+mn-lt"/>
                <a:cs typeface="Arial" panose="020B0604020202020204" pitchFamily="34" charset="0"/>
              </a:rPr>
              <a:t> </a:t>
            </a:r>
            <a:r>
              <a:rPr lang="sv-SE" sz="1400" b="1" spc="-20" dirty="0" err="1">
                <a:solidFill>
                  <a:schemeClr val="accent1"/>
                </a:solidFill>
                <a:latin typeface="+mn-lt"/>
                <a:cs typeface="Arial" panose="020B0604020202020204" pitchFamily="34" charset="0"/>
              </a:rPr>
              <a:t>projects</a:t>
            </a:r>
            <a:endParaRPr lang="sv-SE" sz="1400" b="1" spc="-20" dirty="0">
              <a:solidFill>
                <a:schemeClr val="accent1"/>
              </a:solidFill>
              <a:latin typeface="+mn-lt"/>
              <a:cs typeface="Arial" panose="020B0604020202020204" pitchFamily="34" charset="0"/>
            </a:endParaRPr>
          </a:p>
        </p:txBody>
      </p:sp>
      <p:sp>
        <p:nvSpPr>
          <p:cNvPr id="34" name="textruta 33">
            <a:extLst>
              <a:ext uri="{FF2B5EF4-FFF2-40B4-BE49-F238E27FC236}">
                <a16:creationId xmlns:a16="http://schemas.microsoft.com/office/drawing/2014/main" id="{20B63F56-8EFF-C462-BB95-B0011281062B}"/>
              </a:ext>
            </a:extLst>
          </p:cNvPr>
          <p:cNvSpPr txBox="1"/>
          <p:nvPr/>
        </p:nvSpPr>
        <p:spPr>
          <a:xfrm>
            <a:off x="3131840" y="3726589"/>
            <a:ext cx="3020542" cy="461665"/>
          </a:xfrm>
          <a:prstGeom prst="rect">
            <a:avLst/>
          </a:prstGeom>
          <a:noFill/>
        </p:spPr>
        <p:txBody>
          <a:bodyPr wrap="square" rtlCol="0">
            <a:spAutoFit/>
          </a:bodyPr>
          <a:lstStyle/>
          <a:p>
            <a:pPr algn="ctr"/>
            <a:r>
              <a:rPr lang="en-US" sz="1200" dirty="0">
                <a:latin typeface="+mn-lt"/>
              </a:rPr>
              <a:t>In 2025, KI had a total of 237 </a:t>
            </a:r>
            <a:br>
              <a:rPr lang="en-US" sz="1200" dirty="0">
                <a:latin typeface="+mn-lt"/>
              </a:rPr>
            </a:br>
            <a:r>
              <a:rPr lang="en-US" sz="1200" dirty="0">
                <a:latin typeface="+mn-lt"/>
              </a:rPr>
              <a:t>ongoing EU-funded projects</a:t>
            </a:r>
          </a:p>
        </p:txBody>
      </p:sp>
      <p:sp>
        <p:nvSpPr>
          <p:cNvPr id="35" name="textruta 34">
            <a:extLst>
              <a:ext uri="{FF2B5EF4-FFF2-40B4-BE49-F238E27FC236}">
                <a16:creationId xmlns:a16="http://schemas.microsoft.com/office/drawing/2014/main" id="{9712BE2A-EF70-FFBB-1BD7-5BB681AAAA50}"/>
              </a:ext>
            </a:extLst>
          </p:cNvPr>
          <p:cNvSpPr txBox="1"/>
          <p:nvPr/>
        </p:nvSpPr>
        <p:spPr>
          <a:xfrm>
            <a:off x="6087962" y="2213679"/>
            <a:ext cx="2732510" cy="1323439"/>
          </a:xfrm>
          <a:prstGeom prst="rect">
            <a:avLst/>
          </a:prstGeom>
          <a:noFill/>
        </p:spPr>
        <p:txBody>
          <a:bodyPr wrap="square" rtlCol="0">
            <a:spAutoFit/>
          </a:bodyPr>
          <a:lstStyle/>
          <a:p>
            <a:pPr algn="ctr"/>
            <a:r>
              <a:rPr lang="sv-SE" sz="6600" dirty="0">
                <a:solidFill>
                  <a:schemeClr val="accent1"/>
                </a:solidFill>
                <a:latin typeface="+mj-lt"/>
              </a:rPr>
              <a:t>52</a:t>
            </a:r>
          </a:p>
          <a:p>
            <a:pPr algn="ctr"/>
            <a:r>
              <a:rPr lang="sv-SE" sz="1400" b="1" dirty="0">
                <a:solidFill>
                  <a:schemeClr val="accent1"/>
                </a:solidFill>
                <a:latin typeface="+mn-lt"/>
                <a:cs typeface="Arial" panose="020B0604020202020204" pitchFamily="34" charset="0"/>
              </a:rPr>
              <a:t>ERC </a:t>
            </a:r>
            <a:r>
              <a:rPr lang="sv-SE" sz="1400" b="1" dirty="0" err="1">
                <a:solidFill>
                  <a:schemeClr val="accent1"/>
                </a:solidFill>
                <a:latin typeface="+mn-lt"/>
                <a:cs typeface="Arial" panose="020B0604020202020204" pitchFamily="34" charset="0"/>
              </a:rPr>
              <a:t>projects</a:t>
            </a:r>
            <a:endParaRPr lang="sv-SE" sz="1400" b="1" dirty="0">
              <a:solidFill>
                <a:schemeClr val="accent1"/>
              </a:solidFill>
              <a:latin typeface="+mn-lt"/>
              <a:cs typeface="Arial" panose="020B0604020202020204" pitchFamily="34" charset="0"/>
            </a:endParaRPr>
          </a:p>
        </p:txBody>
      </p:sp>
      <p:sp>
        <p:nvSpPr>
          <p:cNvPr id="36" name="textruta 35">
            <a:extLst>
              <a:ext uri="{FF2B5EF4-FFF2-40B4-BE49-F238E27FC236}">
                <a16:creationId xmlns:a16="http://schemas.microsoft.com/office/drawing/2014/main" id="{CE2AB912-74B2-FDD8-6083-C5A06F0C6154}"/>
              </a:ext>
            </a:extLst>
          </p:cNvPr>
          <p:cNvSpPr txBox="1"/>
          <p:nvPr/>
        </p:nvSpPr>
        <p:spPr>
          <a:xfrm>
            <a:off x="5943946" y="3725619"/>
            <a:ext cx="3020542" cy="646331"/>
          </a:xfrm>
          <a:prstGeom prst="rect">
            <a:avLst/>
          </a:prstGeom>
          <a:noFill/>
        </p:spPr>
        <p:txBody>
          <a:bodyPr wrap="square" rtlCol="0">
            <a:spAutoFit/>
          </a:bodyPr>
          <a:lstStyle/>
          <a:p>
            <a:pPr algn="ctr"/>
            <a:r>
              <a:rPr lang="en-US" sz="1200" dirty="0">
                <a:latin typeface="+mn-lt"/>
                <a:cs typeface="Arial" panose="020B0604020202020204" pitchFamily="34" charset="0"/>
              </a:rPr>
              <a:t>At the end of 2025, KI </a:t>
            </a:r>
          </a:p>
          <a:p>
            <a:pPr algn="ctr"/>
            <a:r>
              <a:rPr lang="en-US" sz="1200" dirty="0">
                <a:latin typeface="+mn-lt"/>
                <a:cs typeface="Arial" panose="020B0604020202020204" pitchFamily="34" charset="0"/>
              </a:rPr>
              <a:t>participated in 52 European </a:t>
            </a:r>
          </a:p>
          <a:p>
            <a:pPr algn="ctr"/>
            <a:r>
              <a:rPr lang="en-US" sz="1200" dirty="0">
                <a:latin typeface="+mn-lt"/>
                <a:cs typeface="Arial" panose="020B0604020202020204" pitchFamily="34" charset="0"/>
              </a:rPr>
              <a:t>Research Council (ERC) projects</a:t>
            </a:r>
          </a:p>
        </p:txBody>
      </p:sp>
      <p:pic>
        <p:nvPicPr>
          <p:cNvPr id="37" name="Bild 36">
            <a:extLst>
              <a:ext uri="{FF2B5EF4-FFF2-40B4-BE49-F238E27FC236}">
                <a16:creationId xmlns:a16="http://schemas.microsoft.com/office/drawing/2014/main" id="{3F877664-DC86-57C3-8EC6-99E69E766E0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9328" y="1383260"/>
            <a:ext cx="914400" cy="914400"/>
          </a:xfrm>
          <a:prstGeom prst="rect">
            <a:avLst/>
          </a:prstGeom>
        </p:spPr>
      </p:pic>
      <p:pic>
        <p:nvPicPr>
          <p:cNvPr id="38" name="Bild 37">
            <a:extLst>
              <a:ext uri="{FF2B5EF4-FFF2-40B4-BE49-F238E27FC236}">
                <a16:creationId xmlns:a16="http://schemas.microsoft.com/office/drawing/2014/main" id="{AD2BC969-8B9D-3BA1-6924-6F93FD4C63A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41786" y="1324947"/>
            <a:ext cx="914400" cy="914400"/>
          </a:xfrm>
          <a:prstGeom prst="rect">
            <a:avLst/>
          </a:prstGeom>
        </p:spPr>
      </p:pic>
      <p:pic>
        <p:nvPicPr>
          <p:cNvPr id="39" name="Bild 38">
            <a:extLst>
              <a:ext uri="{FF2B5EF4-FFF2-40B4-BE49-F238E27FC236}">
                <a16:creationId xmlns:a16="http://schemas.microsoft.com/office/drawing/2014/main" id="{2AFA8A0F-73C0-3942-08BB-A6E81E1B597C}"/>
              </a:ext>
              <a:ext uri="{C183D7F6-B498-43B3-948B-1728B52AA6E4}">
                <adec:decorative xmlns:adec="http://schemas.microsoft.com/office/drawing/2017/decorative" val="1"/>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15001" t="18033" r="15001" b="37990"/>
          <a:stretch/>
        </p:blipFill>
        <p:spPr>
          <a:xfrm>
            <a:off x="4139953" y="1540971"/>
            <a:ext cx="970497" cy="609704"/>
          </a:xfrm>
          <a:prstGeom prst="rect">
            <a:avLst/>
          </a:prstGeom>
        </p:spPr>
      </p:pic>
      <p:cxnSp>
        <p:nvCxnSpPr>
          <p:cNvPr id="16" name="Rak koppling 15">
            <a:extLst>
              <a:ext uri="{FF2B5EF4-FFF2-40B4-BE49-F238E27FC236}">
                <a16:creationId xmlns:a16="http://schemas.microsoft.com/office/drawing/2014/main" id="{725584F9-BCBA-42C0-8B59-6BBBE9208DD8}"/>
              </a:ext>
              <a:ext uri="{C183D7F6-B498-43B3-948B-1728B52AA6E4}">
                <adec:decorative xmlns:adec="http://schemas.microsoft.com/office/drawing/2017/decorative" val="1"/>
              </a:ext>
            </a:extLst>
          </p:cNvPr>
          <p:cNvCxnSpPr/>
          <p:nvPr/>
        </p:nvCxnSpPr>
        <p:spPr bwMode="auto">
          <a:xfrm>
            <a:off x="3131840" y="1491630"/>
            <a:ext cx="0" cy="3024336"/>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Rak koppling 16">
            <a:extLst>
              <a:ext uri="{FF2B5EF4-FFF2-40B4-BE49-F238E27FC236}">
                <a16:creationId xmlns:a16="http://schemas.microsoft.com/office/drawing/2014/main" id="{D4F258B1-D7BE-4E8B-8165-972E016EF889}"/>
              </a:ext>
              <a:ext uri="{C183D7F6-B498-43B3-948B-1728B52AA6E4}">
                <adec:decorative xmlns:adec="http://schemas.microsoft.com/office/drawing/2017/decorative" val="1"/>
              </a:ext>
            </a:extLst>
          </p:cNvPr>
          <p:cNvCxnSpPr/>
          <p:nvPr/>
        </p:nvCxnSpPr>
        <p:spPr bwMode="auto">
          <a:xfrm>
            <a:off x="6156176" y="1491630"/>
            <a:ext cx="0" cy="3024336"/>
          </a:xfrm>
          <a:prstGeom prst="line">
            <a:avLst/>
          </a:prstGeom>
          <a:solidFill>
            <a:schemeClr val="accent1"/>
          </a:solidFill>
          <a:ln w="9525"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Platshållare för sidfot 5">
            <a:extLst>
              <a:ext uri="{FF2B5EF4-FFF2-40B4-BE49-F238E27FC236}">
                <a16:creationId xmlns:a16="http://schemas.microsoft.com/office/drawing/2014/main" id="{1AF1073E-BFA1-6B86-606D-08E3C1EED144}"/>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F8F64B1F-D112-42C5-A103-04DD7E6D0983}"/>
              </a:ext>
              <a:ext uri="{C183D7F6-B498-43B3-948B-1728B52AA6E4}">
                <adec:decorative xmlns:adec="http://schemas.microsoft.com/office/drawing/2017/decorative" val="1"/>
              </a:ext>
            </a:extLst>
          </p:cNvPr>
          <p:cNvSpPr>
            <a:spLocks noGrp="1"/>
          </p:cNvSpPr>
          <p:nvPr>
            <p:ph type="dt" sz="half" idx="10"/>
          </p:nvPr>
        </p:nvSpPr>
        <p:spPr/>
        <p:txBody>
          <a:bodyPr/>
          <a:lstStyle/>
          <a:p>
            <a:fld id="{C7502F15-62E3-4EE0-90A4-5B9C7BDAA6D7}" type="datetime4">
              <a:rPr lang="en-GB" smtClean="0"/>
              <a:t>14 April 2026</a:t>
            </a:fld>
            <a:endParaRPr lang="sv-SE"/>
          </a:p>
        </p:txBody>
      </p:sp>
      <p:sp>
        <p:nvSpPr>
          <p:cNvPr id="4" name="Platshållare för bildnummer 3">
            <a:extLst>
              <a:ext uri="{FF2B5EF4-FFF2-40B4-BE49-F238E27FC236}">
                <a16:creationId xmlns:a16="http://schemas.microsoft.com/office/drawing/2014/main" id="{7BA631E4-D2E0-401E-A107-65CDEBA5D021}"/>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13</a:t>
            </a:fld>
            <a:endParaRPr lang="sv-SE"/>
          </a:p>
        </p:txBody>
      </p:sp>
    </p:spTree>
    <p:extLst>
      <p:ext uri="{BB962C8B-B14F-4D97-AF65-F5344CB8AC3E}">
        <p14:creationId xmlns:p14="http://schemas.microsoft.com/office/powerpoint/2010/main" val="1039984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E1BD22CD-6F9D-8D17-8B67-D8F2609D5DE0}"/>
              </a:ext>
            </a:extLst>
          </p:cNvPr>
          <p:cNvSpPr>
            <a:spLocks noGrp="1"/>
          </p:cNvSpPr>
          <p:nvPr>
            <p:ph type="title"/>
          </p:nvPr>
        </p:nvSpPr>
        <p:spPr>
          <a:xfrm>
            <a:off x="255971" y="-857250"/>
            <a:ext cx="8632045" cy="857250"/>
          </a:xfrm>
        </p:spPr>
        <p:txBody>
          <a:bodyPr vert="horz" wrap="square" lIns="91440" tIns="45720" rIns="91440" bIns="45720" numCol="1" anchor="b" anchorCtr="0" compatLnSpc="1">
            <a:prstTxWarp prst="textNoShape">
              <a:avLst/>
            </a:prstTxWarp>
          </a:bodyPr>
          <a:lstStyle/>
          <a:p>
            <a:r>
              <a:rPr lang="sv-SE" err="1"/>
              <a:t>Organisational</a:t>
            </a:r>
            <a:r>
              <a:rPr lang="sv-SE"/>
              <a:t> </a:t>
            </a:r>
            <a:r>
              <a:rPr lang="sv-SE" err="1"/>
              <a:t>chart</a:t>
            </a:r>
            <a:endParaRPr lang="sv-SE"/>
          </a:p>
        </p:txBody>
      </p:sp>
      <p:sp>
        <p:nvSpPr>
          <p:cNvPr id="3" name="Platshållare för sidfot 5">
            <a:extLst>
              <a:ext uri="{FF2B5EF4-FFF2-40B4-BE49-F238E27FC236}">
                <a16:creationId xmlns:a16="http://schemas.microsoft.com/office/drawing/2014/main" id="{C9E6B6B0-8802-855F-008D-52387EB79031}"/>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BDF615DB-6517-43DE-B275-C080A3CE7FCC}"/>
              </a:ext>
              <a:ext uri="{C183D7F6-B498-43B3-948B-1728B52AA6E4}">
                <adec:decorative xmlns:adec="http://schemas.microsoft.com/office/drawing/2017/decorative" val="1"/>
              </a:ext>
            </a:extLst>
          </p:cNvPr>
          <p:cNvSpPr>
            <a:spLocks noGrp="1"/>
          </p:cNvSpPr>
          <p:nvPr>
            <p:ph type="dt" sz="half" idx="10"/>
          </p:nvPr>
        </p:nvSpPr>
        <p:spPr/>
        <p:txBody>
          <a:bodyPr/>
          <a:lstStyle/>
          <a:p>
            <a:fld id="{933A3FFB-CB80-4D69-9685-0416B87D2329}" type="datetime4">
              <a:rPr lang="en-GB" smtClean="0"/>
              <a:t>14 April 2026</a:t>
            </a:fld>
            <a:endParaRPr lang="sv-SE"/>
          </a:p>
        </p:txBody>
      </p:sp>
      <p:sp>
        <p:nvSpPr>
          <p:cNvPr id="4" name="Platshållare för bildnummer 3">
            <a:extLst>
              <a:ext uri="{FF2B5EF4-FFF2-40B4-BE49-F238E27FC236}">
                <a16:creationId xmlns:a16="http://schemas.microsoft.com/office/drawing/2014/main" id="{1BF22697-74DC-4C70-952C-31112ADB84DA}"/>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14</a:t>
            </a:fld>
            <a:endParaRPr lang="sv-SE"/>
          </a:p>
        </p:txBody>
      </p:sp>
      <p:pic>
        <p:nvPicPr>
          <p:cNvPr id="6" name="Bildobjekt 5" descr="Organisational chart Karolinska Institutet">
            <a:extLst>
              <a:ext uri="{FF2B5EF4-FFF2-40B4-BE49-F238E27FC236}">
                <a16:creationId xmlns:a16="http://schemas.microsoft.com/office/drawing/2014/main" id="{BD1A9117-B1B0-3780-D4A7-B0602DACD9D5}"/>
              </a:ext>
            </a:extLst>
          </p:cNvPr>
          <p:cNvPicPr>
            <a:picLocks noChangeAspect="1"/>
          </p:cNvPicPr>
          <p:nvPr/>
        </p:nvPicPr>
        <p:blipFill>
          <a:blip r:embed="rId3"/>
          <a:stretch>
            <a:fillRect/>
          </a:stretch>
        </p:blipFill>
        <p:spPr>
          <a:xfrm>
            <a:off x="1700836" y="298088"/>
            <a:ext cx="5748177" cy="4439769"/>
          </a:xfrm>
          <a:prstGeom prst="rect">
            <a:avLst/>
          </a:prstGeom>
        </p:spPr>
      </p:pic>
    </p:spTree>
    <p:extLst>
      <p:ext uri="{BB962C8B-B14F-4D97-AF65-F5344CB8AC3E}">
        <p14:creationId xmlns:p14="http://schemas.microsoft.com/office/powerpoint/2010/main" val="234411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7E87979-8388-4932-91D7-DCBBB5CC6B9A}"/>
              </a:ext>
            </a:extLst>
          </p:cNvPr>
          <p:cNvSpPr>
            <a:spLocks noGrp="1"/>
          </p:cNvSpPr>
          <p:nvPr>
            <p:ph type="title"/>
          </p:nvPr>
        </p:nvSpPr>
        <p:spPr>
          <a:xfrm>
            <a:off x="255983" y="346348"/>
            <a:ext cx="2540401" cy="857250"/>
          </a:xfrm>
        </p:spPr>
        <p:txBody>
          <a:bodyPr/>
          <a:lstStyle/>
          <a:p>
            <a:r>
              <a:rPr lang="en-GB"/>
              <a:t>Geographic</a:t>
            </a:r>
            <a:r>
              <a:rPr lang="sv-SE"/>
              <a:t> </a:t>
            </a:r>
            <a:br>
              <a:rPr lang="sv-SE"/>
            </a:br>
            <a:r>
              <a:rPr lang="sv-SE" err="1"/>
              <a:t>location</a:t>
            </a:r>
            <a:endParaRPr lang="sv-SE"/>
          </a:p>
        </p:txBody>
      </p:sp>
      <p:sp>
        <p:nvSpPr>
          <p:cNvPr id="6" name="Platshållare för innehåll 5">
            <a:extLst>
              <a:ext uri="{FF2B5EF4-FFF2-40B4-BE49-F238E27FC236}">
                <a16:creationId xmlns:a16="http://schemas.microsoft.com/office/drawing/2014/main" id="{A452C77F-970B-448D-9601-238B8F912972}"/>
              </a:ext>
            </a:extLst>
          </p:cNvPr>
          <p:cNvSpPr>
            <a:spLocks noGrp="1"/>
          </p:cNvSpPr>
          <p:nvPr>
            <p:ph idx="1"/>
          </p:nvPr>
        </p:nvSpPr>
        <p:spPr>
          <a:xfrm>
            <a:off x="266699" y="1750334"/>
            <a:ext cx="3585221" cy="2825104"/>
          </a:xfrm>
        </p:spPr>
        <p:txBody>
          <a:bodyPr/>
          <a:lstStyle/>
          <a:p>
            <a:pPr marL="0" indent="0">
              <a:buNone/>
            </a:pPr>
            <a:r>
              <a:rPr lang="en-US" sz="1800"/>
              <a:t>Education and research at Karolinska Institutet is mainly conducted on two campus areas: campus Solna and campus </a:t>
            </a:r>
            <a:r>
              <a:rPr lang="en-US" sz="1800" err="1"/>
              <a:t>Flemingsberg</a:t>
            </a:r>
            <a:r>
              <a:rPr lang="en-US" sz="1800"/>
              <a:t>.</a:t>
            </a:r>
          </a:p>
          <a:p>
            <a:pPr marL="0" indent="0">
              <a:spcBef>
                <a:spcPts val="1200"/>
              </a:spcBef>
              <a:buNone/>
            </a:pPr>
            <a:r>
              <a:rPr lang="en-US" sz="1800"/>
              <a:t>In addition to the campus </a:t>
            </a:r>
            <a:br>
              <a:rPr lang="en-US" sz="1800"/>
            </a:br>
            <a:r>
              <a:rPr lang="en-US" sz="1800"/>
              <a:t>areas, there are several hospitals that are closely connected to KI's educations.</a:t>
            </a:r>
          </a:p>
          <a:p>
            <a:pPr marL="0" indent="0">
              <a:buNone/>
            </a:pPr>
            <a:endParaRPr lang="en-US" sz="1800"/>
          </a:p>
        </p:txBody>
      </p:sp>
      <p:pic>
        <p:nvPicPr>
          <p:cNvPr id="11" name="Bildobjekt 10" descr="Map that shows Karolinska Institutet's two campuses and connected hospitals.">
            <a:extLst>
              <a:ext uri="{FF2B5EF4-FFF2-40B4-BE49-F238E27FC236}">
                <a16:creationId xmlns:a16="http://schemas.microsoft.com/office/drawing/2014/main" id="{FA81B706-0203-2429-D64F-AFE503E23893}"/>
              </a:ext>
            </a:extLst>
          </p:cNvPr>
          <p:cNvPicPr>
            <a:picLocks noChangeAspect="1"/>
          </p:cNvPicPr>
          <p:nvPr/>
        </p:nvPicPr>
        <p:blipFill rotWithShape="1">
          <a:blip r:embed="rId3"/>
          <a:srcRect l="1172" r="9939"/>
          <a:stretch/>
        </p:blipFill>
        <p:spPr>
          <a:xfrm>
            <a:off x="4256904" y="1574654"/>
            <a:ext cx="4556420" cy="2967241"/>
          </a:xfrm>
          <a:prstGeom prst="rect">
            <a:avLst/>
          </a:prstGeom>
        </p:spPr>
      </p:pic>
      <p:sp>
        <p:nvSpPr>
          <p:cNvPr id="3" name="Platshållare för sidfot 5">
            <a:extLst>
              <a:ext uri="{FF2B5EF4-FFF2-40B4-BE49-F238E27FC236}">
                <a16:creationId xmlns:a16="http://schemas.microsoft.com/office/drawing/2014/main" id="{CFB16BE0-F039-A63F-2D78-C917C50897D2}"/>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9" name="Platshållare för sidfot 4">
            <a:extLst>
              <a:ext uri="{FF2B5EF4-FFF2-40B4-BE49-F238E27FC236}">
                <a16:creationId xmlns:a16="http://schemas.microsoft.com/office/drawing/2014/main" id="{6ACE1FBF-1CD1-C825-46BB-516F8182D47E}"/>
              </a:ext>
              <a:ext uri="{C183D7F6-B498-43B3-948B-1728B52AA6E4}">
                <adec:decorative xmlns:adec="http://schemas.microsoft.com/office/drawing/2017/decorative" val="1"/>
              </a:ext>
            </a:extLst>
          </p:cNvPr>
          <p:cNvSpPr txBox="1">
            <a:spLocks/>
          </p:cNvSpPr>
          <p:nvPr/>
        </p:nvSpPr>
        <p:spPr bwMode="auto">
          <a:xfrm rot="16200000">
            <a:off x="8123359" y="3628903"/>
            <a:ext cx="176684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err="1">
                <a:solidFill>
                  <a:schemeClr val="tx1"/>
                </a:solidFill>
              </a:rPr>
              <a:t>Graphic</a:t>
            </a:r>
            <a:r>
              <a:rPr lang="sv-SE" altLang="sv-SE" sz="600">
                <a:solidFill>
                  <a:schemeClr val="tx1"/>
                </a:solidFill>
              </a:rPr>
              <a:t>: Arkitektkopia</a:t>
            </a:r>
          </a:p>
        </p:txBody>
      </p:sp>
      <p:sp>
        <p:nvSpPr>
          <p:cNvPr id="2" name="Platshållare för datum 1">
            <a:extLst>
              <a:ext uri="{FF2B5EF4-FFF2-40B4-BE49-F238E27FC236}">
                <a16:creationId xmlns:a16="http://schemas.microsoft.com/office/drawing/2014/main" id="{7A198B46-3C86-43CC-A189-A4890CE220AA}"/>
              </a:ext>
              <a:ext uri="{C183D7F6-B498-43B3-948B-1728B52AA6E4}">
                <adec:decorative xmlns:adec="http://schemas.microsoft.com/office/drawing/2017/decorative" val="1"/>
              </a:ext>
            </a:extLst>
          </p:cNvPr>
          <p:cNvSpPr>
            <a:spLocks noGrp="1"/>
          </p:cNvSpPr>
          <p:nvPr>
            <p:ph type="dt" sz="half" idx="10"/>
          </p:nvPr>
        </p:nvSpPr>
        <p:spPr/>
        <p:txBody>
          <a:bodyPr/>
          <a:lstStyle/>
          <a:p>
            <a:fld id="{03BB775D-E739-44DA-9F4A-428F61AB299D}" type="datetime4">
              <a:rPr lang="en-GB" smtClean="0"/>
              <a:t>14 April 2026</a:t>
            </a:fld>
            <a:endParaRPr lang="sv-SE"/>
          </a:p>
        </p:txBody>
      </p:sp>
      <p:sp>
        <p:nvSpPr>
          <p:cNvPr id="4" name="Platshållare för bildnummer 3">
            <a:extLst>
              <a:ext uri="{FF2B5EF4-FFF2-40B4-BE49-F238E27FC236}">
                <a16:creationId xmlns:a16="http://schemas.microsoft.com/office/drawing/2014/main" id="{B4CBD117-F600-48A1-9BCA-F3E3F6D6D2A9}"/>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15</a:t>
            </a:fld>
            <a:endParaRPr lang="sv-SE"/>
          </a:p>
        </p:txBody>
      </p:sp>
    </p:spTree>
    <p:extLst>
      <p:ext uri="{BB962C8B-B14F-4D97-AF65-F5344CB8AC3E}">
        <p14:creationId xmlns:p14="http://schemas.microsoft.com/office/powerpoint/2010/main" val="84891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descr="A photo showing the pride flag, representing equal rights for all.">
            <a:extLst>
              <a:ext uri="{FF2B5EF4-FFF2-40B4-BE49-F238E27FC236}">
                <a16:creationId xmlns:a16="http://schemas.microsoft.com/office/drawing/2014/main" id="{37DE1727-9C46-4D74-A56F-F280AFBA99F1}"/>
              </a:ext>
            </a:extLst>
          </p:cNvPr>
          <p:cNvGrpSpPr/>
          <p:nvPr/>
        </p:nvGrpSpPr>
        <p:grpSpPr>
          <a:xfrm>
            <a:off x="0" y="-5991"/>
            <a:ext cx="9145676" cy="5151570"/>
            <a:chOff x="0" y="-5991"/>
            <a:chExt cx="9145676" cy="5151570"/>
          </a:xfrm>
        </p:grpSpPr>
        <p:pic>
          <p:nvPicPr>
            <p:cNvPr id="16" name="Bildobjekt 15" descr="A photo showing the pride flag, representing equal rights for all.">
              <a:extLst>
                <a:ext uri="{FF2B5EF4-FFF2-40B4-BE49-F238E27FC236}">
                  <a16:creationId xmlns:a16="http://schemas.microsoft.com/office/drawing/2014/main" id="{D97271E0-F2CE-4DE9-9F92-718B5C2FA7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912"/>
              <a:ext cx="9144000" cy="5149491"/>
            </a:xfrm>
            <a:prstGeom prst="rect">
              <a:avLst/>
            </a:prstGeom>
          </p:spPr>
        </p:pic>
        <p:sp>
          <p:nvSpPr>
            <p:cNvPr id="12" name="Rektangel 11" descr="A photo showing the pride flag, representing equal rights for all.">
              <a:extLst>
                <a:ext uri="{FF2B5EF4-FFF2-40B4-BE49-F238E27FC236}">
                  <a16:creationId xmlns:a16="http://schemas.microsoft.com/office/drawing/2014/main" id="{E039C70E-AB12-43A6-BBFF-2DDEA50EC19F}"/>
                </a:ext>
              </a:extLst>
            </p:cNvPr>
            <p:cNvSpPr/>
            <p:nvPr/>
          </p:nvSpPr>
          <p:spPr bwMode="auto">
            <a:xfrm>
              <a:off x="1676" y="-5991"/>
              <a:ext cx="9144000" cy="5149491"/>
            </a:xfrm>
            <a:prstGeom prst="rect">
              <a:avLst/>
            </a:prstGeom>
            <a:solidFill>
              <a:schemeClr val="bg1">
                <a:alpha val="6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grpSp>
      <p:sp>
        <p:nvSpPr>
          <p:cNvPr id="5" name="Rubrik 4">
            <a:extLst>
              <a:ext uri="{FF2B5EF4-FFF2-40B4-BE49-F238E27FC236}">
                <a16:creationId xmlns:a16="http://schemas.microsoft.com/office/drawing/2014/main" id="{F349EEC9-0E1A-4853-854D-C753E134B7AB}"/>
              </a:ext>
            </a:extLst>
          </p:cNvPr>
          <p:cNvSpPr>
            <a:spLocks noGrp="1"/>
          </p:cNvSpPr>
          <p:nvPr>
            <p:ph type="title"/>
          </p:nvPr>
        </p:nvSpPr>
        <p:spPr/>
        <p:txBody>
          <a:bodyPr/>
          <a:lstStyle/>
          <a:p>
            <a:r>
              <a:rPr lang="sv-SE"/>
              <a:t>Equal Opportunities at KI</a:t>
            </a:r>
          </a:p>
        </p:txBody>
      </p:sp>
      <p:sp>
        <p:nvSpPr>
          <p:cNvPr id="2" name="Platshållare för datum 1">
            <a:extLst>
              <a:ext uri="{FF2B5EF4-FFF2-40B4-BE49-F238E27FC236}">
                <a16:creationId xmlns:a16="http://schemas.microsoft.com/office/drawing/2014/main" id="{2CA648B8-A9B0-4253-81B1-66C4F7CEF8FE}"/>
              </a:ext>
              <a:ext uri="{C183D7F6-B498-43B3-948B-1728B52AA6E4}">
                <adec:decorative xmlns:adec="http://schemas.microsoft.com/office/drawing/2017/decorative" val="1"/>
              </a:ext>
            </a:extLst>
          </p:cNvPr>
          <p:cNvSpPr>
            <a:spLocks noGrp="1"/>
          </p:cNvSpPr>
          <p:nvPr>
            <p:ph type="dt" sz="half" idx="10"/>
          </p:nvPr>
        </p:nvSpPr>
        <p:spPr/>
        <p:txBody>
          <a:bodyPr/>
          <a:lstStyle/>
          <a:p>
            <a:fld id="{1B1A37D2-BC0D-4BA4-BD84-13B7853BD241}" type="datetime4">
              <a:rPr lang="en-GB" smtClean="0"/>
              <a:t>14 April 2026</a:t>
            </a:fld>
            <a:endParaRPr lang="sv-SE"/>
          </a:p>
        </p:txBody>
      </p:sp>
      <p:sp>
        <p:nvSpPr>
          <p:cNvPr id="4" name="Platshållare för bildnummer 3">
            <a:extLst>
              <a:ext uri="{FF2B5EF4-FFF2-40B4-BE49-F238E27FC236}">
                <a16:creationId xmlns:a16="http://schemas.microsoft.com/office/drawing/2014/main" id="{B194BA2B-2F55-441A-BBF2-28DC4525C51D}"/>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16</a:t>
            </a:fld>
            <a:endParaRPr lang="sv-SE"/>
          </a:p>
        </p:txBody>
      </p:sp>
      <p:sp>
        <p:nvSpPr>
          <p:cNvPr id="14" name="Platshållare för innehåll 2">
            <a:extLst>
              <a:ext uri="{FF2B5EF4-FFF2-40B4-BE49-F238E27FC236}">
                <a16:creationId xmlns:a16="http://schemas.microsoft.com/office/drawing/2014/main" id="{4E039B5A-F12E-47DD-9438-98740B10A1F4}"/>
              </a:ext>
            </a:extLst>
          </p:cNvPr>
          <p:cNvSpPr txBox="1">
            <a:spLocks/>
          </p:cNvSpPr>
          <p:nvPr/>
        </p:nvSpPr>
        <p:spPr bwMode="auto">
          <a:xfrm>
            <a:off x="-303272" y="2571750"/>
            <a:ext cx="6099408" cy="2016224"/>
          </a:xfrm>
          <a:prstGeom prst="rect">
            <a:avLst/>
          </a:prstGeom>
          <a:solidFill>
            <a:schemeClr val="accent1"/>
          </a:solidFill>
          <a:ln>
            <a:noFill/>
          </a:ln>
          <a:effectLst/>
        </p:spPr>
        <p:txBody>
          <a:bodyPr vert="horz" wrap="square" lIns="648000" tIns="324000" rIns="216000" bIns="324000" numCol="1" anchor="ctr" anchorCtr="0" compatLnSpc="1">
            <a:prstTxWarp prst="textNoShape">
              <a:avLst/>
            </a:prstTxWarp>
            <a:noAutofit/>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a:spcBef>
                <a:spcPts val="0"/>
              </a:spcBef>
              <a:buClr>
                <a:schemeClr val="bg1"/>
              </a:buClr>
              <a:buFont typeface="Arial" panose="020B0604020202020204" pitchFamily="34" charset="0"/>
              <a:buChar char="•"/>
            </a:pPr>
            <a:r>
              <a:rPr lang="en-US" sz="1800">
                <a:solidFill>
                  <a:schemeClr val="bg1"/>
                </a:solidFill>
              </a:rPr>
              <a:t>Equal rights and opportunities for all</a:t>
            </a:r>
            <a:r>
              <a:rPr lang="sv-SE" sz="1800">
                <a:solidFill>
                  <a:schemeClr val="bg1"/>
                </a:solidFill>
              </a:rPr>
              <a:t>. </a:t>
            </a:r>
          </a:p>
          <a:p>
            <a:pPr>
              <a:spcBef>
                <a:spcPts val="600"/>
              </a:spcBef>
              <a:buClr>
                <a:schemeClr val="bg1"/>
              </a:buClr>
              <a:buFont typeface="Arial" panose="020B0604020202020204" pitchFamily="34" charset="0"/>
              <a:buChar char="•"/>
            </a:pPr>
            <a:r>
              <a:rPr lang="en-US" sz="1800">
                <a:solidFill>
                  <a:schemeClr val="bg1"/>
                </a:solidFill>
              </a:rPr>
              <a:t>Important to provide an inclusive work and </a:t>
            </a:r>
            <a:br>
              <a:rPr lang="en-US" sz="1800">
                <a:solidFill>
                  <a:schemeClr val="bg1"/>
                </a:solidFill>
              </a:rPr>
            </a:br>
            <a:r>
              <a:rPr lang="en-US" sz="1800">
                <a:solidFill>
                  <a:schemeClr val="bg1"/>
                </a:solidFill>
              </a:rPr>
              <a:t>study environment in which all students and </a:t>
            </a:r>
            <a:br>
              <a:rPr lang="en-US" sz="1800">
                <a:solidFill>
                  <a:schemeClr val="bg1"/>
                </a:solidFill>
              </a:rPr>
            </a:br>
            <a:r>
              <a:rPr lang="en-US" sz="1800">
                <a:solidFill>
                  <a:schemeClr val="bg1"/>
                </a:solidFill>
              </a:rPr>
              <a:t>co-workers are treated with respect.</a:t>
            </a:r>
            <a:endParaRPr lang="sv-SE" sz="1800">
              <a:solidFill>
                <a:schemeClr val="bg1"/>
              </a:solidFill>
            </a:endParaRPr>
          </a:p>
        </p:txBody>
      </p:sp>
      <p:pic>
        <p:nvPicPr>
          <p:cNvPr id="17" name="Bildobjekt 16">
            <a:extLst>
              <a:ext uri="{FF2B5EF4-FFF2-40B4-BE49-F238E27FC236}">
                <a16:creationId xmlns:a16="http://schemas.microsoft.com/office/drawing/2014/main" id="{6B334EF1-400F-4A92-9E07-91830949603E}"/>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489032" y="70828"/>
            <a:ext cx="1520163" cy="759869"/>
          </a:xfrm>
          <a:prstGeom prst="rect">
            <a:avLst/>
          </a:prstGeom>
        </p:spPr>
      </p:pic>
      <p:sp>
        <p:nvSpPr>
          <p:cNvPr id="6" name="Platshållare för sidfot 4">
            <a:extLst>
              <a:ext uri="{FF2B5EF4-FFF2-40B4-BE49-F238E27FC236}">
                <a16:creationId xmlns:a16="http://schemas.microsoft.com/office/drawing/2014/main" id="{605EDF5A-064C-F062-D39B-9435D9FB8FB4}"/>
              </a:ext>
              <a:ext uri="{C183D7F6-B498-43B3-948B-1728B52AA6E4}">
                <adec:decorative xmlns:adec="http://schemas.microsoft.com/office/drawing/2017/decorative" val="1"/>
              </a:ext>
            </a:extLst>
          </p:cNvPr>
          <p:cNvSpPr txBox="1">
            <a:spLocks/>
          </p:cNvSpPr>
          <p:nvPr/>
        </p:nvSpPr>
        <p:spPr bwMode="auto">
          <a:xfrm rot="16200000">
            <a:off x="8123359" y="3628903"/>
            <a:ext cx="176684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a:solidFill>
                  <a:schemeClr val="tx1"/>
                </a:solidFill>
              </a:rPr>
              <a:t>Photo: Erik Flyg</a:t>
            </a:r>
          </a:p>
        </p:txBody>
      </p:sp>
      <p:sp>
        <p:nvSpPr>
          <p:cNvPr id="3" name="Platshållare för sidfot 5">
            <a:extLst>
              <a:ext uri="{FF2B5EF4-FFF2-40B4-BE49-F238E27FC236}">
                <a16:creationId xmlns:a16="http://schemas.microsoft.com/office/drawing/2014/main" id="{D1F920A4-B89D-8497-557C-E253B833E2DB}"/>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Tree>
    <p:extLst>
      <p:ext uri="{BB962C8B-B14F-4D97-AF65-F5344CB8AC3E}">
        <p14:creationId xmlns:p14="http://schemas.microsoft.com/office/powerpoint/2010/main" val="180475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3DA54B4-FF3C-4BAC-9844-DD48C4488943}"/>
              </a:ext>
            </a:extLst>
          </p:cNvPr>
          <p:cNvSpPr>
            <a:spLocks noGrp="1"/>
          </p:cNvSpPr>
          <p:nvPr>
            <p:ph type="title"/>
          </p:nvPr>
        </p:nvSpPr>
        <p:spPr/>
        <p:txBody>
          <a:bodyPr/>
          <a:lstStyle/>
          <a:p>
            <a:r>
              <a:rPr lang="sv-SE" dirty="0" err="1"/>
              <a:t>Education</a:t>
            </a:r>
            <a:endParaRPr lang="sv-SE" dirty="0"/>
          </a:p>
        </p:txBody>
      </p:sp>
      <p:pic>
        <p:nvPicPr>
          <p:cNvPr id="26" name="Bildobjekt 25">
            <a:extLst>
              <a:ext uri="{FF2B5EF4-FFF2-40B4-BE49-F238E27FC236}">
                <a16:creationId xmlns:a16="http://schemas.microsoft.com/office/drawing/2014/main" id="{34CEDFB9-662E-482A-80B2-4A19ED9D7C0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29428" y="815915"/>
            <a:ext cx="2583516" cy="3124727"/>
          </a:xfrm>
          <a:prstGeom prst="rect">
            <a:avLst/>
          </a:prstGeom>
        </p:spPr>
      </p:pic>
      <p:pic>
        <p:nvPicPr>
          <p:cNvPr id="7" name="Platshållare för innehåll 7">
            <a:extLst>
              <a:ext uri="{FF2B5EF4-FFF2-40B4-BE49-F238E27FC236}">
                <a16:creationId xmlns:a16="http://schemas.microsoft.com/office/drawing/2014/main" id="{E4E5CAF8-97F0-4B6B-9732-BEEA2766FE71}"/>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356826" y="1563638"/>
            <a:ext cx="3504232" cy="194421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ktangel 23">
            <a:extLst>
              <a:ext uri="{FF2B5EF4-FFF2-40B4-BE49-F238E27FC236}">
                <a16:creationId xmlns:a16="http://schemas.microsoft.com/office/drawing/2014/main" id="{A9C9ECA4-AF88-417F-B39E-A5C4BE02233C}"/>
              </a:ext>
            </a:extLst>
          </p:cNvPr>
          <p:cNvSpPr/>
          <p:nvPr/>
        </p:nvSpPr>
        <p:spPr>
          <a:xfrm>
            <a:off x="255971" y="3664644"/>
            <a:ext cx="3069279" cy="923330"/>
          </a:xfrm>
          <a:prstGeom prst="rect">
            <a:avLst/>
          </a:prstGeom>
        </p:spPr>
        <p:txBody>
          <a:bodyPr wrap="square">
            <a:spAutoFit/>
          </a:bodyPr>
          <a:lstStyle/>
          <a:p>
            <a:r>
              <a:rPr lang="en-US" sz="1800">
                <a:latin typeface="+mn-lt"/>
              </a:rPr>
              <a:t>Sweden’s widest range of education in medicine and health sciences.</a:t>
            </a:r>
          </a:p>
        </p:txBody>
      </p:sp>
      <p:sp>
        <p:nvSpPr>
          <p:cNvPr id="9" name="Rektangel 8">
            <a:extLst>
              <a:ext uri="{FF2B5EF4-FFF2-40B4-BE49-F238E27FC236}">
                <a16:creationId xmlns:a16="http://schemas.microsoft.com/office/drawing/2014/main" id="{09CEBC3E-6AFE-BF39-A999-1C654D40B86F}"/>
              </a:ext>
              <a:ext uri="{C183D7F6-B498-43B3-948B-1728B52AA6E4}">
                <adec:decorative xmlns:adec="http://schemas.microsoft.com/office/drawing/2017/decorative" val="1"/>
              </a:ext>
            </a:extLst>
          </p:cNvPr>
          <p:cNvSpPr/>
          <p:nvPr/>
        </p:nvSpPr>
        <p:spPr bwMode="auto">
          <a:xfrm>
            <a:off x="5818752" y="1573552"/>
            <a:ext cx="2997727" cy="295901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a:ln>
                <a:noFill/>
              </a:ln>
              <a:solidFill>
                <a:schemeClr val="bg1"/>
              </a:solidFill>
              <a:effectLst/>
              <a:latin typeface="Times"/>
            </a:endParaRPr>
          </a:p>
        </p:txBody>
      </p:sp>
      <p:sp>
        <p:nvSpPr>
          <p:cNvPr id="10" name="textruta 9">
            <a:extLst>
              <a:ext uri="{FF2B5EF4-FFF2-40B4-BE49-F238E27FC236}">
                <a16:creationId xmlns:a16="http://schemas.microsoft.com/office/drawing/2014/main" id="{3E5E5D62-57FB-EFD6-49A8-A3F939003004}"/>
              </a:ext>
            </a:extLst>
          </p:cNvPr>
          <p:cNvSpPr txBox="1"/>
          <p:nvPr/>
        </p:nvSpPr>
        <p:spPr>
          <a:xfrm>
            <a:off x="5889476" y="2135954"/>
            <a:ext cx="3443387" cy="400110"/>
          </a:xfrm>
          <a:prstGeom prst="rect">
            <a:avLst/>
          </a:prstGeom>
          <a:noFill/>
        </p:spPr>
        <p:txBody>
          <a:bodyPr wrap="square" rtlCol="0" anchor="b" anchorCtr="0">
            <a:spAutoFit/>
          </a:bodyPr>
          <a:lstStyle/>
          <a:p>
            <a:pPr defTabSz="720725">
              <a:lnSpc>
                <a:spcPts val="1200"/>
              </a:lnSpc>
            </a:pPr>
            <a:r>
              <a:rPr lang="sv-SE" sz="6000" dirty="0">
                <a:solidFill>
                  <a:schemeClr val="bg1"/>
                </a:solidFill>
                <a:latin typeface="+mj-lt"/>
              </a:rPr>
              <a:t>13</a:t>
            </a:r>
            <a:r>
              <a:rPr lang="sv-SE" sz="1000" b="1" dirty="0">
                <a:solidFill>
                  <a:schemeClr val="bg1"/>
                </a:solidFill>
                <a:latin typeface="+mj-lt"/>
                <a:cs typeface="Arial" panose="020B0604020202020204" pitchFamily="34" charset="0"/>
              </a:rPr>
              <a:t> </a:t>
            </a:r>
            <a:r>
              <a:rPr lang="sv-SE" sz="1000" b="1" dirty="0" err="1">
                <a:solidFill>
                  <a:schemeClr val="bg1"/>
                </a:solidFill>
                <a:latin typeface="+mn-lt"/>
                <a:cs typeface="Arial" panose="020B0604020202020204" pitchFamily="34" charset="0"/>
              </a:rPr>
              <a:t>undergraduate</a:t>
            </a:r>
            <a:r>
              <a:rPr lang="sv-SE" sz="1000" b="1" dirty="0">
                <a:solidFill>
                  <a:schemeClr val="bg1"/>
                </a:solidFill>
                <a:latin typeface="+mn-lt"/>
                <a:cs typeface="Arial" panose="020B0604020202020204" pitchFamily="34" charset="0"/>
              </a:rPr>
              <a:t> (</a:t>
            </a:r>
            <a:r>
              <a:rPr lang="sv-SE" sz="1000" b="1" dirty="0" err="1">
                <a:solidFill>
                  <a:schemeClr val="bg1"/>
                </a:solidFill>
                <a:latin typeface="+mn-lt"/>
                <a:cs typeface="Arial" panose="020B0604020202020204" pitchFamily="34" charset="0"/>
              </a:rPr>
              <a:t>first</a:t>
            </a:r>
            <a:r>
              <a:rPr lang="sv-SE" sz="1000" b="1" dirty="0">
                <a:solidFill>
                  <a:schemeClr val="bg1"/>
                </a:solidFill>
                <a:latin typeface="+mn-lt"/>
                <a:cs typeface="Arial" panose="020B0604020202020204" pitchFamily="34" charset="0"/>
              </a:rPr>
              <a:t> </a:t>
            </a:r>
            <a:r>
              <a:rPr lang="sv-SE" sz="1000" b="1" dirty="0" err="1">
                <a:solidFill>
                  <a:schemeClr val="bg1"/>
                </a:solidFill>
                <a:latin typeface="+mn-lt"/>
                <a:cs typeface="Arial" panose="020B0604020202020204" pitchFamily="34" charset="0"/>
              </a:rPr>
              <a:t>cycle</a:t>
            </a:r>
            <a:r>
              <a:rPr lang="sv-SE" sz="1000" b="1" dirty="0">
                <a:solidFill>
                  <a:schemeClr val="bg1"/>
                </a:solidFill>
                <a:latin typeface="+mn-lt"/>
                <a:cs typeface="Arial" panose="020B0604020202020204" pitchFamily="34" charset="0"/>
              </a:rPr>
              <a:t>) </a:t>
            </a:r>
            <a:br>
              <a:rPr lang="sv-SE" sz="1000" b="1" dirty="0">
                <a:solidFill>
                  <a:schemeClr val="bg1"/>
                </a:solidFill>
                <a:latin typeface="+mn-lt"/>
                <a:cs typeface="Arial" panose="020B0604020202020204" pitchFamily="34" charset="0"/>
              </a:rPr>
            </a:br>
            <a:r>
              <a:rPr lang="sv-SE" sz="1000" b="1" dirty="0">
                <a:solidFill>
                  <a:schemeClr val="bg1"/>
                </a:solidFill>
                <a:latin typeface="+mn-lt"/>
                <a:cs typeface="Arial" panose="020B0604020202020204" pitchFamily="34" charset="0"/>
              </a:rPr>
              <a:t>	</a:t>
            </a:r>
            <a:r>
              <a:rPr lang="sv-SE" sz="1000" b="1" dirty="0" err="1">
                <a:solidFill>
                  <a:schemeClr val="bg1"/>
                </a:solidFill>
                <a:latin typeface="+mn-lt"/>
                <a:cs typeface="Arial" panose="020B0604020202020204" pitchFamily="34" charset="0"/>
              </a:rPr>
              <a:t>programmes</a:t>
            </a:r>
            <a:endParaRPr lang="sv-SE" sz="1000" b="1" dirty="0">
              <a:solidFill>
                <a:schemeClr val="bg1"/>
              </a:solidFill>
              <a:latin typeface="+mn-lt"/>
              <a:cs typeface="Arial" panose="020B0604020202020204" pitchFamily="34" charset="0"/>
            </a:endParaRPr>
          </a:p>
        </p:txBody>
      </p:sp>
      <p:sp>
        <p:nvSpPr>
          <p:cNvPr id="11" name="textruta 10">
            <a:extLst>
              <a:ext uri="{FF2B5EF4-FFF2-40B4-BE49-F238E27FC236}">
                <a16:creationId xmlns:a16="http://schemas.microsoft.com/office/drawing/2014/main" id="{60C3EF69-89E1-0681-55F2-1469393E634D}"/>
              </a:ext>
            </a:extLst>
          </p:cNvPr>
          <p:cNvSpPr txBox="1"/>
          <p:nvPr/>
        </p:nvSpPr>
        <p:spPr>
          <a:xfrm>
            <a:off x="5853476" y="3093252"/>
            <a:ext cx="3644740" cy="400110"/>
          </a:xfrm>
          <a:prstGeom prst="rect">
            <a:avLst/>
          </a:prstGeom>
          <a:noFill/>
        </p:spPr>
        <p:txBody>
          <a:bodyPr wrap="square" rtlCol="0">
            <a:spAutoFit/>
          </a:bodyPr>
          <a:lstStyle/>
          <a:p>
            <a:pPr defTabSz="714375">
              <a:lnSpc>
                <a:spcPts val="1200"/>
              </a:lnSpc>
              <a:tabLst>
                <a:tab pos="735013" algn="l"/>
              </a:tabLst>
            </a:pPr>
            <a:r>
              <a:rPr lang="sv-SE" sz="6000" dirty="0">
                <a:solidFill>
                  <a:schemeClr val="bg1"/>
                </a:solidFill>
                <a:latin typeface="+mj-lt"/>
              </a:rPr>
              <a:t>31</a:t>
            </a:r>
            <a:r>
              <a:rPr lang="sv-SE" sz="1000" dirty="0">
                <a:solidFill>
                  <a:schemeClr val="bg1"/>
                </a:solidFill>
                <a:latin typeface="+mj-lt"/>
              </a:rPr>
              <a:t> </a:t>
            </a:r>
            <a:r>
              <a:rPr lang="sv-SE" sz="1000" b="1" dirty="0" err="1">
                <a:solidFill>
                  <a:schemeClr val="bg1"/>
                </a:solidFill>
                <a:latin typeface="+mn-lt"/>
                <a:cs typeface="Arial" panose="020B0604020202020204" pitchFamily="34" charset="0"/>
              </a:rPr>
              <a:t>postgraduate</a:t>
            </a:r>
            <a:r>
              <a:rPr lang="sv-SE" sz="1000" b="1" dirty="0">
                <a:solidFill>
                  <a:schemeClr val="bg1"/>
                </a:solidFill>
                <a:latin typeface="+mn-lt"/>
                <a:cs typeface="Arial" panose="020B0604020202020204" pitchFamily="34" charset="0"/>
              </a:rPr>
              <a:t> (second </a:t>
            </a:r>
            <a:r>
              <a:rPr lang="sv-SE" sz="1000" b="1" dirty="0" err="1">
                <a:solidFill>
                  <a:schemeClr val="bg1"/>
                </a:solidFill>
                <a:latin typeface="+mn-lt"/>
                <a:cs typeface="Arial" panose="020B0604020202020204" pitchFamily="34" charset="0"/>
              </a:rPr>
              <a:t>cycle</a:t>
            </a:r>
            <a:r>
              <a:rPr lang="sv-SE" sz="1000" b="1" dirty="0">
                <a:solidFill>
                  <a:schemeClr val="bg1"/>
                </a:solidFill>
                <a:latin typeface="+mn-lt"/>
                <a:cs typeface="Arial" panose="020B0604020202020204" pitchFamily="34" charset="0"/>
              </a:rPr>
              <a:t>) 	</a:t>
            </a:r>
            <a:r>
              <a:rPr lang="sv-SE" sz="1000" b="1" dirty="0" err="1">
                <a:solidFill>
                  <a:schemeClr val="bg1"/>
                </a:solidFill>
                <a:latin typeface="+mn-lt"/>
                <a:cs typeface="Arial" panose="020B0604020202020204" pitchFamily="34" charset="0"/>
              </a:rPr>
              <a:t>programmes</a:t>
            </a:r>
            <a:endParaRPr lang="sv-SE" sz="1000" dirty="0">
              <a:solidFill>
                <a:schemeClr val="bg1"/>
              </a:solidFill>
              <a:latin typeface="+mn-lt"/>
            </a:endParaRPr>
          </a:p>
        </p:txBody>
      </p:sp>
      <p:sp>
        <p:nvSpPr>
          <p:cNvPr id="12" name="textruta 11">
            <a:extLst>
              <a:ext uri="{FF2B5EF4-FFF2-40B4-BE49-F238E27FC236}">
                <a16:creationId xmlns:a16="http://schemas.microsoft.com/office/drawing/2014/main" id="{3532AA3F-0FB1-D304-147B-10402ED4B183}"/>
              </a:ext>
            </a:extLst>
          </p:cNvPr>
          <p:cNvSpPr txBox="1"/>
          <p:nvPr/>
        </p:nvSpPr>
        <p:spPr>
          <a:xfrm>
            <a:off x="5853476" y="4050551"/>
            <a:ext cx="4105293" cy="427618"/>
          </a:xfrm>
          <a:prstGeom prst="rect">
            <a:avLst/>
          </a:prstGeom>
          <a:noFill/>
        </p:spPr>
        <p:txBody>
          <a:bodyPr wrap="square" rtlCol="0">
            <a:spAutoFit/>
          </a:bodyPr>
          <a:lstStyle/>
          <a:p>
            <a:pPr>
              <a:lnSpc>
                <a:spcPts val="1200"/>
              </a:lnSpc>
            </a:pPr>
            <a:r>
              <a:rPr lang="sv-SE" sz="6000" b="1" spc="-200" dirty="0">
                <a:solidFill>
                  <a:schemeClr val="bg1"/>
                </a:solidFill>
                <a:latin typeface="+mj-lt"/>
                <a:cs typeface="Arial" panose="020B0604020202020204" pitchFamily="34" charset="0"/>
              </a:rPr>
              <a:t>110</a:t>
            </a:r>
            <a:r>
              <a:rPr lang="sv-SE" sz="1000" b="1" dirty="0">
                <a:solidFill>
                  <a:schemeClr val="bg1"/>
                </a:solidFill>
                <a:latin typeface="+mj-lt"/>
                <a:cs typeface="Arial" panose="020B0604020202020204" pitchFamily="34" charset="0"/>
              </a:rPr>
              <a:t>  </a:t>
            </a:r>
            <a:r>
              <a:rPr lang="sv-SE" sz="1000" b="1" dirty="0" err="1">
                <a:solidFill>
                  <a:schemeClr val="bg1"/>
                </a:solidFill>
                <a:latin typeface="+mn-lt"/>
                <a:cs typeface="Arial" panose="020B0604020202020204" pitchFamily="34" charset="0"/>
              </a:rPr>
              <a:t>freestanding</a:t>
            </a:r>
            <a:r>
              <a:rPr lang="sv-SE" sz="1000" b="1" dirty="0">
                <a:solidFill>
                  <a:schemeClr val="bg1"/>
                </a:solidFill>
                <a:latin typeface="+mn-lt"/>
                <a:cs typeface="Arial" panose="020B0604020202020204" pitchFamily="34" charset="0"/>
              </a:rPr>
              <a:t> </a:t>
            </a:r>
            <a:r>
              <a:rPr lang="sv-SE" sz="1000" b="1" dirty="0" err="1">
                <a:solidFill>
                  <a:schemeClr val="bg1"/>
                </a:solidFill>
                <a:latin typeface="+mn-lt"/>
                <a:cs typeface="Arial" panose="020B0604020202020204" pitchFamily="34" charset="0"/>
              </a:rPr>
              <a:t>courses</a:t>
            </a:r>
            <a:endParaRPr lang="sv-SE" sz="1000" b="1" dirty="0">
              <a:solidFill>
                <a:schemeClr val="bg1"/>
              </a:solidFill>
              <a:latin typeface="+mn-lt"/>
              <a:cs typeface="Arial" panose="020B0604020202020204" pitchFamily="34" charset="0"/>
            </a:endParaRPr>
          </a:p>
        </p:txBody>
      </p:sp>
      <p:sp>
        <p:nvSpPr>
          <p:cNvPr id="16" name="Platshållare för sidfot 4">
            <a:extLst>
              <a:ext uri="{FF2B5EF4-FFF2-40B4-BE49-F238E27FC236}">
                <a16:creationId xmlns:a16="http://schemas.microsoft.com/office/drawing/2014/main" id="{B0BF0BDD-6047-85BD-998A-FFDDFAD915E6}"/>
              </a:ext>
              <a:ext uri="{C183D7F6-B498-43B3-948B-1728B52AA6E4}">
                <adec:decorative xmlns:adec="http://schemas.microsoft.com/office/drawing/2017/decorative" val="1"/>
              </a:ext>
            </a:extLst>
          </p:cNvPr>
          <p:cNvSpPr txBox="1">
            <a:spLocks/>
          </p:cNvSpPr>
          <p:nvPr/>
        </p:nvSpPr>
        <p:spPr bwMode="auto">
          <a:xfrm rot="16200000">
            <a:off x="8123359" y="3628903"/>
            <a:ext cx="176684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a:solidFill>
                  <a:schemeClr val="tx1"/>
                </a:solidFill>
              </a:rPr>
              <a:t>Photo: Erik Flyg</a:t>
            </a:r>
          </a:p>
        </p:txBody>
      </p:sp>
      <p:sp>
        <p:nvSpPr>
          <p:cNvPr id="6" name="Platshållare för sidfot 5">
            <a:extLst>
              <a:ext uri="{FF2B5EF4-FFF2-40B4-BE49-F238E27FC236}">
                <a16:creationId xmlns:a16="http://schemas.microsoft.com/office/drawing/2014/main" id="{A7D30E38-7665-9C55-19BE-5F9F361C7FE3}"/>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D274555C-1B9D-4C47-8461-AC9A65DF9678}"/>
              </a:ext>
              <a:ext uri="{C183D7F6-B498-43B3-948B-1728B52AA6E4}">
                <adec:decorative xmlns:adec="http://schemas.microsoft.com/office/drawing/2017/decorative" val="1"/>
              </a:ext>
            </a:extLst>
          </p:cNvPr>
          <p:cNvSpPr>
            <a:spLocks noGrp="1"/>
          </p:cNvSpPr>
          <p:nvPr>
            <p:ph type="dt" sz="half" idx="10"/>
          </p:nvPr>
        </p:nvSpPr>
        <p:spPr/>
        <p:txBody>
          <a:bodyPr/>
          <a:lstStyle/>
          <a:p>
            <a:fld id="{36565684-E7E3-4FFE-89FD-C517DFAF7807}" type="datetime4">
              <a:rPr lang="en-GB" smtClean="0"/>
              <a:t>14 April 2026</a:t>
            </a:fld>
            <a:endParaRPr lang="sv-SE"/>
          </a:p>
        </p:txBody>
      </p:sp>
      <p:sp>
        <p:nvSpPr>
          <p:cNvPr id="4" name="Platshållare för bildnummer 3">
            <a:extLst>
              <a:ext uri="{FF2B5EF4-FFF2-40B4-BE49-F238E27FC236}">
                <a16:creationId xmlns:a16="http://schemas.microsoft.com/office/drawing/2014/main" id="{BB7F030A-EBBE-4EC3-A409-4D2F50121E28}"/>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17</a:t>
            </a:fld>
            <a:endParaRPr lang="sv-SE"/>
          </a:p>
        </p:txBody>
      </p:sp>
    </p:spTree>
    <p:extLst>
      <p:ext uri="{BB962C8B-B14F-4D97-AF65-F5344CB8AC3E}">
        <p14:creationId xmlns:p14="http://schemas.microsoft.com/office/powerpoint/2010/main" val="2727942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4D95D2C-69BF-4351-9058-A4C1BA8380DD}"/>
              </a:ext>
            </a:extLst>
          </p:cNvPr>
          <p:cNvSpPr>
            <a:spLocks noGrp="1"/>
          </p:cNvSpPr>
          <p:nvPr>
            <p:ph type="title"/>
          </p:nvPr>
        </p:nvSpPr>
        <p:spPr>
          <a:xfrm>
            <a:off x="259477" y="346348"/>
            <a:ext cx="8375650" cy="857250"/>
          </a:xfrm>
        </p:spPr>
        <p:txBody>
          <a:bodyPr/>
          <a:lstStyle/>
          <a:p>
            <a:r>
              <a:rPr lang="en-US"/>
              <a:t>Global Bachelor's and Master’s Programmes</a:t>
            </a:r>
            <a:br>
              <a:rPr lang="en-US"/>
            </a:br>
            <a:endParaRPr lang="sv-SE"/>
          </a:p>
        </p:txBody>
      </p:sp>
      <p:sp>
        <p:nvSpPr>
          <p:cNvPr id="2" name="Platshållare för datum 1">
            <a:extLst>
              <a:ext uri="{FF2B5EF4-FFF2-40B4-BE49-F238E27FC236}">
                <a16:creationId xmlns:a16="http://schemas.microsoft.com/office/drawing/2014/main" id="{F4861103-B878-4155-A7A6-12A3087C9276}"/>
              </a:ext>
              <a:ext uri="{C183D7F6-B498-43B3-948B-1728B52AA6E4}">
                <adec:decorative xmlns:adec="http://schemas.microsoft.com/office/drawing/2017/decorative" val="1"/>
              </a:ext>
            </a:extLst>
          </p:cNvPr>
          <p:cNvSpPr>
            <a:spLocks noGrp="1"/>
          </p:cNvSpPr>
          <p:nvPr>
            <p:ph type="dt" sz="half" idx="10"/>
          </p:nvPr>
        </p:nvSpPr>
        <p:spPr/>
        <p:txBody>
          <a:bodyPr/>
          <a:lstStyle/>
          <a:p>
            <a:fld id="{DABA7CA0-F357-45C4-8209-F4A81911C17C}" type="datetime4">
              <a:rPr lang="en-GB" smtClean="0"/>
              <a:t>14 April 2026</a:t>
            </a:fld>
            <a:endParaRPr lang="sv-SE"/>
          </a:p>
        </p:txBody>
      </p:sp>
      <p:sp>
        <p:nvSpPr>
          <p:cNvPr id="4" name="Platshållare för bildnummer 3">
            <a:extLst>
              <a:ext uri="{FF2B5EF4-FFF2-40B4-BE49-F238E27FC236}">
                <a16:creationId xmlns:a16="http://schemas.microsoft.com/office/drawing/2014/main" id="{A25C5F2E-03FD-4932-B7DE-1D47C1202C04}"/>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18</a:t>
            </a:fld>
            <a:endParaRPr lang="sv-SE"/>
          </a:p>
        </p:txBody>
      </p:sp>
      <p:pic>
        <p:nvPicPr>
          <p:cNvPr id="12" name="Bildobjekt 11" descr="A photo showing two students sitting with a laptop, studying in KI's learning environments.">
            <a:extLst>
              <a:ext uri="{FF2B5EF4-FFF2-40B4-BE49-F238E27FC236}">
                <a16:creationId xmlns:a16="http://schemas.microsoft.com/office/drawing/2014/main" id="{CD175CC0-E065-4F38-9F26-4E01183079C8}"/>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1628" y="1221768"/>
            <a:ext cx="2448272" cy="2574118"/>
          </a:xfrm>
          <a:prstGeom prst="rect">
            <a:avLst/>
          </a:prstGeom>
        </p:spPr>
      </p:pic>
      <p:sp>
        <p:nvSpPr>
          <p:cNvPr id="7" name="Platshållare för innehåll 2">
            <a:extLst>
              <a:ext uri="{FF2B5EF4-FFF2-40B4-BE49-F238E27FC236}">
                <a16:creationId xmlns:a16="http://schemas.microsoft.com/office/drawing/2014/main" id="{086A7D33-07EE-4CC4-9633-6134CBAD0079}"/>
              </a:ext>
              <a:ext uri="{C183D7F6-B498-43B3-948B-1728B52AA6E4}">
                <adec:decorative xmlns:adec="http://schemas.microsoft.com/office/drawing/2017/decorative" val="0"/>
              </a:ext>
            </a:extLst>
          </p:cNvPr>
          <p:cNvSpPr txBox="1">
            <a:spLocks/>
          </p:cNvSpPr>
          <p:nvPr/>
        </p:nvSpPr>
        <p:spPr bwMode="auto">
          <a:xfrm>
            <a:off x="2987824" y="1131589"/>
            <a:ext cx="5904656" cy="349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spcCol="180000"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sz="18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lnSpc>
                <a:spcPts val="2100"/>
              </a:lnSpc>
              <a:spcBef>
                <a:spcPts val="0"/>
              </a:spcBef>
              <a:buNone/>
            </a:pPr>
            <a:r>
              <a:rPr lang="en-GB" sz="1800" b="1" kern="0" spc="-20" dirty="0"/>
              <a:t>Bachelor’s Programme in </a:t>
            </a:r>
          </a:p>
          <a:p>
            <a:pPr marL="182563" indent="-182563">
              <a:lnSpc>
                <a:spcPts val="2100"/>
              </a:lnSpc>
              <a:spcBef>
                <a:spcPts val="0"/>
              </a:spcBef>
              <a:buFont typeface="Arial" panose="020B0604020202020204" pitchFamily="34" charset="0"/>
              <a:buChar char="•"/>
            </a:pPr>
            <a:r>
              <a:rPr lang="en-US" sz="1800" dirty="0"/>
              <a:t>Biomedicine</a:t>
            </a:r>
            <a:endParaRPr lang="sv-SE" sz="1800" dirty="0"/>
          </a:p>
          <a:p>
            <a:pPr marL="0" indent="0">
              <a:lnSpc>
                <a:spcPts val="2100"/>
              </a:lnSpc>
              <a:spcBef>
                <a:spcPts val="1300"/>
              </a:spcBef>
              <a:buNone/>
            </a:pPr>
            <a:r>
              <a:rPr lang="en-GB" sz="1800" b="1" kern="0" dirty="0"/>
              <a:t>Joint Master's Programme in </a:t>
            </a:r>
          </a:p>
          <a:p>
            <a:pPr marL="182563" indent="-182563">
              <a:lnSpc>
                <a:spcPts val="2100"/>
              </a:lnSpc>
              <a:spcBef>
                <a:spcPts val="0"/>
              </a:spcBef>
              <a:buFont typeface="Arial" panose="020B0604020202020204" pitchFamily="34" charset="0"/>
              <a:buChar char="•"/>
            </a:pPr>
            <a:r>
              <a:rPr lang="sv-SE" sz="1800" dirty="0"/>
              <a:t>Health </a:t>
            </a:r>
            <a:r>
              <a:rPr lang="sv-SE" sz="1800" dirty="0" err="1"/>
              <a:t>Informatics</a:t>
            </a:r>
            <a:endParaRPr lang="sv-SE" sz="1800" dirty="0"/>
          </a:p>
          <a:p>
            <a:pPr marL="182563" indent="-182563">
              <a:lnSpc>
                <a:spcPts val="2100"/>
              </a:lnSpc>
              <a:spcBef>
                <a:spcPts val="0"/>
              </a:spcBef>
              <a:buFont typeface="Arial" panose="020B0604020202020204" pitchFamily="34" charset="0"/>
              <a:buChar char="•"/>
            </a:pPr>
            <a:r>
              <a:rPr lang="en-US" sz="1800" kern="0" dirty="0"/>
              <a:t>Biostatistics and </a:t>
            </a:r>
            <a:br>
              <a:rPr lang="en-US" sz="1800" kern="0" dirty="0"/>
            </a:br>
            <a:r>
              <a:rPr lang="en-US" sz="1800" kern="0" dirty="0"/>
              <a:t>Data Science</a:t>
            </a:r>
          </a:p>
          <a:p>
            <a:pPr marL="182563" indent="-182563">
              <a:lnSpc>
                <a:spcPts val="2100"/>
              </a:lnSpc>
              <a:spcBef>
                <a:spcPts val="0"/>
              </a:spcBef>
              <a:buFont typeface="Arial" panose="020B0604020202020204" pitchFamily="34" charset="0"/>
              <a:buChar char="•"/>
            </a:pPr>
            <a:r>
              <a:rPr lang="en-US" sz="1800" kern="0" dirty="0"/>
              <a:t>Erasmus Mundus Public Health in Disasters</a:t>
            </a:r>
          </a:p>
          <a:p>
            <a:pPr marL="182563" indent="-182563">
              <a:lnSpc>
                <a:spcPts val="2100"/>
              </a:lnSpc>
              <a:spcBef>
                <a:spcPts val="0"/>
              </a:spcBef>
              <a:buFont typeface="Arial" panose="020B0604020202020204" pitchFamily="34" charset="0"/>
              <a:buChar char="•"/>
            </a:pPr>
            <a:r>
              <a:rPr lang="en-US" sz="1800" dirty="0"/>
              <a:t>Molecular Techniques </a:t>
            </a:r>
            <a:br>
              <a:rPr lang="en-US" sz="1800" dirty="0"/>
            </a:br>
            <a:r>
              <a:rPr lang="en-US" sz="1800" dirty="0"/>
              <a:t>in Life Science</a:t>
            </a:r>
          </a:p>
          <a:p>
            <a:pPr marL="182563" indent="-182563">
              <a:lnSpc>
                <a:spcPts val="2100"/>
              </a:lnSpc>
              <a:spcBef>
                <a:spcPts val="0"/>
              </a:spcBef>
              <a:buFont typeface="Arial" panose="020B0604020202020204" pitchFamily="34" charset="0"/>
              <a:buChar char="•"/>
            </a:pPr>
            <a:endParaRPr lang="en-US" sz="1800" kern="0" dirty="0"/>
          </a:p>
          <a:p>
            <a:pPr marL="266700" indent="-266700">
              <a:lnSpc>
                <a:spcPts val="2100"/>
              </a:lnSpc>
              <a:spcBef>
                <a:spcPts val="1300"/>
              </a:spcBef>
              <a:buNone/>
            </a:pPr>
            <a:r>
              <a:rPr lang="sv-SE" sz="1800" b="1" kern="0" spc="-20" dirty="0" err="1"/>
              <a:t>Master's</a:t>
            </a:r>
            <a:r>
              <a:rPr lang="sv-SE" sz="1800" b="1" kern="0" spc="-20" dirty="0"/>
              <a:t> </a:t>
            </a:r>
            <a:r>
              <a:rPr lang="sv-SE" sz="1800" b="1" kern="0" spc="-20" dirty="0" err="1"/>
              <a:t>Programme</a:t>
            </a:r>
            <a:r>
              <a:rPr lang="sv-SE" sz="1800" b="1" kern="0" spc="-20" dirty="0"/>
              <a:t> in</a:t>
            </a:r>
            <a:endParaRPr lang="en-US" sz="1800" spc="-20" dirty="0"/>
          </a:p>
          <a:p>
            <a:pPr marL="182563" indent="-182563">
              <a:lnSpc>
                <a:spcPts val="2100"/>
              </a:lnSpc>
              <a:spcBef>
                <a:spcPts val="0"/>
              </a:spcBef>
              <a:buFont typeface="Arial" panose="020B0604020202020204" pitchFamily="34" charset="0"/>
              <a:buChar char="•"/>
            </a:pPr>
            <a:r>
              <a:rPr lang="en-US" sz="1800" dirty="0" err="1"/>
              <a:t>Bioentrepreneurship</a:t>
            </a:r>
            <a:endParaRPr lang="en-US" sz="1800" dirty="0"/>
          </a:p>
          <a:p>
            <a:pPr marL="182563" indent="-182563">
              <a:lnSpc>
                <a:spcPts val="2100"/>
              </a:lnSpc>
              <a:spcBef>
                <a:spcPts val="0"/>
              </a:spcBef>
              <a:buFont typeface="Arial" panose="020B0604020202020204" pitchFamily="34" charset="0"/>
              <a:buChar char="•"/>
            </a:pPr>
            <a:r>
              <a:rPr lang="en-US" sz="1800" dirty="0"/>
              <a:t>Biomedicine</a:t>
            </a:r>
          </a:p>
          <a:p>
            <a:pPr marL="182563" indent="-182563">
              <a:lnSpc>
                <a:spcPts val="2100"/>
              </a:lnSpc>
              <a:spcBef>
                <a:spcPts val="0"/>
              </a:spcBef>
              <a:buFont typeface="Arial" panose="020B0604020202020204" pitchFamily="34" charset="0"/>
              <a:buChar char="•"/>
            </a:pPr>
            <a:r>
              <a:rPr lang="en-US" sz="1800" dirty="0"/>
              <a:t>Global Health</a:t>
            </a:r>
          </a:p>
          <a:p>
            <a:pPr marL="182563" indent="-182563">
              <a:lnSpc>
                <a:spcPts val="2100"/>
              </a:lnSpc>
              <a:spcBef>
                <a:spcPts val="0"/>
              </a:spcBef>
              <a:buFont typeface="Arial" panose="020B0604020202020204" pitchFamily="34" charset="0"/>
              <a:buChar char="•"/>
            </a:pPr>
            <a:r>
              <a:rPr lang="en-US" sz="1800" dirty="0"/>
              <a:t>Health Economics, Policy and Management</a:t>
            </a:r>
          </a:p>
          <a:p>
            <a:pPr marL="182563" indent="-182563">
              <a:lnSpc>
                <a:spcPts val="2100"/>
              </a:lnSpc>
              <a:spcBef>
                <a:spcPts val="0"/>
              </a:spcBef>
              <a:buFont typeface="Arial" panose="020B0604020202020204" pitchFamily="34" charset="0"/>
              <a:buChar char="•"/>
            </a:pPr>
            <a:r>
              <a:rPr lang="en-US" sz="1800" dirty="0"/>
              <a:t>Nutrition Science</a:t>
            </a:r>
          </a:p>
          <a:p>
            <a:pPr marL="182563" indent="-182563">
              <a:lnSpc>
                <a:spcPts val="2100"/>
              </a:lnSpc>
              <a:spcBef>
                <a:spcPts val="0"/>
              </a:spcBef>
              <a:buFont typeface="Arial" panose="020B0604020202020204" pitchFamily="34" charset="0"/>
              <a:buChar char="•"/>
            </a:pPr>
            <a:r>
              <a:rPr lang="en-US" sz="1800" dirty="0"/>
              <a:t>Public Health Sciences</a:t>
            </a:r>
          </a:p>
          <a:p>
            <a:pPr marL="182563" indent="-182563">
              <a:lnSpc>
                <a:spcPts val="2100"/>
              </a:lnSpc>
              <a:spcBef>
                <a:spcPts val="0"/>
              </a:spcBef>
              <a:buFont typeface="Arial" panose="020B0604020202020204" pitchFamily="34" charset="0"/>
              <a:buChar char="•"/>
            </a:pPr>
            <a:r>
              <a:rPr lang="en-US" sz="1800" dirty="0"/>
              <a:t>Toxicology</a:t>
            </a:r>
          </a:p>
          <a:p>
            <a:pPr marL="182563" indent="-182563">
              <a:lnSpc>
                <a:spcPts val="2100"/>
              </a:lnSpc>
              <a:spcBef>
                <a:spcPts val="0"/>
              </a:spcBef>
              <a:buFont typeface="Arial" panose="020B0604020202020204" pitchFamily="34" charset="0"/>
              <a:buChar char="•"/>
            </a:pPr>
            <a:r>
              <a:rPr lang="en-US" sz="1800" kern="0" dirty="0"/>
              <a:t>Translational Physiology and Pharmacology</a:t>
            </a:r>
          </a:p>
          <a:p>
            <a:pPr marL="0" indent="0">
              <a:lnSpc>
                <a:spcPts val="2100"/>
              </a:lnSpc>
              <a:spcBef>
                <a:spcPts val="600"/>
              </a:spcBef>
              <a:buNone/>
            </a:pPr>
            <a:r>
              <a:rPr lang="en-US" sz="1050" b="0" i="0" dirty="0">
                <a:solidFill>
                  <a:srgbClr val="000000"/>
                </a:solidFill>
                <a:effectLst/>
                <a:latin typeface="DM Sans" pitchFamily="2" charset="0"/>
              </a:rPr>
              <a:t>All </a:t>
            </a:r>
            <a:r>
              <a:rPr lang="en-US" sz="1050" b="0" i="0" dirty="0" err="1">
                <a:solidFill>
                  <a:srgbClr val="000000"/>
                </a:solidFill>
                <a:effectLst/>
                <a:latin typeface="DM Sans" pitchFamily="2" charset="0"/>
              </a:rPr>
              <a:t>programmes</a:t>
            </a:r>
            <a:r>
              <a:rPr lang="en-US" sz="1050" b="0" i="0" dirty="0">
                <a:solidFill>
                  <a:srgbClr val="000000"/>
                </a:solidFill>
                <a:effectLst/>
                <a:latin typeface="DM Sans" pitchFamily="2" charset="0"/>
              </a:rPr>
              <a:t> are taught in English.</a:t>
            </a:r>
            <a:endParaRPr lang="en-US" sz="1050" kern="0" dirty="0"/>
          </a:p>
        </p:txBody>
      </p:sp>
      <p:sp>
        <p:nvSpPr>
          <p:cNvPr id="8" name="Platshållare för sidfot 4">
            <a:extLst>
              <a:ext uri="{FF2B5EF4-FFF2-40B4-BE49-F238E27FC236}">
                <a16:creationId xmlns:a16="http://schemas.microsoft.com/office/drawing/2014/main" id="{AE1CFFB3-8930-29C1-022B-AF301AD77F7F}"/>
              </a:ext>
              <a:ext uri="{C183D7F6-B498-43B3-948B-1728B52AA6E4}">
                <adec:decorative xmlns:adec="http://schemas.microsoft.com/office/drawing/2017/decorative" val="1"/>
              </a:ext>
            </a:extLst>
          </p:cNvPr>
          <p:cNvSpPr txBox="1">
            <a:spLocks/>
          </p:cNvSpPr>
          <p:nvPr/>
        </p:nvSpPr>
        <p:spPr bwMode="auto">
          <a:xfrm rot="16200000">
            <a:off x="8123359" y="3628903"/>
            <a:ext cx="176684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dirty="0">
                <a:solidFill>
                  <a:schemeClr val="tx1"/>
                </a:solidFill>
              </a:rPr>
              <a:t>Photo: Erik Flyg</a:t>
            </a:r>
          </a:p>
        </p:txBody>
      </p:sp>
      <p:sp>
        <p:nvSpPr>
          <p:cNvPr id="3" name="Platshållare för sidfot 5">
            <a:extLst>
              <a:ext uri="{FF2B5EF4-FFF2-40B4-BE49-F238E27FC236}">
                <a16:creationId xmlns:a16="http://schemas.microsoft.com/office/drawing/2014/main" id="{2955D3CE-6367-3E06-AED2-ECD99BF58597}"/>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Tree>
    <p:extLst>
      <p:ext uri="{BB962C8B-B14F-4D97-AF65-F5344CB8AC3E}">
        <p14:creationId xmlns:p14="http://schemas.microsoft.com/office/powerpoint/2010/main" val="2230981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3DA54B4-FF3C-4BAC-9844-DD48C4488943}"/>
              </a:ext>
            </a:extLst>
          </p:cNvPr>
          <p:cNvSpPr>
            <a:spLocks noGrp="1"/>
          </p:cNvSpPr>
          <p:nvPr>
            <p:ph type="title"/>
          </p:nvPr>
        </p:nvSpPr>
        <p:spPr/>
        <p:txBody>
          <a:bodyPr/>
          <a:lstStyle/>
          <a:p>
            <a:r>
              <a:rPr lang="sv-SE"/>
              <a:t>Doctoral Education</a:t>
            </a:r>
          </a:p>
        </p:txBody>
      </p:sp>
      <p:pic>
        <p:nvPicPr>
          <p:cNvPr id="14" name="Platshållare för innehåll 7">
            <a:extLst>
              <a:ext uri="{FF2B5EF4-FFF2-40B4-BE49-F238E27FC236}">
                <a16:creationId xmlns:a16="http://schemas.microsoft.com/office/drawing/2014/main" id="{51466175-AD66-4135-9F91-1D2022A52368}"/>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92"/>
          <a:stretch/>
        </p:blipFill>
        <p:spPr bwMode="auto">
          <a:xfrm>
            <a:off x="5508104" y="771550"/>
            <a:ext cx="2950096" cy="204830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latshållare för innehåll 7">
            <a:extLst>
              <a:ext uri="{FF2B5EF4-FFF2-40B4-BE49-F238E27FC236}">
                <a16:creationId xmlns:a16="http://schemas.microsoft.com/office/drawing/2014/main" id="{AEF5A14F-57A4-42F5-8572-6F0E7090593D}"/>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bwMode="auto">
          <a:xfrm>
            <a:off x="1625060" y="2507055"/>
            <a:ext cx="3138683" cy="19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a:extLst>
              <a:ext uri="{FF2B5EF4-FFF2-40B4-BE49-F238E27FC236}">
                <a16:creationId xmlns:a16="http://schemas.microsoft.com/office/drawing/2014/main" id="{0D42BC0E-24EE-42FF-9E05-2B994F342591}"/>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65056" y="2858095"/>
            <a:ext cx="1691567" cy="1289425"/>
          </a:xfrm>
          <a:prstGeom prst="rect">
            <a:avLst/>
          </a:prstGeom>
          <a:ln>
            <a:solidFill>
              <a:schemeClr val="bg1"/>
            </a:solidFill>
          </a:ln>
        </p:spPr>
      </p:pic>
      <p:grpSp>
        <p:nvGrpSpPr>
          <p:cNvPr id="3" name="Grupp 2" descr="34 % of all the doctoral students in Medicine and Health Sciences in Sweden, are at KI.">
            <a:extLst>
              <a:ext uri="{FF2B5EF4-FFF2-40B4-BE49-F238E27FC236}">
                <a16:creationId xmlns:a16="http://schemas.microsoft.com/office/drawing/2014/main" id="{3D5E15C5-1A52-CBF3-31BC-B399BC501343}"/>
              </a:ext>
            </a:extLst>
          </p:cNvPr>
          <p:cNvGrpSpPr/>
          <p:nvPr/>
        </p:nvGrpSpPr>
        <p:grpSpPr>
          <a:xfrm>
            <a:off x="33062" y="1203598"/>
            <a:ext cx="5619058" cy="1107996"/>
            <a:chOff x="1588" y="1203598"/>
            <a:chExt cx="5619058" cy="1107996"/>
          </a:xfrm>
        </p:grpSpPr>
        <p:sp>
          <p:nvSpPr>
            <p:cNvPr id="17" name="textruta 16">
              <a:extLst>
                <a:ext uri="{FF2B5EF4-FFF2-40B4-BE49-F238E27FC236}">
                  <a16:creationId xmlns:a16="http://schemas.microsoft.com/office/drawing/2014/main" id="{28565CE0-6E67-79B1-404D-8A8ABE477EBD}"/>
                </a:ext>
              </a:extLst>
            </p:cNvPr>
            <p:cNvSpPr txBox="1"/>
            <p:nvPr/>
          </p:nvSpPr>
          <p:spPr>
            <a:xfrm>
              <a:off x="1588" y="1203598"/>
              <a:ext cx="2430560" cy="1107996"/>
            </a:xfrm>
            <a:prstGeom prst="rect">
              <a:avLst/>
            </a:prstGeom>
            <a:noFill/>
          </p:spPr>
          <p:txBody>
            <a:bodyPr wrap="square" rtlCol="0">
              <a:spAutoFit/>
            </a:bodyPr>
            <a:lstStyle/>
            <a:p>
              <a:pPr algn="ctr"/>
              <a:r>
                <a:rPr lang="sv-SE" sz="6600" spc="-150" dirty="0">
                  <a:solidFill>
                    <a:schemeClr val="accent1"/>
                  </a:solidFill>
                  <a:latin typeface="+mj-lt"/>
                  <a:cs typeface="Arial" panose="020B0604020202020204" pitchFamily="34" charset="0"/>
                </a:rPr>
                <a:t>33 %</a:t>
              </a:r>
              <a:endParaRPr lang="sv-SE" sz="1000" spc="-150" dirty="0">
                <a:solidFill>
                  <a:schemeClr val="accent1"/>
                </a:solidFill>
                <a:latin typeface="+mj-lt"/>
                <a:cs typeface="Arial" panose="020B0604020202020204" pitchFamily="34" charset="0"/>
              </a:endParaRPr>
            </a:p>
          </p:txBody>
        </p:sp>
        <p:sp>
          <p:nvSpPr>
            <p:cNvPr id="18" name="Rektangel 17">
              <a:extLst>
                <a:ext uri="{FF2B5EF4-FFF2-40B4-BE49-F238E27FC236}">
                  <a16:creationId xmlns:a16="http://schemas.microsoft.com/office/drawing/2014/main" id="{E71A673D-1244-F8D8-4B7D-1B800DB833F0}"/>
                </a:ext>
              </a:extLst>
            </p:cNvPr>
            <p:cNvSpPr/>
            <p:nvPr/>
          </p:nvSpPr>
          <p:spPr>
            <a:xfrm>
              <a:off x="2173621" y="1294288"/>
              <a:ext cx="3447025" cy="830997"/>
            </a:xfrm>
            <a:prstGeom prst="rect">
              <a:avLst/>
            </a:prstGeom>
          </p:spPr>
          <p:txBody>
            <a:bodyPr wrap="square">
              <a:spAutoFit/>
            </a:bodyPr>
            <a:lstStyle/>
            <a:p>
              <a:r>
                <a:rPr lang="sv-SE" sz="1600" err="1">
                  <a:solidFill>
                    <a:schemeClr val="accent1"/>
                  </a:solidFill>
                  <a:latin typeface="+mj-lt"/>
                  <a:cs typeface="Arial" panose="020B0604020202020204" pitchFamily="34" charset="0"/>
                </a:rPr>
                <a:t>of</a:t>
              </a:r>
              <a:r>
                <a:rPr lang="sv-SE" sz="1600">
                  <a:solidFill>
                    <a:schemeClr val="accent1"/>
                  </a:solidFill>
                  <a:latin typeface="+mj-lt"/>
                  <a:cs typeface="Arial" panose="020B0604020202020204" pitchFamily="34" charset="0"/>
                </a:rPr>
                <a:t> all the </a:t>
              </a:r>
              <a:r>
                <a:rPr lang="sv-SE" sz="1600" err="1">
                  <a:solidFill>
                    <a:schemeClr val="accent1"/>
                  </a:solidFill>
                  <a:latin typeface="+mj-lt"/>
                  <a:cs typeface="Arial" panose="020B0604020202020204" pitchFamily="34" charset="0"/>
                </a:rPr>
                <a:t>doctoral</a:t>
              </a:r>
              <a:r>
                <a:rPr lang="sv-SE" sz="1600">
                  <a:solidFill>
                    <a:schemeClr val="accent1"/>
                  </a:solidFill>
                  <a:latin typeface="+mj-lt"/>
                  <a:cs typeface="Arial" panose="020B0604020202020204" pitchFamily="34" charset="0"/>
                </a:rPr>
                <a:t> students in Medicine and Health Sciences </a:t>
              </a:r>
              <a:br>
                <a:rPr lang="sv-SE" sz="1600">
                  <a:solidFill>
                    <a:schemeClr val="accent1"/>
                  </a:solidFill>
                  <a:latin typeface="+mj-lt"/>
                  <a:cs typeface="Arial" panose="020B0604020202020204" pitchFamily="34" charset="0"/>
                </a:rPr>
              </a:br>
              <a:r>
                <a:rPr lang="sv-SE" sz="1600">
                  <a:solidFill>
                    <a:schemeClr val="accent1"/>
                  </a:solidFill>
                  <a:latin typeface="+mj-lt"/>
                  <a:cs typeface="Arial" panose="020B0604020202020204" pitchFamily="34" charset="0"/>
                </a:rPr>
                <a:t>in Sweden, </a:t>
              </a:r>
              <a:r>
                <a:rPr lang="sv-SE" sz="1600" err="1">
                  <a:solidFill>
                    <a:schemeClr val="accent1"/>
                  </a:solidFill>
                  <a:latin typeface="+mj-lt"/>
                  <a:cs typeface="Arial" panose="020B0604020202020204" pitchFamily="34" charset="0"/>
                </a:rPr>
                <a:t>are</a:t>
              </a:r>
              <a:r>
                <a:rPr lang="sv-SE" sz="1600">
                  <a:solidFill>
                    <a:schemeClr val="accent1"/>
                  </a:solidFill>
                  <a:latin typeface="+mj-lt"/>
                  <a:cs typeface="Arial" panose="020B0604020202020204" pitchFamily="34" charset="0"/>
                </a:rPr>
                <a:t> at KI</a:t>
              </a:r>
            </a:p>
          </p:txBody>
        </p:sp>
      </p:grpSp>
      <p:sp>
        <p:nvSpPr>
          <p:cNvPr id="8" name="textruta 7">
            <a:extLst>
              <a:ext uri="{FF2B5EF4-FFF2-40B4-BE49-F238E27FC236}">
                <a16:creationId xmlns:a16="http://schemas.microsoft.com/office/drawing/2014/main" id="{5D2B6843-B61F-4563-81E8-EC19E0920E9F}"/>
              </a:ext>
            </a:extLst>
          </p:cNvPr>
          <p:cNvSpPr txBox="1"/>
          <p:nvPr/>
        </p:nvSpPr>
        <p:spPr>
          <a:xfrm>
            <a:off x="4572000" y="2974204"/>
            <a:ext cx="3886201" cy="1594622"/>
          </a:xfrm>
          <a:prstGeom prst="rect">
            <a:avLst/>
          </a:prstGeom>
          <a:solidFill>
            <a:schemeClr val="accent6"/>
          </a:solidFill>
        </p:spPr>
        <p:txBody>
          <a:bodyPr wrap="square" lIns="216000" tIns="180000" rIns="72000" bIns="180000" rtlCol="0">
            <a:spAutoFit/>
          </a:bodyPr>
          <a:lstStyle/>
          <a:p>
            <a:r>
              <a:rPr lang="en-US" sz="1600">
                <a:latin typeface="+mn-lt"/>
              </a:rPr>
              <a:t>The doctoral student develops </a:t>
            </a:r>
          </a:p>
          <a:p>
            <a:r>
              <a:rPr lang="en-US" sz="1600">
                <a:latin typeface="+mn-lt"/>
              </a:rPr>
              <a:t>knowledge and understanding while carrying out a research project in close interaction with experienced supervisors.</a:t>
            </a:r>
          </a:p>
        </p:txBody>
      </p:sp>
      <p:sp>
        <p:nvSpPr>
          <p:cNvPr id="19" name="Platshållare för sidfot 4">
            <a:extLst>
              <a:ext uri="{FF2B5EF4-FFF2-40B4-BE49-F238E27FC236}">
                <a16:creationId xmlns:a16="http://schemas.microsoft.com/office/drawing/2014/main" id="{D0703526-13F9-9D96-9BA7-3CF2CDF47220}"/>
              </a:ext>
              <a:ext uri="{C183D7F6-B498-43B3-948B-1728B52AA6E4}">
                <adec:decorative xmlns:adec="http://schemas.microsoft.com/office/drawing/2017/decorative" val="1"/>
              </a:ext>
            </a:extLst>
          </p:cNvPr>
          <p:cNvSpPr txBox="1">
            <a:spLocks/>
          </p:cNvSpPr>
          <p:nvPr/>
        </p:nvSpPr>
        <p:spPr bwMode="auto">
          <a:xfrm rot="16200000">
            <a:off x="8123359" y="3628903"/>
            <a:ext cx="176684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a:solidFill>
                  <a:schemeClr val="tx1"/>
                </a:solidFill>
              </a:rPr>
              <a:t>Photo: Erik Cronberg</a:t>
            </a:r>
          </a:p>
        </p:txBody>
      </p:sp>
      <p:sp>
        <p:nvSpPr>
          <p:cNvPr id="6" name="Platshållare för sidfot 5">
            <a:extLst>
              <a:ext uri="{FF2B5EF4-FFF2-40B4-BE49-F238E27FC236}">
                <a16:creationId xmlns:a16="http://schemas.microsoft.com/office/drawing/2014/main" id="{8E32B170-E602-430B-C72A-2B59108BED17}"/>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D274555C-1B9D-4C47-8461-AC9A65DF9678}"/>
              </a:ext>
              <a:ext uri="{C183D7F6-B498-43B3-948B-1728B52AA6E4}">
                <adec:decorative xmlns:adec="http://schemas.microsoft.com/office/drawing/2017/decorative" val="1"/>
              </a:ext>
            </a:extLst>
          </p:cNvPr>
          <p:cNvSpPr>
            <a:spLocks noGrp="1"/>
          </p:cNvSpPr>
          <p:nvPr>
            <p:ph type="dt" sz="half" idx="10"/>
          </p:nvPr>
        </p:nvSpPr>
        <p:spPr/>
        <p:txBody>
          <a:bodyPr/>
          <a:lstStyle/>
          <a:p>
            <a:fld id="{F6E945C1-77BC-4D9B-850F-AC89F16AD521}" type="datetime4">
              <a:rPr lang="en-GB" smtClean="0"/>
              <a:t>14 April 2026</a:t>
            </a:fld>
            <a:endParaRPr lang="sv-SE"/>
          </a:p>
        </p:txBody>
      </p:sp>
      <p:sp>
        <p:nvSpPr>
          <p:cNvPr id="4" name="Platshållare för bildnummer 3">
            <a:extLst>
              <a:ext uri="{FF2B5EF4-FFF2-40B4-BE49-F238E27FC236}">
                <a16:creationId xmlns:a16="http://schemas.microsoft.com/office/drawing/2014/main" id="{BB7F030A-EBBE-4EC3-A409-4D2F50121E28}"/>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19</a:t>
            </a:fld>
            <a:endParaRPr lang="sv-SE"/>
          </a:p>
        </p:txBody>
      </p:sp>
    </p:spTree>
    <p:extLst>
      <p:ext uri="{BB962C8B-B14F-4D97-AF65-F5344CB8AC3E}">
        <p14:creationId xmlns:p14="http://schemas.microsoft.com/office/powerpoint/2010/main" val="26899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B419EC2-8210-4936-9F5E-E5A4EDA23680}"/>
              </a:ext>
              <a:ext uri="{C183D7F6-B498-43B3-948B-1728B52AA6E4}">
                <adec:decorative xmlns:adec="http://schemas.microsoft.com/office/drawing/2017/decorative" val="1"/>
              </a:ext>
            </a:extLst>
          </p:cNvPr>
          <p:cNvSpPr>
            <a:spLocks noGrp="1"/>
          </p:cNvSpPr>
          <p:nvPr>
            <p:ph type="dt" sz="half" idx="10"/>
          </p:nvPr>
        </p:nvSpPr>
        <p:spPr/>
        <p:txBody>
          <a:bodyPr/>
          <a:lstStyle/>
          <a:p>
            <a:fld id="{8949C9C8-C5D7-4801-9B3D-7E29799139CB}" type="datetime4">
              <a:rPr lang="en-GB" smtClean="0">
                <a:solidFill>
                  <a:schemeClr val="bg1"/>
                </a:solidFill>
              </a:rPr>
              <a:t>14 April 2026</a:t>
            </a:fld>
            <a:endParaRPr lang="sv-SE" dirty="0">
              <a:solidFill>
                <a:schemeClr val="bg1"/>
              </a:solidFill>
            </a:endParaRPr>
          </a:p>
        </p:txBody>
      </p:sp>
      <p:sp>
        <p:nvSpPr>
          <p:cNvPr id="4" name="Platshållare för bildnummer 3">
            <a:extLst>
              <a:ext uri="{FF2B5EF4-FFF2-40B4-BE49-F238E27FC236}">
                <a16:creationId xmlns:a16="http://schemas.microsoft.com/office/drawing/2014/main" id="{7365A372-EEE0-4FC1-983C-5C14622C348F}"/>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solidFill>
                  <a:schemeClr val="bg1"/>
                </a:solidFill>
              </a:rPr>
              <a:pPr/>
              <a:t>2</a:t>
            </a:fld>
            <a:endParaRPr lang="sv-SE">
              <a:solidFill>
                <a:schemeClr val="bg1"/>
              </a:solidFill>
            </a:endParaRPr>
          </a:p>
        </p:txBody>
      </p:sp>
      <p:sp>
        <p:nvSpPr>
          <p:cNvPr id="11" name="Rubrik 4">
            <a:extLst>
              <a:ext uri="{FF2B5EF4-FFF2-40B4-BE49-F238E27FC236}">
                <a16:creationId xmlns:a16="http://schemas.microsoft.com/office/drawing/2014/main" id="{06D5C657-8547-4378-AC77-030664D4FD26}"/>
              </a:ext>
            </a:extLst>
          </p:cNvPr>
          <p:cNvSpPr>
            <a:spLocks noGrp="1"/>
          </p:cNvSpPr>
          <p:nvPr>
            <p:ph type="title"/>
          </p:nvPr>
        </p:nvSpPr>
        <p:spPr/>
        <p:txBody>
          <a:bodyPr/>
          <a:lstStyle/>
          <a:p>
            <a:r>
              <a:rPr lang="en-US" spc="-20" dirty="0"/>
              <a:t>Welcome to Karolinska Institutet</a:t>
            </a:r>
            <a:endParaRPr lang="sv-SE" spc="-20" dirty="0"/>
          </a:p>
        </p:txBody>
      </p:sp>
      <p:pic>
        <p:nvPicPr>
          <p:cNvPr id="8" name="Bildobjekt 7" descr="Annika Östman Wernerson, president at Karolinska Institutet">
            <a:extLst>
              <a:ext uri="{FF2B5EF4-FFF2-40B4-BE49-F238E27FC236}">
                <a16:creationId xmlns:a16="http://schemas.microsoft.com/office/drawing/2014/main" id="{512ADB80-7CEA-BB8F-F9BD-3FF0F5BA6DF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Platshållare för sidfot 2">
            <a:extLst>
              <a:ext uri="{FF2B5EF4-FFF2-40B4-BE49-F238E27FC236}">
                <a16:creationId xmlns:a16="http://schemas.microsoft.com/office/drawing/2014/main" id="{49AC3C8F-5F39-4D2C-8286-10D0B3220680}"/>
              </a:ext>
              <a:ext uri="{C183D7F6-B498-43B3-948B-1728B52AA6E4}">
                <adec:decorative xmlns:adec="http://schemas.microsoft.com/office/drawing/2017/decorative" val="1"/>
              </a:ext>
            </a:extLst>
          </p:cNvPr>
          <p:cNvSpPr>
            <a:spLocks noGrp="1"/>
          </p:cNvSpPr>
          <p:nvPr>
            <p:ph type="ftr" sz="quarter" idx="3"/>
          </p:nvPr>
        </p:nvSpPr>
        <p:spPr>
          <a:xfrm>
            <a:off x="255983" y="4790351"/>
            <a:ext cx="2851698" cy="171450"/>
          </a:xfrm>
        </p:spPr>
        <p:txBody>
          <a:bodyPr/>
          <a:lstStyle/>
          <a:p>
            <a:r>
              <a:rPr lang="sv-SE" altLang="sv-SE" dirty="0">
                <a:solidFill>
                  <a:schemeClr val="bg1"/>
                </a:solidFill>
              </a:rPr>
              <a:t>Karolinska Institutet – A </a:t>
            </a:r>
            <a:r>
              <a:rPr lang="sv-SE" altLang="sv-SE" dirty="0" err="1">
                <a:solidFill>
                  <a:schemeClr val="bg1"/>
                </a:solidFill>
              </a:rPr>
              <a:t>medical</a:t>
            </a:r>
            <a:r>
              <a:rPr lang="sv-SE" altLang="sv-SE" dirty="0">
                <a:solidFill>
                  <a:schemeClr val="bg1"/>
                </a:solidFill>
              </a:rPr>
              <a:t> </a:t>
            </a:r>
            <a:r>
              <a:rPr lang="sv-SE" altLang="sv-SE" dirty="0" err="1">
                <a:solidFill>
                  <a:schemeClr val="bg1"/>
                </a:solidFill>
              </a:rPr>
              <a:t>university</a:t>
            </a:r>
            <a:endParaRPr lang="sv-SE" dirty="0"/>
          </a:p>
        </p:txBody>
      </p:sp>
      <p:sp>
        <p:nvSpPr>
          <p:cNvPr id="12" name="Platshållare för innehåll 2">
            <a:extLst>
              <a:ext uri="{FF2B5EF4-FFF2-40B4-BE49-F238E27FC236}">
                <a16:creationId xmlns:a16="http://schemas.microsoft.com/office/drawing/2014/main" id="{25AD9AF3-C456-492D-AE0E-FADD6FE532F1}"/>
              </a:ext>
            </a:extLst>
          </p:cNvPr>
          <p:cNvSpPr txBox="1">
            <a:spLocks/>
          </p:cNvSpPr>
          <p:nvPr/>
        </p:nvSpPr>
        <p:spPr bwMode="auto">
          <a:xfrm>
            <a:off x="-216024" y="1504939"/>
            <a:ext cx="3347863" cy="2867152"/>
          </a:xfrm>
          <a:prstGeom prst="rect">
            <a:avLst/>
          </a:prstGeom>
          <a:solidFill>
            <a:schemeClr val="accent1"/>
          </a:solidFill>
          <a:ln>
            <a:noFill/>
          </a:ln>
          <a:effectLst/>
        </p:spPr>
        <p:txBody>
          <a:bodyPr vert="horz" wrap="square" lIns="648000" tIns="360000" rIns="360000" bIns="36000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spcBef>
                <a:spcPts val="0"/>
              </a:spcBef>
              <a:buNone/>
            </a:pPr>
            <a:r>
              <a:rPr lang="en-US" sz="1800" kern="0" spc="-20" dirty="0">
                <a:solidFill>
                  <a:schemeClr val="bg1"/>
                </a:solidFill>
              </a:rPr>
              <a:t>At KI, you will find opportunities to embark on a lifelong career in academia, in healthcare, or in the life sciences sector.</a:t>
            </a:r>
          </a:p>
          <a:p>
            <a:pPr marL="0" indent="0">
              <a:spcBef>
                <a:spcPts val="0"/>
              </a:spcBef>
              <a:buNone/>
            </a:pPr>
            <a:endParaRPr lang="en-US" sz="1100" kern="0" dirty="0">
              <a:solidFill>
                <a:schemeClr val="bg1"/>
              </a:solidFill>
            </a:endParaRPr>
          </a:p>
          <a:p>
            <a:pPr marL="0" indent="0">
              <a:spcBef>
                <a:spcPts val="0"/>
              </a:spcBef>
              <a:buNone/>
            </a:pPr>
            <a:r>
              <a:rPr lang="en-US" sz="1100" b="1" kern="0" dirty="0">
                <a:solidFill>
                  <a:schemeClr val="bg1"/>
                </a:solidFill>
              </a:rPr>
              <a:t>Annika Östman Wernerson</a:t>
            </a:r>
          </a:p>
          <a:p>
            <a:pPr marL="0" indent="0">
              <a:spcBef>
                <a:spcPts val="0"/>
              </a:spcBef>
              <a:buNone/>
            </a:pPr>
            <a:r>
              <a:rPr lang="en-US" sz="1100" kern="0" dirty="0">
                <a:solidFill>
                  <a:schemeClr val="bg1"/>
                </a:solidFill>
              </a:rPr>
              <a:t>President, Karolinska Institutet</a:t>
            </a:r>
            <a:endParaRPr lang="en-US" b="1" kern="0" dirty="0">
              <a:solidFill>
                <a:schemeClr val="bg1"/>
              </a:solidFill>
            </a:endParaRPr>
          </a:p>
        </p:txBody>
      </p:sp>
      <p:pic>
        <p:nvPicPr>
          <p:cNvPr id="14" name="Bildobjekt 13">
            <a:extLst>
              <a:ext uri="{FF2B5EF4-FFF2-40B4-BE49-F238E27FC236}">
                <a16:creationId xmlns:a16="http://schemas.microsoft.com/office/drawing/2014/main" id="{D05D6590-63DE-4A67-AF89-BFF9A398829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800000">
            <a:off x="1403648" y="771550"/>
            <a:ext cx="1510430" cy="1006153"/>
          </a:xfrm>
          <a:prstGeom prst="rect">
            <a:avLst/>
          </a:prstGeom>
        </p:spPr>
      </p:pic>
      <p:sp>
        <p:nvSpPr>
          <p:cNvPr id="9" name="Platshållare för sidfot 4">
            <a:extLst>
              <a:ext uri="{FF2B5EF4-FFF2-40B4-BE49-F238E27FC236}">
                <a16:creationId xmlns:a16="http://schemas.microsoft.com/office/drawing/2014/main" id="{56A257C3-BE9A-4BDD-CF7A-E524EC56CA33}"/>
              </a:ext>
              <a:ext uri="{C183D7F6-B498-43B3-948B-1728B52AA6E4}">
                <adec:decorative xmlns:adec="http://schemas.microsoft.com/office/drawing/2017/decorative" val="1"/>
              </a:ext>
            </a:extLst>
          </p:cNvPr>
          <p:cNvSpPr txBox="1">
            <a:spLocks/>
          </p:cNvSpPr>
          <p:nvPr/>
        </p:nvSpPr>
        <p:spPr bwMode="auto">
          <a:xfrm>
            <a:off x="7933185" y="4873958"/>
            <a:ext cx="115212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r"/>
            <a:r>
              <a:rPr lang="sv-SE" altLang="sv-SE" sz="600" dirty="0">
                <a:solidFill>
                  <a:schemeClr val="bg1"/>
                </a:solidFill>
              </a:rPr>
              <a:t>Photo: Liza Simonsson</a:t>
            </a:r>
          </a:p>
        </p:txBody>
      </p:sp>
    </p:spTree>
    <p:extLst>
      <p:ext uri="{BB962C8B-B14F-4D97-AF65-F5344CB8AC3E}">
        <p14:creationId xmlns:p14="http://schemas.microsoft.com/office/powerpoint/2010/main" val="2921760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5D524380-CE99-418E-B97D-5951FDB3E917}"/>
              </a:ext>
            </a:extLst>
          </p:cNvPr>
          <p:cNvSpPr>
            <a:spLocks noGrp="1"/>
          </p:cNvSpPr>
          <p:nvPr>
            <p:ph type="title"/>
          </p:nvPr>
        </p:nvSpPr>
        <p:spPr/>
        <p:txBody>
          <a:bodyPr/>
          <a:lstStyle/>
          <a:p>
            <a:r>
              <a:rPr lang="sv-SE" err="1"/>
              <a:t>Doctoral</a:t>
            </a:r>
            <a:r>
              <a:rPr lang="sv-SE"/>
              <a:t> </a:t>
            </a:r>
            <a:r>
              <a:rPr lang="sv-SE" err="1"/>
              <a:t>Education</a:t>
            </a:r>
            <a:r>
              <a:rPr lang="sv-SE"/>
              <a:t> </a:t>
            </a:r>
            <a:r>
              <a:rPr lang="sv-SE" err="1"/>
              <a:t>cont</a:t>
            </a:r>
            <a:r>
              <a:rPr lang="sv-SE"/>
              <a:t>.</a:t>
            </a:r>
          </a:p>
        </p:txBody>
      </p:sp>
      <p:grpSp>
        <p:nvGrpSpPr>
          <p:cNvPr id="14" name="Grupp 13" descr="graphic showing a public defence">
            <a:extLst>
              <a:ext uri="{FF2B5EF4-FFF2-40B4-BE49-F238E27FC236}">
                <a16:creationId xmlns:a16="http://schemas.microsoft.com/office/drawing/2014/main" id="{83F27006-61D6-7C7B-472F-C99EBFA5E52D}"/>
              </a:ext>
            </a:extLst>
          </p:cNvPr>
          <p:cNvGrpSpPr/>
          <p:nvPr/>
        </p:nvGrpSpPr>
        <p:grpSpPr>
          <a:xfrm>
            <a:off x="7164288" y="2500554"/>
            <a:ext cx="1854597" cy="1041812"/>
            <a:chOff x="7164288" y="2500554"/>
            <a:chExt cx="1854597" cy="1041812"/>
          </a:xfrm>
        </p:grpSpPr>
        <p:sp>
          <p:nvSpPr>
            <p:cNvPr id="3" name="Pil: vänster-höger 2">
              <a:extLst>
                <a:ext uri="{FF2B5EF4-FFF2-40B4-BE49-F238E27FC236}">
                  <a16:creationId xmlns:a16="http://schemas.microsoft.com/office/drawing/2014/main" id="{44115E4E-1FF4-716C-447C-E48E4D52CAFB}"/>
                </a:ext>
              </a:extLst>
            </p:cNvPr>
            <p:cNvSpPr/>
            <p:nvPr/>
          </p:nvSpPr>
          <p:spPr bwMode="auto">
            <a:xfrm>
              <a:off x="8127331" y="2918888"/>
              <a:ext cx="288023" cy="169609"/>
            </a:xfrm>
            <a:prstGeom prst="lef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grpSp>
          <p:nvGrpSpPr>
            <p:cNvPr id="10" name="Grupp 9">
              <a:extLst>
                <a:ext uri="{FF2B5EF4-FFF2-40B4-BE49-F238E27FC236}">
                  <a16:creationId xmlns:a16="http://schemas.microsoft.com/office/drawing/2014/main" id="{61FD3CA6-C5CF-3E98-A9F6-58DCFBDDAC23}"/>
                </a:ext>
              </a:extLst>
            </p:cNvPr>
            <p:cNvGrpSpPr/>
            <p:nvPr/>
          </p:nvGrpSpPr>
          <p:grpSpPr>
            <a:xfrm>
              <a:off x="7164288" y="2500554"/>
              <a:ext cx="1854597" cy="1041812"/>
              <a:chOff x="7142648" y="2445939"/>
              <a:chExt cx="1854597" cy="1041812"/>
            </a:xfrm>
          </p:grpSpPr>
          <p:pic>
            <p:nvPicPr>
              <p:cNvPr id="11" name="Bild 10" descr="Användare med hel fyllning">
                <a:extLst>
                  <a:ext uri="{FF2B5EF4-FFF2-40B4-BE49-F238E27FC236}">
                    <a16:creationId xmlns:a16="http://schemas.microsoft.com/office/drawing/2014/main" id="{57F52699-6E08-1671-2C7B-A7BC5478A7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2648" y="2445939"/>
                <a:ext cx="914400" cy="914400"/>
              </a:xfrm>
              <a:prstGeom prst="rect">
                <a:avLst/>
              </a:prstGeom>
            </p:spPr>
          </p:pic>
          <p:pic>
            <p:nvPicPr>
              <p:cNvPr id="12" name="Bild 11" descr="Användare med hel fyllning">
                <a:extLst>
                  <a:ext uri="{FF2B5EF4-FFF2-40B4-BE49-F238E27FC236}">
                    <a16:creationId xmlns:a16="http://schemas.microsoft.com/office/drawing/2014/main" id="{19D6103C-E1CC-1A37-F029-4A94D40D57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2495" y="2713001"/>
                <a:ext cx="774750" cy="774750"/>
              </a:xfrm>
              <a:prstGeom prst="rect">
                <a:avLst/>
              </a:prstGeom>
            </p:spPr>
          </p:pic>
          <p:pic>
            <p:nvPicPr>
              <p:cNvPr id="13" name="Bild 12" descr="Hög hatt med hel fyllning">
                <a:extLst>
                  <a:ext uri="{FF2B5EF4-FFF2-40B4-BE49-F238E27FC236}">
                    <a16:creationId xmlns:a16="http://schemas.microsoft.com/office/drawing/2014/main" id="{F14160B8-2432-A866-8287-1F37777038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5150" y="2524967"/>
                <a:ext cx="389439" cy="389439"/>
              </a:xfrm>
              <a:prstGeom prst="rect">
                <a:avLst/>
              </a:prstGeom>
            </p:spPr>
          </p:pic>
        </p:grpSp>
      </p:grpSp>
      <p:grpSp>
        <p:nvGrpSpPr>
          <p:cNvPr id="6" name="Grupp 5" descr="A chart showing a time line for the doctoral education at KI. Research under supervision plus courses and learning activities. Including individual study plan established, follow-up, half time control and after four years: public defence PhD.">
            <a:extLst>
              <a:ext uri="{FF2B5EF4-FFF2-40B4-BE49-F238E27FC236}">
                <a16:creationId xmlns:a16="http://schemas.microsoft.com/office/drawing/2014/main" id="{248152E2-D519-4364-857F-330598908F50}"/>
              </a:ext>
            </a:extLst>
          </p:cNvPr>
          <p:cNvGrpSpPr/>
          <p:nvPr/>
        </p:nvGrpSpPr>
        <p:grpSpPr>
          <a:xfrm>
            <a:off x="350838" y="1497569"/>
            <a:ext cx="8469634" cy="2734768"/>
            <a:chOff x="350838" y="1497569"/>
            <a:chExt cx="8469634" cy="2734768"/>
          </a:xfrm>
        </p:grpSpPr>
        <p:sp>
          <p:nvSpPr>
            <p:cNvPr id="92" name="Platshållare för innehåll 5">
              <a:extLst>
                <a:ext uri="{FF2B5EF4-FFF2-40B4-BE49-F238E27FC236}">
                  <a16:creationId xmlns:a16="http://schemas.microsoft.com/office/drawing/2014/main" id="{7E87EC67-46B8-4EA5-B224-862E0758168A}"/>
                </a:ext>
              </a:extLst>
            </p:cNvPr>
            <p:cNvSpPr txBox="1">
              <a:spLocks/>
            </p:cNvSpPr>
            <p:nvPr/>
          </p:nvSpPr>
          <p:spPr bwMode="auto">
            <a:xfrm>
              <a:off x="505529" y="1497569"/>
              <a:ext cx="2482295" cy="63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sz="18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buNone/>
              </a:pPr>
              <a:r>
                <a:rPr lang="sv-SE" sz="1200" b="1" kern="0" err="1"/>
                <a:t>Individual</a:t>
              </a:r>
              <a:r>
                <a:rPr lang="sv-SE" sz="1200" b="1" kern="0"/>
                <a:t> </a:t>
              </a:r>
              <a:br>
                <a:rPr lang="sv-SE" sz="1200" b="1" kern="0"/>
              </a:br>
              <a:r>
                <a:rPr lang="sv-SE" sz="1200" b="1" kern="0" err="1"/>
                <a:t>Study</a:t>
              </a:r>
              <a:r>
                <a:rPr lang="sv-SE" sz="1200" b="1" kern="0"/>
                <a:t> plan (</a:t>
              </a:r>
              <a:r>
                <a:rPr lang="sv-SE" sz="1200" b="1" kern="0" err="1"/>
                <a:t>isp</a:t>
              </a:r>
              <a:r>
                <a:rPr lang="sv-SE" sz="1200" b="1" kern="0"/>
                <a:t>) </a:t>
              </a:r>
              <a:r>
                <a:rPr lang="sv-SE" sz="1200" b="1" kern="0" err="1"/>
                <a:t>established</a:t>
              </a:r>
              <a:endParaRPr lang="sv-SE" sz="1200" b="1" kern="0"/>
            </a:p>
          </p:txBody>
        </p:sp>
        <p:sp>
          <p:nvSpPr>
            <p:cNvPr id="30" name="Text Box 19">
              <a:extLst>
                <a:ext uri="{FF2B5EF4-FFF2-40B4-BE49-F238E27FC236}">
                  <a16:creationId xmlns:a16="http://schemas.microsoft.com/office/drawing/2014/main" id="{69CCCBCC-B819-45D1-9D5F-510DC9163D6D}"/>
                </a:ext>
              </a:extLst>
            </p:cNvPr>
            <p:cNvSpPr txBox="1">
              <a:spLocks noChangeArrowheads="1"/>
            </p:cNvSpPr>
            <p:nvPr/>
          </p:nvSpPr>
          <p:spPr bwMode="auto">
            <a:xfrm>
              <a:off x="591528" y="2276092"/>
              <a:ext cx="1330492" cy="184666"/>
            </a:xfrm>
            <a:prstGeom prst="rect">
              <a:avLst/>
            </a:prstGeom>
          </p:spPr>
          <p:txBody>
            <a:bodyPr vert="horz" wrap="square" lIns="0" tIns="0" rIns="0" bIns="0" rtlCol="0">
              <a:spAutoFit/>
            </a:bodyPr>
            <a:lstStyle/>
            <a:p>
              <a:r>
                <a:rPr lang="en-GB" sz="1200" b="1">
                  <a:latin typeface="+mn-lt"/>
                </a:rPr>
                <a:t>Admission</a:t>
              </a:r>
              <a:endParaRPr lang="sv-SE" sz="1200" b="1">
                <a:latin typeface="+mn-lt"/>
              </a:endParaRPr>
            </a:p>
          </p:txBody>
        </p:sp>
        <p:sp>
          <p:nvSpPr>
            <p:cNvPr id="77" name="Text Box 19">
              <a:extLst>
                <a:ext uri="{FF2B5EF4-FFF2-40B4-BE49-F238E27FC236}">
                  <a16:creationId xmlns:a16="http://schemas.microsoft.com/office/drawing/2014/main" id="{5CC97B98-FCA5-4B76-836E-517B5D5D1D84}"/>
                </a:ext>
              </a:extLst>
            </p:cNvPr>
            <p:cNvSpPr txBox="1">
              <a:spLocks noChangeArrowheads="1"/>
            </p:cNvSpPr>
            <p:nvPr/>
          </p:nvSpPr>
          <p:spPr bwMode="auto">
            <a:xfrm>
              <a:off x="1988699" y="2091913"/>
              <a:ext cx="1381789" cy="369332"/>
            </a:xfrm>
            <a:prstGeom prst="rect">
              <a:avLst/>
            </a:prstGeom>
          </p:spPr>
          <p:txBody>
            <a:bodyPr vert="horz" wrap="square" lIns="0" tIns="0" rIns="0" bIns="0" rtlCol="0">
              <a:spAutoFit/>
            </a:bodyPr>
            <a:lstStyle/>
            <a:p>
              <a:pPr algn="ctr"/>
              <a:r>
                <a:rPr lang="en-GB" sz="1200" b="1" err="1">
                  <a:latin typeface="+mn-lt"/>
                </a:rPr>
                <a:t>Isp</a:t>
              </a:r>
              <a:r>
                <a:rPr lang="en-GB" sz="1200" b="1">
                  <a:latin typeface="+mn-lt"/>
                </a:rPr>
                <a:t> </a:t>
              </a:r>
              <a:br>
                <a:rPr lang="en-GB" sz="1200" b="1">
                  <a:latin typeface="+mn-lt"/>
                </a:rPr>
              </a:br>
              <a:r>
                <a:rPr lang="en-GB" sz="1200" b="1">
                  <a:latin typeface="+mn-lt"/>
                </a:rPr>
                <a:t>follow up</a:t>
              </a:r>
              <a:endParaRPr lang="sv-SE" sz="1200" b="1">
                <a:latin typeface="+mn-lt"/>
              </a:endParaRPr>
            </a:p>
          </p:txBody>
        </p:sp>
        <p:sp>
          <p:nvSpPr>
            <p:cNvPr id="32" name="Femhörning 15" descr="A chart showing a time line for the doctoral education at KI.">
              <a:extLst>
                <a:ext uri="{FF2B5EF4-FFF2-40B4-BE49-F238E27FC236}">
                  <a16:creationId xmlns:a16="http://schemas.microsoft.com/office/drawing/2014/main" id="{3C4409EB-6E36-49CF-9B62-A5C58FC86339}"/>
                </a:ext>
              </a:extLst>
            </p:cNvPr>
            <p:cNvSpPr/>
            <p:nvPr/>
          </p:nvSpPr>
          <p:spPr>
            <a:xfrm>
              <a:off x="350838" y="2787854"/>
              <a:ext cx="6741441" cy="720000"/>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800" spc="-20"/>
                <a:t>Research under supervision + courses and learning activities</a:t>
              </a:r>
            </a:p>
          </p:txBody>
        </p:sp>
        <p:sp>
          <p:nvSpPr>
            <p:cNvPr id="80" name="Text Box 19">
              <a:extLst>
                <a:ext uri="{FF2B5EF4-FFF2-40B4-BE49-F238E27FC236}">
                  <a16:creationId xmlns:a16="http://schemas.microsoft.com/office/drawing/2014/main" id="{D9518ABD-083A-4A6A-B48A-7B8ADA986A37}"/>
                </a:ext>
              </a:extLst>
            </p:cNvPr>
            <p:cNvSpPr txBox="1">
              <a:spLocks noChangeArrowheads="1"/>
            </p:cNvSpPr>
            <p:nvPr/>
          </p:nvSpPr>
          <p:spPr bwMode="auto">
            <a:xfrm>
              <a:off x="3501553" y="1916592"/>
              <a:ext cx="1688722" cy="553998"/>
            </a:xfrm>
            <a:prstGeom prst="rect">
              <a:avLst/>
            </a:prstGeom>
          </p:spPr>
          <p:txBody>
            <a:bodyPr vert="horz" wrap="square" lIns="0" tIns="0" rIns="0" bIns="0" rtlCol="0">
              <a:spAutoFit/>
            </a:bodyPr>
            <a:lstStyle/>
            <a:p>
              <a:pPr algn="ctr"/>
              <a:r>
                <a:rPr lang="en-GB" sz="1200" b="1">
                  <a:latin typeface="+mn-lt"/>
                </a:rPr>
                <a:t>Half time control</a:t>
              </a:r>
            </a:p>
            <a:p>
              <a:pPr algn="ctr"/>
              <a:r>
                <a:rPr lang="en-GB" sz="1200" b="1" err="1">
                  <a:latin typeface="+mn-lt"/>
                </a:rPr>
                <a:t>Isp</a:t>
              </a:r>
              <a:r>
                <a:rPr lang="en-GB" sz="1200" b="1">
                  <a:latin typeface="+mn-lt"/>
                </a:rPr>
                <a:t> </a:t>
              </a:r>
              <a:br>
                <a:rPr lang="en-GB" sz="1200" b="1">
                  <a:latin typeface="+mn-lt"/>
                </a:rPr>
              </a:br>
              <a:r>
                <a:rPr lang="en-GB" sz="1200" b="1">
                  <a:latin typeface="+mn-lt"/>
                </a:rPr>
                <a:t>follow up</a:t>
              </a:r>
            </a:p>
          </p:txBody>
        </p:sp>
        <p:sp>
          <p:nvSpPr>
            <p:cNvPr id="81" name="Text Box 19">
              <a:extLst>
                <a:ext uri="{FF2B5EF4-FFF2-40B4-BE49-F238E27FC236}">
                  <a16:creationId xmlns:a16="http://schemas.microsoft.com/office/drawing/2014/main" id="{2503DB4E-E70C-47C0-9979-6FBA373D4E3F}"/>
                </a:ext>
              </a:extLst>
            </p:cNvPr>
            <p:cNvSpPr txBox="1">
              <a:spLocks noChangeArrowheads="1"/>
            </p:cNvSpPr>
            <p:nvPr/>
          </p:nvSpPr>
          <p:spPr bwMode="auto">
            <a:xfrm>
              <a:off x="5386712" y="2087968"/>
              <a:ext cx="1381789" cy="369332"/>
            </a:xfrm>
            <a:prstGeom prst="rect">
              <a:avLst/>
            </a:prstGeom>
          </p:spPr>
          <p:txBody>
            <a:bodyPr vert="horz" wrap="square" lIns="0" tIns="0" rIns="0" bIns="0" rtlCol="0">
              <a:spAutoFit/>
            </a:bodyPr>
            <a:lstStyle/>
            <a:p>
              <a:pPr algn="ctr"/>
              <a:r>
                <a:rPr lang="en-GB" sz="1200" b="1" err="1">
                  <a:latin typeface="+mn-lt"/>
                </a:rPr>
                <a:t>Isp</a:t>
              </a:r>
              <a:r>
                <a:rPr lang="en-GB" sz="1200" b="1">
                  <a:latin typeface="+mn-lt"/>
                </a:rPr>
                <a:t> </a:t>
              </a:r>
              <a:br>
                <a:rPr lang="en-GB" sz="1200" b="1">
                  <a:latin typeface="+mn-lt"/>
                </a:rPr>
              </a:br>
              <a:r>
                <a:rPr lang="en-GB" sz="1200" b="1">
                  <a:latin typeface="+mn-lt"/>
                </a:rPr>
                <a:t>follow up</a:t>
              </a:r>
            </a:p>
          </p:txBody>
        </p:sp>
        <p:cxnSp>
          <p:nvCxnSpPr>
            <p:cNvPr id="83" name="Rak koppling 82">
              <a:extLst>
                <a:ext uri="{FF2B5EF4-FFF2-40B4-BE49-F238E27FC236}">
                  <a16:creationId xmlns:a16="http://schemas.microsoft.com/office/drawing/2014/main" id="{77FC4304-2502-4207-9021-AD0D0F7B2E1C}"/>
                </a:ext>
                <a:ext uri="{C183D7F6-B498-43B3-948B-1728B52AA6E4}">
                  <adec:decorative xmlns:adec="http://schemas.microsoft.com/office/drawing/2017/decorative" val="1"/>
                </a:ext>
              </a:extLst>
            </p:cNvPr>
            <p:cNvCxnSpPr/>
            <p:nvPr/>
          </p:nvCxnSpPr>
          <p:spPr bwMode="auto">
            <a:xfrm>
              <a:off x="791848" y="247414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Rak koppling 85">
              <a:extLst>
                <a:ext uri="{FF2B5EF4-FFF2-40B4-BE49-F238E27FC236}">
                  <a16:creationId xmlns:a16="http://schemas.microsoft.com/office/drawing/2014/main" id="{A0BC314B-B51C-471B-84E6-EB0802369DB0}"/>
                </a:ext>
                <a:ext uri="{C183D7F6-B498-43B3-948B-1728B52AA6E4}">
                  <adec:decorative xmlns:adec="http://schemas.microsoft.com/office/drawing/2017/decorative" val="1"/>
                </a:ext>
              </a:extLst>
            </p:cNvPr>
            <p:cNvCxnSpPr/>
            <p:nvPr/>
          </p:nvCxnSpPr>
          <p:spPr bwMode="auto">
            <a:xfrm>
              <a:off x="2645397" y="247414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Rak koppling 87">
              <a:extLst>
                <a:ext uri="{FF2B5EF4-FFF2-40B4-BE49-F238E27FC236}">
                  <a16:creationId xmlns:a16="http://schemas.microsoft.com/office/drawing/2014/main" id="{9021032F-5304-4D03-ACC7-D3BBD812BB5F}"/>
                </a:ext>
                <a:ext uri="{C183D7F6-B498-43B3-948B-1728B52AA6E4}">
                  <adec:decorative xmlns:adec="http://schemas.microsoft.com/office/drawing/2017/decorative" val="1"/>
                </a:ext>
              </a:extLst>
            </p:cNvPr>
            <p:cNvCxnSpPr/>
            <p:nvPr/>
          </p:nvCxnSpPr>
          <p:spPr bwMode="auto">
            <a:xfrm>
              <a:off x="4234584" y="247414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Rak koppling 88">
              <a:extLst>
                <a:ext uri="{FF2B5EF4-FFF2-40B4-BE49-F238E27FC236}">
                  <a16:creationId xmlns:a16="http://schemas.microsoft.com/office/drawing/2014/main" id="{447560DE-4D61-4F5D-8EF5-683663EEA0AA}"/>
                </a:ext>
                <a:ext uri="{C183D7F6-B498-43B3-948B-1728B52AA6E4}">
                  <adec:decorative xmlns:adec="http://schemas.microsoft.com/office/drawing/2017/decorative" val="1"/>
                </a:ext>
              </a:extLst>
            </p:cNvPr>
            <p:cNvCxnSpPr/>
            <p:nvPr/>
          </p:nvCxnSpPr>
          <p:spPr bwMode="auto">
            <a:xfrm>
              <a:off x="6034784" y="247414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 Box 19">
              <a:extLst>
                <a:ext uri="{FF2B5EF4-FFF2-40B4-BE49-F238E27FC236}">
                  <a16:creationId xmlns:a16="http://schemas.microsoft.com/office/drawing/2014/main" id="{780668DA-3452-4F3B-9C31-2709438EDB2A}"/>
                </a:ext>
              </a:extLst>
            </p:cNvPr>
            <p:cNvSpPr txBox="1">
              <a:spLocks noChangeArrowheads="1"/>
            </p:cNvSpPr>
            <p:nvPr/>
          </p:nvSpPr>
          <p:spPr bwMode="auto">
            <a:xfrm>
              <a:off x="7355684" y="1911566"/>
              <a:ext cx="1464788" cy="553998"/>
            </a:xfrm>
            <a:prstGeom prst="rect">
              <a:avLst/>
            </a:prstGeom>
          </p:spPr>
          <p:txBody>
            <a:bodyPr vert="horz" wrap="square" lIns="0" tIns="0" rIns="0" bIns="0" rtlCol="0">
              <a:spAutoFit/>
            </a:bodyPr>
            <a:lstStyle/>
            <a:p>
              <a:pPr algn="ctr"/>
              <a:r>
                <a:rPr lang="en-GB" sz="1200" b="1">
                  <a:latin typeface="+mn-lt"/>
                </a:rPr>
                <a:t>After 4 years:</a:t>
              </a:r>
            </a:p>
            <a:p>
              <a:pPr algn="ctr"/>
              <a:r>
                <a:rPr lang="en-GB" sz="1200" b="1">
                  <a:latin typeface="+mn-lt"/>
                </a:rPr>
                <a:t>Public defence </a:t>
              </a:r>
            </a:p>
            <a:p>
              <a:pPr algn="ctr"/>
              <a:r>
                <a:rPr lang="en-GB" sz="1200" b="1" err="1">
                  <a:latin typeface="+mn-lt"/>
                </a:rPr>
                <a:t>Phd</a:t>
              </a:r>
              <a:endParaRPr lang="sv-SE" sz="1200" b="1">
                <a:latin typeface="+mn-lt"/>
              </a:endParaRPr>
            </a:p>
          </p:txBody>
        </p:sp>
        <p:sp>
          <p:nvSpPr>
            <p:cNvPr id="98" name="Ofullständig cirkel 97" descr="A chart showing a time line for the doctoral education at KI.">
              <a:extLst>
                <a:ext uri="{FF2B5EF4-FFF2-40B4-BE49-F238E27FC236}">
                  <a16:creationId xmlns:a16="http://schemas.microsoft.com/office/drawing/2014/main" id="{3B74D074-F106-464D-A612-40DF438AB971}"/>
                </a:ext>
              </a:extLst>
            </p:cNvPr>
            <p:cNvSpPr/>
            <p:nvPr/>
          </p:nvSpPr>
          <p:spPr bwMode="auto">
            <a:xfrm rot="16200000">
              <a:off x="5807538" y="3651870"/>
              <a:ext cx="576064" cy="576064"/>
            </a:xfrm>
            <a:prstGeom prst="pi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sp>
          <p:nvSpPr>
            <p:cNvPr id="99" name="Ellips 98" descr="A chart showing a time line for the doctoral education at KI.">
              <a:extLst>
                <a:ext uri="{FF2B5EF4-FFF2-40B4-BE49-F238E27FC236}">
                  <a16:creationId xmlns:a16="http://schemas.microsoft.com/office/drawing/2014/main" id="{5BC3D0AE-35CE-4006-9F9F-8F039F8CDF9D}"/>
                </a:ext>
              </a:extLst>
            </p:cNvPr>
            <p:cNvSpPr/>
            <p:nvPr/>
          </p:nvSpPr>
          <p:spPr bwMode="auto">
            <a:xfrm>
              <a:off x="7863248" y="3656272"/>
              <a:ext cx="576064" cy="576065"/>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cxnSp>
          <p:nvCxnSpPr>
            <p:cNvPr id="101" name="Rak koppling 100">
              <a:extLst>
                <a:ext uri="{FF2B5EF4-FFF2-40B4-BE49-F238E27FC236}">
                  <a16:creationId xmlns:a16="http://schemas.microsoft.com/office/drawing/2014/main" id="{10DC7ECB-FDFC-4863-8CB4-4A6E67293664}"/>
                </a:ext>
                <a:ext uri="{C183D7F6-B498-43B3-948B-1728B52AA6E4}">
                  <adec:decorative xmlns:adec="http://schemas.microsoft.com/office/drawing/2017/decorative" val="1"/>
                </a:ext>
              </a:extLst>
            </p:cNvPr>
            <p:cNvCxnSpPr>
              <a:stCxn id="99" idx="0"/>
            </p:cNvCxnSpPr>
            <p:nvPr/>
          </p:nvCxnSpPr>
          <p:spPr bwMode="auto">
            <a:xfrm>
              <a:off x="8151280" y="3656272"/>
              <a:ext cx="0" cy="288032"/>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Flödesschema: Uppehåll 102" descr="A chart showing a time line for the doctoral education at KI.">
              <a:extLst>
                <a:ext uri="{FF2B5EF4-FFF2-40B4-BE49-F238E27FC236}">
                  <a16:creationId xmlns:a16="http://schemas.microsoft.com/office/drawing/2014/main" id="{340015AC-9858-4C37-8D61-0FB1A07C1775}"/>
                </a:ext>
              </a:extLst>
            </p:cNvPr>
            <p:cNvSpPr/>
            <p:nvPr/>
          </p:nvSpPr>
          <p:spPr bwMode="auto">
            <a:xfrm>
              <a:off x="4168338" y="3651870"/>
              <a:ext cx="280236" cy="576064"/>
            </a:xfrm>
            <a:custGeom>
              <a:avLst/>
              <a:gdLst>
                <a:gd name="connsiteX0" fmla="*/ 0 w 512480"/>
                <a:gd name="connsiteY0" fmla="*/ 0 h 576064"/>
                <a:gd name="connsiteX1" fmla="*/ 256240 w 512480"/>
                <a:gd name="connsiteY1" fmla="*/ 0 h 576064"/>
                <a:gd name="connsiteX2" fmla="*/ 512480 w 512480"/>
                <a:gd name="connsiteY2" fmla="*/ 288032 h 576064"/>
                <a:gd name="connsiteX3" fmla="*/ 256240 w 512480"/>
                <a:gd name="connsiteY3" fmla="*/ 576064 h 576064"/>
                <a:gd name="connsiteX4" fmla="*/ 0 w 512480"/>
                <a:gd name="connsiteY4" fmla="*/ 576064 h 576064"/>
                <a:gd name="connsiteX5" fmla="*/ 0 w 512480"/>
                <a:gd name="connsiteY5" fmla="*/ 0 h 576064"/>
                <a:gd name="connsiteX0" fmla="*/ 141027 w 512480"/>
                <a:gd name="connsiteY0" fmla="*/ 0 h 576064"/>
                <a:gd name="connsiteX1" fmla="*/ 256240 w 512480"/>
                <a:gd name="connsiteY1" fmla="*/ 0 h 576064"/>
                <a:gd name="connsiteX2" fmla="*/ 512480 w 512480"/>
                <a:gd name="connsiteY2" fmla="*/ 288032 h 576064"/>
                <a:gd name="connsiteX3" fmla="*/ 256240 w 512480"/>
                <a:gd name="connsiteY3" fmla="*/ 576064 h 576064"/>
                <a:gd name="connsiteX4" fmla="*/ 0 w 512480"/>
                <a:gd name="connsiteY4" fmla="*/ 576064 h 576064"/>
                <a:gd name="connsiteX5" fmla="*/ 141027 w 512480"/>
                <a:gd name="connsiteY5" fmla="*/ 0 h 576064"/>
                <a:gd name="connsiteX0" fmla="*/ 9099 w 380552"/>
                <a:gd name="connsiteY0" fmla="*/ 0 h 580613"/>
                <a:gd name="connsiteX1" fmla="*/ 124312 w 380552"/>
                <a:gd name="connsiteY1" fmla="*/ 0 h 580613"/>
                <a:gd name="connsiteX2" fmla="*/ 380552 w 380552"/>
                <a:gd name="connsiteY2" fmla="*/ 288032 h 580613"/>
                <a:gd name="connsiteX3" fmla="*/ 124312 w 380552"/>
                <a:gd name="connsiteY3" fmla="*/ 576064 h 580613"/>
                <a:gd name="connsiteX4" fmla="*/ 0 w 380552"/>
                <a:gd name="connsiteY4" fmla="*/ 580613 h 580613"/>
                <a:gd name="connsiteX5" fmla="*/ 9099 w 380552"/>
                <a:gd name="connsiteY5" fmla="*/ 0 h 580613"/>
                <a:gd name="connsiteX0" fmla="*/ 0 w 371453"/>
                <a:gd name="connsiteY0" fmla="*/ 0 h 592043"/>
                <a:gd name="connsiteX1" fmla="*/ 115213 w 371453"/>
                <a:gd name="connsiteY1" fmla="*/ 0 h 592043"/>
                <a:gd name="connsiteX2" fmla="*/ 371453 w 371453"/>
                <a:gd name="connsiteY2" fmla="*/ 288032 h 592043"/>
                <a:gd name="connsiteX3" fmla="*/ 115213 w 371453"/>
                <a:gd name="connsiteY3" fmla="*/ 576064 h 592043"/>
                <a:gd name="connsiteX4" fmla="*/ 51861 w 371453"/>
                <a:gd name="connsiteY4" fmla="*/ 592043 h 592043"/>
                <a:gd name="connsiteX5" fmla="*/ 0 w 371453"/>
                <a:gd name="connsiteY5" fmla="*/ 0 h 592043"/>
                <a:gd name="connsiteX0" fmla="*/ 62439 w 319592"/>
                <a:gd name="connsiteY0" fmla="*/ 11430 h 592043"/>
                <a:gd name="connsiteX1" fmla="*/ 63352 w 319592"/>
                <a:gd name="connsiteY1" fmla="*/ 0 h 592043"/>
                <a:gd name="connsiteX2" fmla="*/ 319592 w 319592"/>
                <a:gd name="connsiteY2" fmla="*/ 288032 h 592043"/>
                <a:gd name="connsiteX3" fmla="*/ 63352 w 319592"/>
                <a:gd name="connsiteY3" fmla="*/ 576064 h 592043"/>
                <a:gd name="connsiteX4" fmla="*/ 0 w 319592"/>
                <a:gd name="connsiteY4" fmla="*/ 592043 h 592043"/>
                <a:gd name="connsiteX5" fmla="*/ 62439 w 319592"/>
                <a:gd name="connsiteY5" fmla="*/ 11430 h 592043"/>
                <a:gd name="connsiteX0" fmla="*/ 31959 w 319592"/>
                <a:gd name="connsiteY0" fmla="*/ 7620 h 592043"/>
                <a:gd name="connsiteX1" fmla="*/ 63352 w 319592"/>
                <a:gd name="connsiteY1" fmla="*/ 0 h 592043"/>
                <a:gd name="connsiteX2" fmla="*/ 319592 w 319592"/>
                <a:gd name="connsiteY2" fmla="*/ 288032 h 592043"/>
                <a:gd name="connsiteX3" fmla="*/ 63352 w 319592"/>
                <a:gd name="connsiteY3" fmla="*/ 576064 h 592043"/>
                <a:gd name="connsiteX4" fmla="*/ 0 w 319592"/>
                <a:gd name="connsiteY4" fmla="*/ 592043 h 592043"/>
                <a:gd name="connsiteX5" fmla="*/ 31959 w 319592"/>
                <a:gd name="connsiteY5" fmla="*/ 7620 h 592043"/>
                <a:gd name="connsiteX0" fmla="*/ 0 w 287633"/>
                <a:gd name="connsiteY0" fmla="*/ 7620 h 580613"/>
                <a:gd name="connsiteX1" fmla="*/ 31393 w 287633"/>
                <a:gd name="connsiteY1" fmla="*/ 0 h 580613"/>
                <a:gd name="connsiteX2" fmla="*/ 287633 w 287633"/>
                <a:gd name="connsiteY2" fmla="*/ 288032 h 580613"/>
                <a:gd name="connsiteX3" fmla="*/ 31393 w 287633"/>
                <a:gd name="connsiteY3" fmla="*/ 576064 h 580613"/>
                <a:gd name="connsiteX4" fmla="*/ 9951 w 287633"/>
                <a:gd name="connsiteY4" fmla="*/ 580613 h 580613"/>
                <a:gd name="connsiteX5" fmla="*/ 0 w 287633"/>
                <a:gd name="connsiteY5" fmla="*/ 7620 h 580613"/>
                <a:gd name="connsiteX0" fmla="*/ 5289 w 292922"/>
                <a:gd name="connsiteY0" fmla="*/ 7620 h 580613"/>
                <a:gd name="connsiteX1" fmla="*/ 36682 w 292922"/>
                <a:gd name="connsiteY1" fmla="*/ 0 h 580613"/>
                <a:gd name="connsiteX2" fmla="*/ 292922 w 292922"/>
                <a:gd name="connsiteY2" fmla="*/ 288032 h 580613"/>
                <a:gd name="connsiteX3" fmla="*/ 36682 w 292922"/>
                <a:gd name="connsiteY3" fmla="*/ 576064 h 580613"/>
                <a:gd name="connsiteX4" fmla="*/ 0 w 292922"/>
                <a:gd name="connsiteY4" fmla="*/ 580613 h 580613"/>
                <a:gd name="connsiteX5" fmla="*/ 5289 w 292922"/>
                <a:gd name="connsiteY5" fmla="*/ 7620 h 580613"/>
                <a:gd name="connsiteX0" fmla="*/ 24339 w 292922"/>
                <a:gd name="connsiteY0" fmla="*/ 15240 h 580613"/>
                <a:gd name="connsiteX1" fmla="*/ 36682 w 292922"/>
                <a:gd name="connsiteY1" fmla="*/ 0 h 580613"/>
                <a:gd name="connsiteX2" fmla="*/ 292922 w 292922"/>
                <a:gd name="connsiteY2" fmla="*/ 288032 h 580613"/>
                <a:gd name="connsiteX3" fmla="*/ 36682 w 292922"/>
                <a:gd name="connsiteY3" fmla="*/ 576064 h 580613"/>
                <a:gd name="connsiteX4" fmla="*/ 0 w 292922"/>
                <a:gd name="connsiteY4" fmla="*/ 580613 h 580613"/>
                <a:gd name="connsiteX5" fmla="*/ 24339 w 292922"/>
                <a:gd name="connsiteY5" fmla="*/ 15240 h 580613"/>
                <a:gd name="connsiteX0" fmla="*/ 35769 w 292922"/>
                <a:gd name="connsiteY0" fmla="*/ 7620 h 580613"/>
                <a:gd name="connsiteX1" fmla="*/ 36682 w 292922"/>
                <a:gd name="connsiteY1" fmla="*/ 0 h 580613"/>
                <a:gd name="connsiteX2" fmla="*/ 292922 w 292922"/>
                <a:gd name="connsiteY2" fmla="*/ 288032 h 580613"/>
                <a:gd name="connsiteX3" fmla="*/ 36682 w 292922"/>
                <a:gd name="connsiteY3" fmla="*/ 576064 h 580613"/>
                <a:gd name="connsiteX4" fmla="*/ 0 w 292922"/>
                <a:gd name="connsiteY4" fmla="*/ 580613 h 580613"/>
                <a:gd name="connsiteX5" fmla="*/ 35769 w 292922"/>
                <a:gd name="connsiteY5" fmla="*/ 7620 h 580613"/>
                <a:gd name="connsiteX0" fmla="*/ 0 w 257153"/>
                <a:gd name="connsiteY0" fmla="*/ 7620 h 576064"/>
                <a:gd name="connsiteX1" fmla="*/ 913 w 257153"/>
                <a:gd name="connsiteY1" fmla="*/ 0 h 576064"/>
                <a:gd name="connsiteX2" fmla="*/ 257153 w 257153"/>
                <a:gd name="connsiteY2" fmla="*/ 288032 h 576064"/>
                <a:gd name="connsiteX3" fmla="*/ 913 w 257153"/>
                <a:gd name="connsiteY3" fmla="*/ 576064 h 576064"/>
                <a:gd name="connsiteX4" fmla="*/ 2331 w 257153"/>
                <a:gd name="connsiteY4" fmla="*/ 569183 h 576064"/>
                <a:gd name="connsiteX5" fmla="*/ 0 w 257153"/>
                <a:gd name="connsiteY5" fmla="*/ 762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53" h="576064">
                  <a:moveTo>
                    <a:pt x="0" y="7620"/>
                  </a:moveTo>
                  <a:cubicBezTo>
                    <a:pt x="304" y="3810"/>
                    <a:pt x="609" y="3810"/>
                    <a:pt x="913" y="0"/>
                  </a:cubicBezTo>
                  <a:cubicBezTo>
                    <a:pt x="142430" y="0"/>
                    <a:pt x="257153" y="128956"/>
                    <a:pt x="257153" y="288032"/>
                  </a:cubicBezTo>
                  <a:cubicBezTo>
                    <a:pt x="257153" y="447108"/>
                    <a:pt x="142430" y="576064"/>
                    <a:pt x="913" y="576064"/>
                  </a:cubicBezTo>
                  <a:lnTo>
                    <a:pt x="2331" y="569183"/>
                  </a:lnTo>
                  <a:lnTo>
                    <a:pt x="0" y="7620"/>
                  </a:lnTo>
                  <a:close/>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sp>
          <p:nvSpPr>
            <p:cNvPr id="23" name="Ofullständig cirkel 22" descr="A chart showing a time line for the doctoral education at KI.">
              <a:extLst>
                <a:ext uri="{FF2B5EF4-FFF2-40B4-BE49-F238E27FC236}">
                  <a16:creationId xmlns:a16="http://schemas.microsoft.com/office/drawing/2014/main" id="{22B8D9DB-4C7E-491F-931C-8D7401D5A0DE}"/>
                </a:ext>
              </a:extLst>
            </p:cNvPr>
            <p:cNvSpPr/>
            <p:nvPr/>
          </p:nvSpPr>
          <p:spPr bwMode="auto">
            <a:xfrm rot="5400000">
              <a:off x="2218360" y="3647063"/>
              <a:ext cx="576064" cy="576064"/>
            </a:xfrm>
            <a:prstGeom prst="pie">
              <a:avLst>
                <a:gd name="adj1" fmla="val 10853152"/>
                <a:gd name="adj2" fmla="val 16200000"/>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sp>
          <p:nvSpPr>
            <p:cNvPr id="24" name="Text Box 19">
              <a:extLst>
                <a:ext uri="{FF2B5EF4-FFF2-40B4-BE49-F238E27FC236}">
                  <a16:creationId xmlns:a16="http://schemas.microsoft.com/office/drawing/2014/main" id="{EC491589-A229-4526-AA94-7C91811CAE54}"/>
                </a:ext>
              </a:extLst>
            </p:cNvPr>
            <p:cNvSpPr txBox="1">
              <a:spLocks noChangeArrowheads="1"/>
            </p:cNvSpPr>
            <p:nvPr/>
          </p:nvSpPr>
          <p:spPr bwMode="auto">
            <a:xfrm>
              <a:off x="593899" y="3750428"/>
              <a:ext cx="1330492" cy="369332"/>
            </a:xfrm>
            <a:prstGeom prst="rect">
              <a:avLst/>
            </a:prstGeom>
          </p:spPr>
          <p:txBody>
            <a:bodyPr vert="horz" wrap="square" lIns="0" tIns="0" rIns="0" bIns="0" rtlCol="0">
              <a:spAutoFit/>
            </a:bodyPr>
            <a:lstStyle/>
            <a:p>
              <a:pPr algn="just"/>
              <a:r>
                <a:rPr lang="en-GB" sz="1200" b="1">
                  <a:latin typeface="+mn-lt"/>
                </a:rPr>
                <a:t>Target achievement</a:t>
              </a:r>
              <a:endParaRPr lang="sv-SE" sz="1200" b="1">
                <a:latin typeface="+mn-lt"/>
              </a:endParaRPr>
            </a:p>
          </p:txBody>
        </p:sp>
        <p:cxnSp>
          <p:nvCxnSpPr>
            <p:cNvPr id="25" name="Rak koppling 24">
              <a:extLst>
                <a:ext uri="{FF2B5EF4-FFF2-40B4-BE49-F238E27FC236}">
                  <a16:creationId xmlns:a16="http://schemas.microsoft.com/office/drawing/2014/main" id="{EEEC227C-52D1-4937-A847-57DC8632405B}"/>
                </a:ext>
                <a:ext uri="{C183D7F6-B498-43B3-948B-1728B52AA6E4}">
                  <adec:decorative xmlns:adec="http://schemas.microsoft.com/office/drawing/2017/decorative" val="1"/>
                </a:ext>
              </a:extLst>
            </p:cNvPr>
            <p:cNvCxnSpPr/>
            <p:nvPr/>
          </p:nvCxnSpPr>
          <p:spPr bwMode="auto">
            <a:xfrm rot="16200000">
              <a:off x="1903895" y="385949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Platshållare för sidfot 5">
            <a:extLst>
              <a:ext uri="{FF2B5EF4-FFF2-40B4-BE49-F238E27FC236}">
                <a16:creationId xmlns:a16="http://schemas.microsoft.com/office/drawing/2014/main" id="{6A6FB780-1396-0375-8755-F0BCF5EB163F}"/>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A5BEBE55-F0BF-4C1E-AE32-E00B489B9C83}"/>
              </a:ext>
              <a:ext uri="{C183D7F6-B498-43B3-948B-1728B52AA6E4}">
                <adec:decorative xmlns:adec="http://schemas.microsoft.com/office/drawing/2017/decorative" val="1"/>
              </a:ext>
            </a:extLst>
          </p:cNvPr>
          <p:cNvSpPr>
            <a:spLocks noGrp="1"/>
          </p:cNvSpPr>
          <p:nvPr>
            <p:ph type="dt" sz="half" idx="10"/>
          </p:nvPr>
        </p:nvSpPr>
        <p:spPr/>
        <p:txBody>
          <a:bodyPr/>
          <a:lstStyle/>
          <a:p>
            <a:fld id="{F540271A-FA01-4174-A717-4908780DEFB4}" type="datetime4">
              <a:rPr lang="en-GB" smtClean="0"/>
              <a:t>14 April 2026</a:t>
            </a:fld>
            <a:endParaRPr lang="sv-SE"/>
          </a:p>
        </p:txBody>
      </p:sp>
      <p:sp>
        <p:nvSpPr>
          <p:cNvPr id="4" name="Platshållare för bildnummer 3">
            <a:extLst>
              <a:ext uri="{FF2B5EF4-FFF2-40B4-BE49-F238E27FC236}">
                <a16:creationId xmlns:a16="http://schemas.microsoft.com/office/drawing/2014/main" id="{DEE57A7F-B9F2-4D64-8FD8-AEDE8D482ABF}"/>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20</a:t>
            </a:fld>
            <a:endParaRPr lang="sv-SE"/>
          </a:p>
        </p:txBody>
      </p:sp>
    </p:spTree>
    <p:extLst>
      <p:ext uri="{BB962C8B-B14F-4D97-AF65-F5344CB8AC3E}">
        <p14:creationId xmlns:p14="http://schemas.microsoft.com/office/powerpoint/2010/main" val="140348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41952F1-7144-4FA2-B59A-DFF57C681884}"/>
              </a:ext>
            </a:extLst>
          </p:cNvPr>
          <p:cNvSpPr>
            <a:spLocks noGrp="1"/>
          </p:cNvSpPr>
          <p:nvPr>
            <p:ph type="title"/>
          </p:nvPr>
        </p:nvSpPr>
        <p:spPr/>
        <p:txBody>
          <a:bodyPr/>
          <a:lstStyle/>
          <a:p>
            <a:r>
              <a:rPr lang="sv-SE"/>
              <a:t>Research</a:t>
            </a:r>
          </a:p>
        </p:txBody>
      </p:sp>
      <p:pic>
        <p:nvPicPr>
          <p:cNvPr id="7" name="Bildobjekt 6">
            <a:extLst>
              <a:ext uri="{FF2B5EF4-FFF2-40B4-BE49-F238E27FC236}">
                <a16:creationId xmlns:a16="http://schemas.microsoft.com/office/drawing/2014/main" id="{CA25BE76-F3A9-4612-8CB7-96C59FAA5A9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76625" y="993790"/>
            <a:ext cx="3621984" cy="2404024"/>
          </a:xfrm>
          <a:prstGeom prst="rect">
            <a:avLst/>
          </a:prstGeom>
        </p:spPr>
      </p:pic>
      <p:sp>
        <p:nvSpPr>
          <p:cNvPr id="8" name="textruta 7">
            <a:extLst>
              <a:ext uri="{FF2B5EF4-FFF2-40B4-BE49-F238E27FC236}">
                <a16:creationId xmlns:a16="http://schemas.microsoft.com/office/drawing/2014/main" id="{0E5DACEE-25AD-4515-85BD-6AC3A46F4733}"/>
              </a:ext>
              <a:ext uri="{C183D7F6-B498-43B3-948B-1728B52AA6E4}">
                <adec:decorative xmlns:adec="http://schemas.microsoft.com/office/drawing/2017/decorative" val="0"/>
              </a:ext>
            </a:extLst>
          </p:cNvPr>
          <p:cNvSpPr txBox="1"/>
          <p:nvPr/>
        </p:nvSpPr>
        <p:spPr>
          <a:xfrm>
            <a:off x="354014" y="1614876"/>
            <a:ext cx="3667924" cy="1471511"/>
          </a:xfrm>
          <a:prstGeom prst="rect">
            <a:avLst/>
          </a:prstGeom>
          <a:solidFill>
            <a:schemeClr val="accent6"/>
          </a:solidFill>
        </p:spPr>
        <p:txBody>
          <a:bodyPr wrap="square" lIns="252000" tIns="180000" rIns="108000" bIns="180000" rtlCol="0">
            <a:spAutoFit/>
          </a:bodyPr>
          <a:lstStyle/>
          <a:p>
            <a:r>
              <a:rPr lang="en-US" sz="1800">
                <a:latin typeface="+mn-lt"/>
              </a:rPr>
              <a:t>From basic molecular biological research to clinical epidemiology and care sciences. </a:t>
            </a:r>
            <a:endParaRPr lang="sv-SE" sz="1800">
              <a:latin typeface="+mn-lt"/>
            </a:endParaRPr>
          </a:p>
        </p:txBody>
      </p:sp>
      <p:pic>
        <p:nvPicPr>
          <p:cNvPr id="13" name="Bildobjekt 12">
            <a:extLst>
              <a:ext uri="{FF2B5EF4-FFF2-40B4-BE49-F238E27FC236}">
                <a16:creationId xmlns:a16="http://schemas.microsoft.com/office/drawing/2014/main" id="{488A8516-F298-4CF7-89AD-180C98FC03DA}"/>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38526" y="2396216"/>
            <a:ext cx="2916187" cy="2079261"/>
          </a:xfrm>
          <a:prstGeom prst="rect">
            <a:avLst/>
          </a:prstGeom>
          <a:ln>
            <a:solidFill>
              <a:schemeClr val="bg1"/>
            </a:solidFill>
          </a:ln>
        </p:spPr>
      </p:pic>
      <p:grpSp>
        <p:nvGrpSpPr>
          <p:cNvPr id="3" name="Grupp 2" descr="7,667 number of publications (articles and reviews)">
            <a:extLst>
              <a:ext uri="{FF2B5EF4-FFF2-40B4-BE49-F238E27FC236}">
                <a16:creationId xmlns:a16="http://schemas.microsoft.com/office/drawing/2014/main" id="{6257B9DB-1C9D-5345-6DDE-DECFE02262B2}"/>
              </a:ext>
            </a:extLst>
          </p:cNvPr>
          <p:cNvGrpSpPr/>
          <p:nvPr/>
        </p:nvGrpSpPr>
        <p:grpSpPr>
          <a:xfrm>
            <a:off x="467544" y="3507854"/>
            <a:ext cx="7128792" cy="1107996"/>
            <a:chOff x="683568" y="3651870"/>
            <a:chExt cx="7128792" cy="1107996"/>
          </a:xfrm>
        </p:grpSpPr>
        <p:sp>
          <p:nvSpPr>
            <p:cNvPr id="12" name="textruta 11">
              <a:extLst>
                <a:ext uri="{FF2B5EF4-FFF2-40B4-BE49-F238E27FC236}">
                  <a16:creationId xmlns:a16="http://schemas.microsoft.com/office/drawing/2014/main" id="{A34AA6EF-4690-A5C9-4513-62DE3ABFFC9F}"/>
                </a:ext>
              </a:extLst>
            </p:cNvPr>
            <p:cNvSpPr txBox="1"/>
            <p:nvPr/>
          </p:nvSpPr>
          <p:spPr>
            <a:xfrm>
              <a:off x="683568" y="3651870"/>
              <a:ext cx="2836984" cy="1107996"/>
            </a:xfrm>
            <a:prstGeom prst="rect">
              <a:avLst/>
            </a:prstGeom>
            <a:noFill/>
          </p:spPr>
          <p:txBody>
            <a:bodyPr wrap="square" rtlCol="0">
              <a:spAutoFit/>
            </a:bodyPr>
            <a:lstStyle/>
            <a:p>
              <a:pPr algn="ctr"/>
              <a:r>
                <a:rPr lang="sv-SE" sz="6600" dirty="0">
                  <a:solidFill>
                    <a:schemeClr val="accent1"/>
                  </a:solidFill>
                  <a:latin typeface="+mj-lt"/>
                  <a:cs typeface="Arial" panose="020B0604020202020204" pitchFamily="34" charset="0"/>
                </a:rPr>
                <a:t>7,200</a:t>
              </a:r>
              <a:endParaRPr lang="sv-SE" sz="1000" dirty="0">
                <a:solidFill>
                  <a:schemeClr val="accent1"/>
                </a:solidFill>
                <a:latin typeface="+mj-lt"/>
                <a:cs typeface="Arial" panose="020B0604020202020204" pitchFamily="34" charset="0"/>
              </a:endParaRPr>
            </a:p>
          </p:txBody>
        </p:sp>
        <p:sp>
          <p:nvSpPr>
            <p:cNvPr id="15" name="Rektangel 14">
              <a:extLst>
                <a:ext uri="{FF2B5EF4-FFF2-40B4-BE49-F238E27FC236}">
                  <a16:creationId xmlns:a16="http://schemas.microsoft.com/office/drawing/2014/main" id="{D8D59ACE-2CC0-A5CA-81D6-CE891FA127C4}"/>
                </a:ext>
              </a:extLst>
            </p:cNvPr>
            <p:cNvSpPr/>
            <p:nvPr/>
          </p:nvSpPr>
          <p:spPr>
            <a:xfrm>
              <a:off x="3240360" y="3991242"/>
              <a:ext cx="4572000" cy="584775"/>
            </a:xfrm>
            <a:prstGeom prst="rect">
              <a:avLst/>
            </a:prstGeom>
          </p:spPr>
          <p:txBody>
            <a:bodyPr>
              <a:spAutoFit/>
            </a:bodyPr>
            <a:lstStyle/>
            <a:p>
              <a:r>
                <a:rPr lang="sv-SE" sz="1600" err="1">
                  <a:solidFill>
                    <a:schemeClr val="accent1"/>
                  </a:solidFill>
                  <a:latin typeface="+mj-lt"/>
                  <a:cs typeface="Arial" panose="020B0604020202020204" pitchFamily="34" charset="0"/>
                </a:rPr>
                <a:t>Number</a:t>
              </a:r>
              <a:r>
                <a:rPr lang="sv-SE" sz="1600">
                  <a:solidFill>
                    <a:schemeClr val="accent1"/>
                  </a:solidFill>
                  <a:latin typeface="+mj-lt"/>
                  <a:cs typeface="Arial" panose="020B0604020202020204" pitchFamily="34" charset="0"/>
                </a:rPr>
                <a:t> </a:t>
              </a:r>
              <a:r>
                <a:rPr lang="sv-SE" sz="1600" err="1">
                  <a:solidFill>
                    <a:schemeClr val="accent1"/>
                  </a:solidFill>
                  <a:latin typeface="+mj-lt"/>
                  <a:cs typeface="Arial" panose="020B0604020202020204" pitchFamily="34" charset="0"/>
                </a:rPr>
                <a:t>of</a:t>
              </a:r>
              <a:r>
                <a:rPr lang="sv-SE" sz="1600">
                  <a:solidFill>
                    <a:schemeClr val="accent1"/>
                  </a:solidFill>
                  <a:latin typeface="+mj-lt"/>
                  <a:cs typeface="Arial" panose="020B0604020202020204" pitchFamily="34" charset="0"/>
                </a:rPr>
                <a:t> </a:t>
              </a:r>
              <a:r>
                <a:rPr lang="sv-SE" sz="1600" err="1">
                  <a:solidFill>
                    <a:schemeClr val="accent1"/>
                  </a:solidFill>
                  <a:latin typeface="+mj-lt"/>
                  <a:cs typeface="Arial" panose="020B0604020202020204" pitchFamily="34" charset="0"/>
                </a:rPr>
                <a:t>publications</a:t>
              </a:r>
              <a:r>
                <a:rPr lang="sv-SE" sz="1600">
                  <a:solidFill>
                    <a:schemeClr val="accent1"/>
                  </a:solidFill>
                  <a:latin typeface="+mj-lt"/>
                  <a:cs typeface="Arial" panose="020B0604020202020204" pitchFamily="34" charset="0"/>
                </a:rPr>
                <a:t> </a:t>
              </a:r>
              <a:br>
                <a:rPr lang="sv-SE" sz="1600">
                  <a:solidFill>
                    <a:schemeClr val="accent1"/>
                  </a:solidFill>
                  <a:latin typeface="+mj-lt"/>
                  <a:cs typeface="Arial" panose="020B0604020202020204" pitchFamily="34" charset="0"/>
                </a:rPr>
              </a:br>
              <a:r>
                <a:rPr lang="sv-SE" sz="1600">
                  <a:solidFill>
                    <a:schemeClr val="accent1"/>
                  </a:solidFill>
                  <a:latin typeface="+mj-lt"/>
                  <a:cs typeface="Arial" panose="020B0604020202020204" pitchFamily="34" charset="0"/>
                </a:rPr>
                <a:t>(</a:t>
              </a:r>
              <a:r>
                <a:rPr lang="sv-SE" sz="1600" err="1">
                  <a:solidFill>
                    <a:schemeClr val="accent1"/>
                  </a:solidFill>
                  <a:latin typeface="+mj-lt"/>
                  <a:cs typeface="Arial" panose="020B0604020202020204" pitchFamily="34" charset="0"/>
                </a:rPr>
                <a:t>Articles</a:t>
              </a:r>
              <a:r>
                <a:rPr lang="sv-SE" sz="1600">
                  <a:solidFill>
                    <a:schemeClr val="accent1"/>
                  </a:solidFill>
                  <a:latin typeface="+mj-lt"/>
                  <a:cs typeface="Arial" panose="020B0604020202020204" pitchFamily="34" charset="0"/>
                </a:rPr>
                <a:t> och reviews)</a:t>
              </a:r>
            </a:p>
          </p:txBody>
        </p:sp>
      </p:grpSp>
      <p:sp>
        <p:nvSpPr>
          <p:cNvPr id="17" name="Platshållare för sidfot 4">
            <a:extLst>
              <a:ext uri="{FF2B5EF4-FFF2-40B4-BE49-F238E27FC236}">
                <a16:creationId xmlns:a16="http://schemas.microsoft.com/office/drawing/2014/main" id="{F02ABC07-E2B4-642B-EF4E-59588A33C65A}"/>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a:solidFill>
                  <a:schemeClr val="tx1"/>
                </a:solidFill>
              </a:rPr>
              <a:t>Photo: Erik Cronberg. Source: Web </a:t>
            </a:r>
            <a:r>
              <a:rPr lang="sv-SE" altLang="sv-SE" sz="600" err="1">
                <a:solidFill>
                  <a:schemeClr val="tx1"/>
                </a:solidFill>
              </a:rPr>
              <a:t>of</a:t>
            </a:r>
            <a:r>
              <a:rPr lang="sv-SE" altLang="sv-SE" sz="600">
                <a:solidFill>
                  <a:schemeClr val="tx1"/>
                </a:solidFill>
              </a:rPr>
              <a:t> Science and </a:t>
            </a:r>
            <a:r>
              <a:rPr lang="sv-SE" altLang="sv-SE" sz="600" err="1">
                <a:solidFill>
                  <a:schemeClr val="tx1"/>
                </a:solidFill>
              </a:rPr>
              <a:t>Medline</a:t>
            </a:r>
            <a:r>
              <a:rPr lang="sv-SE" altLang="sv-SE" sz="600">
                <a:solidFill>
                  <a:schemeClr val="tx1"/>
                </a:solidFill>
              </a:rPr>
              <a:t>.</a:t>
            </a:r>
          </a:p>
        </p:txBody>
      </p:sp>
      <p:sp>
        <p:nvSpPr>
          <p:cNvPr id="6" name="Platshållare för sidfot 5">
            <a:extLst>
              <a:ext uri="{FF2B5EF4-FFF2-40B4-BE49-F238E27FC236}">
                <a16:creationId xmlns:a16="http://schemas.microsoft.com/office/drawing/2014/main" id="{B69E24CC-F3AA-37A2-C132-6BA35ACD5329}"/>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40B99EA2-31F0-4E67-B419-A7E7F019BA64}"/>
              </a:ext>
              <a:ext uri="{C183D7F6-B498-43B3-948B-1728B52AA6E4}">
                <adec:decorative xmlns:adec="http://schemas.microsoft.com/office/drawing/2017/decorative" val="1"/>
              </a:ext>
            </a:extLst>
          </p:cNvPr>
          <p:cNvSpPr>
            <a:spLocks noGrp="1"/>
          </p:cNvSpPr>
          <p:nvPr>
            <p:ph type="dt" sz="half" idx="10"/>
          </p:nvPr>
        </p:nvSpPr>
        <p:spPr/>
        <p:txBody>
          <a:bodyPr/>
          <a:lstStyle/>
          <a:p>
            <a:fld id="{61AADAC2-47CA-430D-8CBB-13DC0B5F8D04}" type="datetime4">
              <a:rPr lang="en-GB" smtClean="0"/>
              <a:t>14 April 2026</a:t>
            </a:fld>
            <a:endParaRPr lang="sv-SE"/>
          </a:p>
        </p:txBody>
      </p:sp>
      <p:sp>
        <p:nvSpPr>
          <p:cNvPr id="4" name="Platshållare för bildnummer 3">
            <a:extLst>
              <a:ext uri="{FF2B5EF4-FFF2-40B4-BE49-F238E27FC236}">
                <a16:creationId xmlns:a16="http://schemas.microsoft.com/office/drawing/2014/main" id="{66F3B245-DDA1-489D-904E-041F6B01E724}"/>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21</a:t>
            </a:fld>
            <a:endParaRPr lang="sv-SE"/>
          </a:p>
        </p:txBody>
      </p:sp>
    </p:spTree>
    <p:extLst>
      <p:ext uri="{BB962C8B-B14F-4D97-AF65-F5344CB8AC3E}">
        <p14:creationId xmlns:p14="http://schemas.microsoft.com/office/powerpoint/2010/main" val="1450443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FEB5C1A-422F-4034-9709-6787F45514DF}"/>
              </a:ext>
            </a:extLst>
          </p:cNvPr>
          <p:cNvSpPr>
            <a:spLocks noGrp="1"/>
          </p:cNvSpPr>
          <p:nvPr>
            <p:ph type="title"/>
          </p:nvPr>
        </p:nvSpPr>
        <p:spPr>
          <a:xfrm>
            <a:off x="255983" y="342635"/>
            <a:ext cx="8352730" cy="857250"/>
          </a:xfrm>
        </p:spPr>
        <p:txBody>
          <a:bodyPr/>
          <a:lstStyle/>
          <a:p>
            <a:r>
              <a:rPr lang="en-GB"/>
              <a:t>Research at KI</a:t>
            </a:r>
          </a:p>
        </p:txBody>
      </p:sp>
      <p:sp>
        <p:nvSpPr>
          <p:cNvPr id="3" name="Platshållare för sidfot 5">
            <a:extLst>
              <a:ext uri="{FF2B5EF4-FFF2-40B4-BE49-F238E27FC236}">
                <a16:creationId xmlns:a16="http://schemas.microsoft.com/office/drawing/2014/main" id="{5FCFEB96-E1AA-0997-22EA-AC05E7C80FF5}"/>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1D2AC6AB-8D32-42CC-ADFA-C8F59AAAA69D}"/>
              </a:ext>
              <a:ext uri="{C183D7F6-B498-43B3-948B-1728B52AA6E4}">
                <adec:decorative xmlns:adec="http://schemas.microsoft.com/office/drawing/2017/decorative" val="1"/>
              </a:ext>
            </a:extLst>
          </p:cNvPr>
          <p:cNvSpPr>
            <a:spLocks noGrp="1"/>
          </p:cNvSpPr>
          <p:nvPr>
            <p:ph type="dt" sz="half" idx="10"/>
          </p:nvPr>
        </p:nvSpPr>
        <p:spPr/>
        <p:txBody>
          <a:bodyPr/>
          <a:lstStyle/>
          <a:p>
            <a:fld id="{742DF170-58A6-462C-B1B8-F3A9808BDA1A}" type="datetime4">
              <a:rPr lang="en-GB" smtClean="0"/>
              <a:t>14 April 2026</a:t>
            </a:fld>
            <a:endParaRPr lang="en-GB"/>
          </a:p>
        </p:txBody>
      </p:sp>
      <p:sp>
        <p:nvSpPr>
          <p:cNvPr id="4" name="Platshållare för bildnummer 3">
            <a:extLst>
              <a:ext uri="{FF2B5EF4-FFF2-40B4-BE49-F238E27FC236}">
                <a16:creationId xmlns:a16="http://schemas.microsoft.com/office/drawing/2014/main" id="{89F9DB62-AA20-4A57-B66C-CC417F7A9DF6}"/>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en-GB" smtClean="0"/>
              <a:pPr/>
              <a:t>22</a:t>
            </a:fld>
            <a:endParaRPr lang="en-GB"/>
          </a:p>
        </p:txBody>
      </p:sp>
      <p:sp>
        <p:nvSpPr>
          <p:cNvPr id="10" name="Platshållare för innehåll 10">
            <a:extLst>
              <a:ext uri="{FF2B5EF4-FFF2-40B4-BE49-F238E27FC236}">
                <a16:creationId xmlns:a16="http://schemas.microsoft.com/office/drawing/2014/main" id="{AF6E3B0D-13A6-C225-C61C-3A0E344CBB37}"/>
              </a:ext>
            </a:extLst>
          </p:cNvPr>
          <p:cNvSpPr>
            <a:spLocks noGrp="1"/>
          </p:cNvSpPr>
          <p:nvPr>
            <p:ph idx="1"/>
          </p:nvPr>
        </p:nvSpPr>
        <p:spPr>
          <a:xfrm>
            <a:off x="2988073" y="1154504"/>
            <a:ext cx="6155927" cy="3190191"/>
          </a:xfrm>
        </p:spPr>
        <p:txBody>
          <a:bodyPr/>
          <a:lstStyle/>
          <a:p>
            <a:r>
              <a:rPr lang="en-US" spc="-10" dirty="0"/>
              <a:t>Health and disease throughout all stages of life</a:t>
            </a:r>
          </a:p>
          <a:p>
            <a:r>
              <a:rPr lang="en-US" spc="-10" dirty="0"/>
              <a:t>The world around us – global health and </a:t>
            </a:r>
            <a:br>
              <a:rPr lang="en-US" spc="-10" dirty="0"/>
            </a:br>
            <a:r>
              <a:rPr lang="en-US" spc="-10" dirty="0"/>
              <a:t>international collaboration</a:t>
            </a:r>
          </a:p>
          <a:p>
            <a:r>
              <a:rPr lang="en-US" spc="-10" dirty="0"/>
              <a:t>The future of healthcare – precision medicine, </a:t>
            </a:r>
            <a:br>
              <a:rPr lang="en-US" spc="-10" dirty="0"/>
            </a:br>
            <a:r>
              <a:rPr lang="en-US" spc="-10" dirty="0"/>
              <a:t>ATMP, AI, and prevention</a:t>
            </a:r>
          </a:p>
          <a:p>
            <a:r>
              <a:rPr lang="en-US" spc="-10" dirty="0"/>
              <a:t>Cancer and immunology – better diagnostic tools and treatments</a:t>
            </a:r>
          </a:p>
          <a:p>
            <a:r>
              <a:rPr lang="en-US" spc="-10" dirty="0"/>
              <a:t>Brain, nervous system, and mental health</a:t>
            </a:r>
          </a:p>
          <a:p>
            <a:r>
              <a:rPr lang="en-US" spc="-10" dirty="0"/>
              <a:t>Registry research, epidemiology, and biostatistics</a:t>
            </a:r>
          </a:p>
          <a:p>
            <a:r>
              <a:rPr lang="en-US" spc="-10" dirty="0"/>
              <a:t>Curiosity-driven basic research on the body’s smallest components</a:t>
            </a:r>
          </a:p>
          <a:p>
            <a:endParaRPr lang="sv-SE" dirty="0"/>
          </a:p>
        </p:txBody>
      </p:sp>
      <p:pic>
        <p:nvPicPr>
          <p:cNvPr id="11" name="Bildobjekt 10">
            <a:extLst>
              <a:ext uri="{FF2B5EF4-FFF2-40B4-BE49-F238E27FC236}">
                <a16:creationId xmlns:a16="http://schemas.microsoft.com/office/drawing/2014/main" id="{FA191023-77C8-025A-79E9-79346589EF4F}"/>
              </a:ext>
              <a:ext uri="{C183D7F6-B498-43B3-948B-1728B52AA6E4}">
                <adec:decorative xmlns:adec="http://schemas.microsoft.com/office/drawing/2017/decorative" val="1"/>
              </a:ext>
            </a:extLst>
          </p:cNvPr>
          <p:cNvPicPr>
            <a:picLocks noChangeAspect="1"/>
          </p:cNvPicPr>
          <p:nvPr/>
        </p:nvPicPr>
        <p:blipFill>
          <a:blip r:embed="rId3"/>
          <a:srcRect l="20282" t="1354" r="21213" b="553"/>
          <a:stretch/>
        </p:blipFill>
        <p:spPr>
          <a:xfrm>
            <a:off x="360734" y="1235075"/>
            <a:ext cx="2483074" cy="2776834"/>
          </a:xfrm>
          <a:prstGeom prst="rect">
            <a:avLst/>
          </a:prstGeom>
        </p:spPr>
      </p:pic>
      <p:sp>
        <p:nvSpPr>
          <p:cNvPr id="13" name="Platshållare för sidfot 4">
            <a:extLst>
              <a:ext uri="{FF2B5EF4-FFF2-40B4-BE49-F238E27FC236}">
                <a16:creationId xmlns:a16="http://schemas.microsoft.com/office/drawing/2014/main" id="{B82F6ACE-0E45-4F57-BFBE-66997972FB22}"/>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dirty="0">
                <a:solidFill>
                  <a:schemeClr val="tx1"/>
                </a:solidFill>
              </a:rPr>
              <a:t>Photo: Liza Simonsson</a:t>
            </a:r>
          </a:p>
        </p:txBody>
      </p:sp>
    </p:spTree>
    <p:extLst>
      <p:ext uri="{BB962C8B-B14F-4D97-AF65-F5344CB8AC3E}">
        <p14:creationId xmlns:p14="http://schemas.microsoft.com/office/powerpoint/2010/main" val="3788244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89F00FA-4782-469E-A1A2-235E5EBB18E7}"/>
              </a:ext>
            </a:extLst>
          </p:cNvPr>
          <p:cNvSpPr>
            <a:spLocks noGrp="1"/>
          </p:cNvSpPr>
          <p:nvPr>
            <p:ph type="title"/>
          </p:nvPr>
        </p:nvSpPr>
        <p:spPr/>
        <p:txBody>
          <a:bodyPr/>
          <a:lstStyle/>
          <a:p>
            <a:r>
              <a:rPr lang="en-GB"/>
              <a:t>Research Infrastructure</a:t>
            </a:r>
          </a:p>
        </p:txBody>
      </p:sp>
      <p:pic>
        <p:nvPicPr>
          <p:cNvPr id="14" name="Bildobjekt 13">
            <a:extLst>
              <a:ext uri="{FF2B5EF4-FFF2-40B4-BE49-F238E27FC236}">
                <a16:creationId xmlns:a16="http://schemas.microsoft.com/office/drawing/2014/main" id="{1932921F-0BEE-4F1B-82CD-FCCBDDBA84AB}"/>
              </a:ext>
              <a:ext uri="{C183D7F6-B498-43B3-948B-1728B52AA6E4}">
                <adec:decorative xmlns:adec="http://schemas.microsoft.com/office/drawing/2017/decorative" val="1"/>
              </a:ext>
            </a:extLst>
          </p:cNvPr>
          <p:cNvPicPr>
            <a:picLocks noChangeAspect="1"/>
          </p:cNvPicPr>
          <p:nvPr/>
        </p:nvPicPr>
        <p:blipFill rotWithShape="1">
          <a:blip r:embed="rId3"/>
          <a:srcRect r="2536" b="6212"/>
          <a:stretch/>
        </p:blipFill>
        <p:spPr>
          <a:xfrm>
            <a:off x="361557" y="1195679"/>
            <a:ext cx="3563888" cy="2448992"/>
          </a:xfrm>
          <a:prstGeom prst="rect">
            <a:avLst/>
          </a:prstGeom>
        </p:spPr>
      </p:pic>
      <p:pic>
        <p:nvPicPr>
          <p:cNvPr id="12" name="Bildobjekt 11">
            <a:extLst>
              <a:ext uri="{FF2B5EF4-FFF2-40B4-BE49-F238E27FC236}">
                <a16:creationId xmlns:a16="http://schemas.microsoft.com/office/drawing/2014/main" id="{39BF7F88-E90E-4465-BFCA-8EED8175C6A5}"/>
              </a:ext>
              <a:ext uri="{C183D7F6-B498-43B3-948B-1728B52AA6E4}">
                <adec:decorative xmlns:adec="http://schemas.microsoft.com/office/drawing/2017/decorative" val="1"/>
              </a:ext>
            </a:extLst>
          </p:cNvPr>
          <p:cNvPicPr>
            <a:picLocks noChangeAspect="1"/>
          </p:cNvPicPr>
          <p:nvPr/>
        </p:nvPicPr>
        <p:blipFill rotWithShape="1">
          <a:blip r:embed="rId4"/>
          <a:srcRect l="5525" t="-1" b="1177"/>
          <a:stretch/>
        </p:blipFill>
        <p:spPr>
          <a:xfrm>
            <a:off x="3751362" y="1465340"/>
            <a:ext cx="3293986" cy="2297100"/>
          </a:xfrm>
          <a:prstGeom prst="rect">
            <a:avLst/>
          </a:prstGeom>
          <a:ln>
            <a:solidFill>
              <a:schemeClr val="bg1"/>
            </a:solidFill>
          </a:ln>
        </p:spPr>
      </p:pic>
      <p:pic>
        <p:nvPicPr>
          <p:cNvPr id="10" name="Bildobjekt 9">
            <a:extLst>
              <a:ext uri="{FF2B5EF4-FFF2-40B4-BE49-F238E27FC236}">
                <a16:creationId xmlns:a16="http://schemas.microsoft.com/office/drawing/2014/main" id="{D1043582-4FF8-4366-A08E-A3DE4BE536E7}"/>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14757" y="987574"/>
            <a:ext cx="1779039" cy="2611214"/>
          </a:xfrm>
          <a:prstGeom prst="rect">
            <a:avLst/>
          </a:prstGeom>
          <a:ln>
            <a:solidFill>
              <a:schemeClr val="bg1"/>
            </a:solidFill>
          </a:ln>
        </p:spPr>
      </p:pic>
      <p:sp>
        <p:nvSpPr>
          <p:cNvPr id="6" name="Platshållare för innehåll 5">
            <a:extLst>
              <a:ext uri="{FF2B5EF4-FFF2-40B4-BE49-F238E27FC236}">
                <a16:creationId xmlns:a16="http://schemas.microsoft.com/office/drawing/2014/main" id="{1CA3EA29-02AB-45DF-ACA2-4028C74C4E87}"/>
              </a:ext>
              <a:ext uri="{C183D7F6-B498-43B3-948B-1728B52AA6E4}">
                <adec:decorative xmlns:adec="http://schemas.microsoft.com/office/drawing/2017/decorative" val="0"/>
              </a:ext>
            </a:extLst>
          </p:cNvPr>
          <p:cNvSpPr>
            <a:spLocks noGrp="1"/>
          </p:cNvSpPr>
          <p:nvPr>
            <p:ph idx="1"/>
          </p:nvPr>
        </p:nvSpPr>
        <p:spPr>
          <a:xfrm>
            <a:off x="647699" y="3219823"/>
            <a:ext cx="6012531" cy="1296144"/>
          </a:xfrm>
          <a:solidFill>
            <a:schemeClr val="accent1"/>
          </a:solidFill>
        </p:spPr>
        <p:txBody>
          <a:bodyPr lIns="252000" tIns="216000" rIns="108000" bIns="216000"/>
          <a:lstStyle/>
          <a:p>
            <a:pPr marL="0" indent="0">
              <a:buNone/>
            </a:pPr>
            <a:r>
              <a:rPr lang="en-US" sz="1800">
                <a:solidFill>
                  <a:schemeClr val="bg1"/>
                </a:solidFill>
              </a:rPr>
              <a:t>New buildings for laboratories and a wide range of core-facilities offer advanced equipment, services and expertise for academic research in Sweden</a:t>
            </a:r>
            <a:endParaRPr lang="en-GB" sz="1800">
              <a:solidFill>
                <a:schemeClr val="bg1"/>
              </a:solidFill>
            </a:endParaRPr>
          </a:p>
        </p:txBody>
      </p:sp>
      <p:sp>
        <p:nvSpPr>
          <p:cNvPr id="16" name="Platshållare för sidfot 4">
            <a:extLst>
              <a:ext uri="{FF2B5EF4-FFF2-40B4-BE49-F238E27FC236}">
                <a16:creationId xmlns:a16="http://schemas.microsoft.com/office/drawing/2014/main" id="{4E4706AE-8D7B-BF62-29BF-F4C2CC429888}"/>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a:solidFill>
                  <a:schemeClr val="tx1"/>
                </a:solidFill>
              </a:rPr>
              <a:t>Photo: Stefan Zimmerman, Martin Stenmark and </a:t>
            </a:r>
            <a:r>
              <a:rPr lang="sv-SE" altLang="sv-SE" sz="600" err="1">
                <a:solidFill>
                  <a:schemeClr val="tx1"/>
                </a:solidFill>
              </a:rPr>
              <a:t>SciLifeLab</a:t>
            </a:r>
            <a:endParaRPr lang="sv-SE" altLang="sv-SE" sz="600">
              <a:solidFill>
                <a:schemeClr val="tx1"/>
              </a:solidFill>
            </a:endParaRPr>
          </a:p>
        </p:txBody>
      </p:sp>
      <p:sp>
        <p:nvSpPr>
          <p:cNvPr id="7" name="Platshållare för sidfot 5">
            <a:extLst>
              <a:ext uri="{FF2B5EF4-FFF2-40B4-BE49-F238E27FC236}">
                <a16:creationId xmlns:a16="http://schemas.microsoft.com/office/drawing/2014/main" id="{1F5D1429-A9CB-60C3-E67F-26AA6157FD22}"/>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9297CDF1-DD6F-45BB-91C0-4ABA9508C0DA}"/>
              </a:ext>
              <a:ext uri="{C183D7F6-B498-43B3-948B-1728B52AA6E4}">
                <adec:decorative xmlns:adec="http://schemas.microsoft.com/office/drawing/2017/decorative" val="1"/>
              </a:ext>
            </a:extLst>
          </p:cNvPr>
          <p:cNvSpPr>
            <a:spLocks noGrp="1"/>
          </p:cNvSpPr>
          <p:nvPr>
            <p:ph type="dt" sz="half" idx="10"/>
          </p:nvPr>
        </p:nvSpPr>
        <p:spPr/>
        <p:txBody>
          <a:bodyPr/>
          <a:lstStyle/>
          <a:p>
            <a:fld id="{75E2B207-8AD5-4295-AEB3-79ED3879B6EF}" type="datetime4">
              <a:rPr lang="en-GB" smtClean="0"/>
              <a:t>14 April 2026</a:t>
            </a:fld>
            <a:endParaRPr lang="en-GB"/>
          </a:p>
        </p:txBody>
      </p:sp>
      <p:sp>
        <p:nvSpPr>
          <p:cNvPr id="4" name="Platshållare för bildnummer 3">
            <a:extLst>
              <a:ext uri="{FF2B5EF4-FFF2-40B4-BE49-F238E27FC236}">
                <a16:creationId xmlns:a16="http://schemas.microsoft.com/office/drawing/2014/main" id="{F549C38B-77B6-4B3B-BFC7-4578D9345178}"/>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en-GB" smtClean="0"/>
              <a:pPr/>
              <a:t>23</a:t>
            </a:fld>
            <a:endParaRPr lang="en-GB"/>
          </a:p>
        </p:txBody>
      </p:sp>
    </p:spTree>
    <p:extLst>
      <p:ext uri="{BB962C8B-B14F-4D97-AF65-F5344CB8AC3E}">
        <p14:creationId xmlns:p14="http://schemas.microsoft.com/office/powerpoint/2010/main" val="275589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3217065-ED78-49F8-8B9E-4D086C153A80}"/>
              </a:ext>
            </a:extLst>
          </p:cNvPr>
          <p:cNvSpPr>
            <a:spLocks noGrp="1"/>
          </p:cNvSpPr>
          <p:nvPr>
            <p:ph type="title"/>
          </p:nvPr>
        </p:nvSpPr>
        <p:spPr/>
        <p:txBody>
          <a:bodyPr/>
          <a:lstStyle/>
          <a:p>
            <a:r>
              <a:rPr lang="en-GB"/>
              <a:t>Collaboration</a:t>
            </a:r>
          </a:p>
        </p:txBody>
      </p:sp>
      <p:pic>
        <p:nvPicPr>
          <p:cNvPr id="8" name="Bildobjekt 7">
            <a:extLst>
              <a:ext uri="{FF2B5EF4-FFF2-40B4-BE49-F238E27FC236}">
                <a16:creationId xmlns:a16="http://schemas.microsoft.com/office/drawing/2014/main" id="{B077BF72-00FA-4210-A158-890C4CBA7E0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 y="1417445"/>
            <a:ext cx="4536504" cy="3018335"/>
          </a:xfrm>
          <a:prstGeom prst="rect">
            <a:avLst/>
          </a:prstGeom>
        </p:spPr>
      </p:pic>
      <p:pic>
        <p:nvPicPr>
          <p:cNvPr id="6" name="Bildobjekt 5">
            <a:extLst>
              <a:ext uri="{FF2B5EF4-FFF2-40B4-BE49-F238E27FC236}">
                <a16:creationId xmlns:a16="http://schemas.microsoft.com/office/drawing/2014/main" id="{A5CC26C8-89CD-4586-9CDA-5E86B998ED8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28202" y="987574"/>
            <a:ext cx="2877498" cy="1919291"/>
          </a:xfrm>
          <a:prstGeom prst="rect">
            <a:avLst/>
          </a:prstGeom>
          <a:ln>
            <a:solidFill>
              <a:schemeClr val="bg1"/>
            </a:solidFill>
          </a:ln>
        </p:spPr>
      </p:pic>
      <p:sp>
        <p:nvSpPr>
          <p:cNvPr id="9" name="textruta 8">
            <a:extLst>
              <a:ext uri="{FF2B5EF4-FFF2-40B4-BE49-F238E27FC236}">
                <a16:creationId xmlns:a16="http://schemas.microsoft.com/office/drawing/2014/main" id="{CDE66F3F-0DEA-4B52-93D9-6D5E877282C9}"/>
              </a:ext>
            </a:extLst>
          </p:cNvPr>
          <p:cNvSpPr txBox="1"/>
          <p:nvPr/>
        </p:nvSpPr>
        <p:spPr>
          <a:xfrm>
            <a:off x="3347864" y="2779449"/>
            <a:ext cx="5400600" cy="1544214"/>
          </a:xfrm>
          <a:prstGeom prst="rect">
            <a:avLst/>
          </a:prstGeom>
          <a:solidFill>
            <a:schemeClr val="accent1"/>
          </a:solidFill>
        </p:spPr>
        <p:txBody>
          <a:bodyPr wrap="square" lIns="252000" tIns="216000" rIns="108000" bIns="216000" rtlCol="0">
            <a:spAutoFit/>
          </a:bodyPr>
          <a:lstStyle/>
          <a:p>
            <a:pPr marL="0" indent="0">
              <a:buNone/>
            </a:pPr>
            <a:r>
              <a:rPr lang="en-US" sz="1800">
                <a:solidFill>
                  <a:schemeClr val="bg1"/>
                </a:solidFill>
                <a:latin typeface="+mn-lt"/>
              </a:rPr>
              <a:t>Close collaboration and innovation are an important part of the transition of knowledge and results to the community. Such transitions will promote better health and cure disease.</a:t>
            </a:r>
            <a:endParaRPr lang="en-GB" sz="1800">
              <a:solidFill>
                <a:schemeClr val="bg1"/>
              </a:solidFill>
              <a:latin typeface="+mn-lt"/>
            </a:endParaRPr>
          </a:p>
        </p:txBody>
      </p:sp>
      <p:sp>
        <p:nvSpPr>
          <p:cNvPr id="7" name="Platshållare för sidfot 4">
            <a:extLst>
              <a:ext uri="{FF2B5EF4-FFF2-40B4-BE49-F238E27FC236}">
                <a16:creationId xmlns:a16="http://schemas.microsoft.com/office/drawing/2014/main" id="{4242CC09-26DE-8B17-1F9C-B545413BA336}"/>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a:solidFill>
                  <a:schemeClr val="tx1"/>
                </a:solidFill>
              </a:rPr>
              <a:t>Photo: Erik Cronberg</a:t>
            </a:r>
          </a:p>
        </p:txBody>
      </p:sp>
      <p:sp>
        <p:nvSpPr>
          <p:cNvPr id="10" name="Platshållare för sidfot 5">
            <a:extLst>
              <a:ext uri="{FF2B5EF4-FFF2-40B4-BE49-F238E27FC236}">
                <a16:creationId xmlns:a16="http://schemas.microsoft.com/office/drawing/2014/main" id="{9CC8CFEC-6B15-DC34-9D32-199398F427E0}"/>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7527702C-390A-4288-ABC7-D091D30DF15C}"/>
              </a:ext>
              <a:ext uri="{C183D7F6-B498-43B3-948B-1728B52AA6E4}">
                <adec:decorative xmlns:adec="http://schemas.microsoft.com/office/drawing/2017/decorative" val="1"/>
              </a:ext>
            </a:extLst>
          </p:cNvPr>
          <p:cNvSpPr>
            <a:spLocks noGrp="1"/>
          </p:cNvSpPr>
          <p:nvPr>
            <p:ph type="dt" sz="half" idx="10"/>
          </p:nvPr>
        </p:nvSpPr>
        <p:spPr/>
        <p:txBody>
          <a:bodyPr/>
          <a:lstStyle/>
          <a:p>
            <a:fld id="{9307B84B-7192-4DA7-829C-0EDBC24318B2}" type="datetime4">
              <a:rPr lang="en-GB" smtClean="0"/>
              <a:t>14 April 2026</a:t>
            </a:fld>
            <a:endParaRPr lang="en-GB"/>
          </a:p>
        </p:txBody>
      </p:sp>
      <p:sp>
        <p:nvSpPr>
          <p:cNvPr id="4" name="Platshållare för bildnummer 3">
            <a:extLst>
              <a:ext uri="{FF2B5EF4-FFF2-40B4-BE49-F238E27FC236}">
                <a16:creationId xmlns:a16="http://schemas.microsoft.com/office/drawing/2014/main" id="{FFBB50D6-5222-4355-8648-2CC64AEA14E8}"/>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en-GB" smtClean="0"/>
              <a:pPr/>
              <a:t>24</a:t>
            </a:fld>
            <a:endParaRPr lang="en-GB"/>
          </a:p>
        </p:txBody>
      </p:sp>
    </p:spTree>
    <p:extLst>
      <p:ext uri="{BB962C8B-B14F-4D97-AF65-F5344CB8AC3E}">
        <p14:creationId xmlns:p14="http://schemas.microsoft.com/office/powerpoint/2010/main" val="2901369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3D5B7A4-2285-438D-A38F-A6EEAEC44BE3}"/>
              </a:ext>
            </a:extLst>
          </p:cNvPr>
          <p:cNvSpPr>
            <a:spLocks noGrp="1"/>
          </p:cNvSpPr>
          <p:nvPr>
            <p:ph type="title"/>
          </p:nvPr>
        </p:nvSpPr>
        <p:spPr/>
        <p:txBody>
          <a:bodyPr/>
          <a:lstStyle/>
          <a:p>
            <a:r>
              <a:rPr lang="en-GB"/>
              <a:t>Innovation and Entrepreneurship</a:t>
            </a:r>
          </a:p>
        </p:txBody>
      </p:sp>
      <p:pic>
        <p:nvPicPr>
          <p:cNvPr id="7" name="Bildobjekt 6">
            <a:extLst>
              <a:ext uri="{FF2B5EF4-FFF2-40B4-BE49-F238E27FC236}">
                <a16:creationId xmlns:a16="http://schemas.microsoft.com/office/drawing/2014/main" id="{26F49A9B-EA0F-49E0-BA04-E24683CCD45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0838" y="1644945"/>
            <a:ext cx="3462246" cy="2734282"/>
          </a:xfrm>
          <a:prstGeom prst="rect">
            <a:avLst/>
          </a:prstGeom>
        </p:spPr>
      </p:pic>
      <p:sp>
        <p:nvSpPr>
          <p:cNvPr id="8" name="textruta 7">
            <a:extLst>
              <a:ext uri="{FF2B5EF4-FFF2-40B4-BE49-F238E27FC236}">
                <a16:creationId xmlns:a16="http://schemas.microsoft.com/office/drawing/2014/main" id="{68E92ED9-D49B-4E04-A71A-33A0F7B5B8A3}"/>
              </a:ext>
            </a:extLst>
          </p:cNvPr>
          <p:cNvSpPr txBox="1"/>
          <p:nvPr/>
        </p:nvSpPr>
        <p:spPr>
          <a:xfrm>
            <a:off x="3491880" y="2283718"/>
            <a:ext cx="4392488" cy="1748510"/>
          </a:xfrm>
          <a:prstGeom prst="rect">
            <a:avLst/>
          </a:prstGeom>
          <a:solidFill>
            <a:schemeClr val="accent1"/>
          </a:solidFill>
        </p:spPr>
        <p:txBody>
          <a:bodyPr wrap="square" lIns="252000" tIns="180000" rIns="108000" bIns="180000" rtlCol="0">
            <a:spAutoFit/>
          </a:bodyPr>
          <a:lstStyle/>
          <a:p>
            <a:pPr marL="0" indent="0">
              <a:buNone/>
            </a:pPr>
            <a:r>
              <a:rPr lang="en-US" sz="1800">
                <a:solidFill>
                  <a:schemeClr val="bg1"/>
                </a:solidFill>
                <a:latin typeface="+mn-lt"/>
              </a:rPr>
              <a:t>Our ambition is to create the best possible conditions for the results </a:t>
            </a:r>
          </a:p>
          <a:p>
            <a:pPr marL="0" indent="0">
              <a:buNone/>
            </a:pPr>
            <a:r>
              <a:rPr lang="en-US" sz="1800">
                <a:solidFill>
                  <a:schemeClr val="bg1"/>
                </a:solidFill>
                <a:latin typeface="+mn-lt"/>
              </a:rPr>
              <a:t>of our operations to be implemented in society and contribute to a healthier future for all.</a:t>
            </a:r>
          </a:p>
        </p:txBody>
      </p:sp>
      <p:sp>
        <p:nvSpPr>
          <p:cNvPr id="6" name="Platshållare för sidfot 4">
            <a:extLst>
              <a:ext uri="{FF2B5EF4-FFF2-40B4-BE49-F238E27FC236}">
                <a16:creationId xmlns:a16="http://schemas.microsoft.com/office/drawing/2014/main" id="{5122C220-22C1-C015-80B5-A23C90A30346}"/>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a:solidFill>
                  <a:schemeClr val="tx1"/>
                </a:solidFill>
              </a:rPr>
              <a:t>Photo: </a:t>
            </a:r>
            <a:r>
              <a:rPr lang="sv-SE" altLang="sv-SE" sz="600" err="1">
                <a:solidFill>
                  <a:schemeClr val="tx1"/>
                </a:solidFill>
              </a:rPr>
              <a:t>iStock</a:t>
            </a:r>
            <a:endParaRPr lang="sv-SE" altLang="sv-SE" sz="600">
              <a:solidFill>
                <a:schemeClr val="tx1"/>
              </a:solidFill>
            </a:endParaRPr>
          </a:p>
        </p:txBody>
      </p:sp>
      <p:sp>
        <p:nvSpPr>
          <p:cNvPr id="9" name="Platshållare för sidfot 5">
            <a:extLst>
              <a:ext uri="{FF2B5EF4-FFF2-40B4-BE49-F238E27FC236}">
                <a16:creationId xmlns:a16="http://schemas.microsoft.com/office/drawing/2014/main" id="{29C2071F-7BFA-F1DC-90DD-834EA9DDC19A}"/>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A66470DF-5A15-4B56-9039-8F169043532D}"/>
              </a:ext>
              <a:ext uri="{C183D7F6-B498-43B3-948B-1728B52AA6E4}">
                <adec:decorative xmlns:adec="http://schemas.microsoft.com/office/drawing/2017/decorative" val="1"/>
              </a:ext>
            </a:extLst>
          </p:cNvPr>
          <p:cNvSpPr>
            <a:spLocks noGrp="1"/>
          </p:cNvSpPr>
          <p:nvPr>
            <p:ph type="dt" sz="half" idx="10"/>
          </p:nvPr>
        </p:nvSpPr>
        <p:spPr/>
        <p:txBody>
          <a:bodyPr/>
          <a:lstStyle/>
          <a:p>
            <a:fld id="{23DFF42C-3259-4CBF-A8E0-BA3A40CAF8CD}" type="datetime4">
              <a:rPr lang="en-GB" smtClean="0"/>
              <a:t>14 April 2026</a:t>
            </a:fld>
            <a:endParaRPr lang="sv-SE"/>
          </a:p>
        </p:txBody>
      </p:sp>
      <p:sp>
        <p:nvSpPr>
          <p:cNvPr id="4" name="Platshållare för bildnummer 3">
            <a:extLst>
              <a:ext uri="{FF2B5EF4-FFF2-40B4-BE49-F238E27FC236}">
                <a16:creationId xmlns:a16="http://schemas.microsoft.com/office/drawing/2014/main" id="{CAA5C0F1-B506-464E-9EED-062C39FC150C}"/>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25</a:t>
            </a:fld>
            <a:endParaRPr lang="sv-SE"/>
          </a:p>
        </p:txBody>
      </p:sp>
    </p:spTree>
    <p:extLst>
      <p:ext uri="{BB962C8B-B14F-4D97-AF65-F5344CB8AC3E}">
        <p14:creationId xmlns:p14="http://schemas.microsoft.com/office/powerpoint/2010/main" val="4204663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8B26FDF-C94D-4EC4-A523-4B44079FBA8E}"/>
              </a:ext>
            </a:extLst>
          </p:cNvPr>
          <p:cNvSpPr>
            <a:spLocks noGrp="1"/>
          </p:cNvSpPr>
          <p:nvPr>
            <p:ph type="title"/>
          </p:nvPr>
        </p:nvSpPr>
        <p:spPr/>
        <p:txBody>
          <a:bodyPr/>
          <a:lstStyle/>
          <a:p>
            <a:r>
              <a:rPr lang="sv-SE"/>
              <a:t>International ranking</a:t>
            </a:r>
          </a:p>
        </p:txBody>
      </p:sp>
      <p:graphicFrame>
        <p:nvGraphicFramePr>
          <p:cNvPr id="7" name="Tabell 7">
            <a:extLst>
              <a:ext uri="{FF2B5EF4-FFF2-40B4-BE49-F238E27FC236}">
                <a16:creationId xmlns:a16="http://schemas.microsoft.com/office/drawing/2014/main" id="{A9B51951-A333-B0C6-261D-EA67FCE8A339}"/>
              </a:ext>
            </a:extLst>
          </p:cNvPr>
          <p:cNvGraphicFramePr>
            <a:graphicFrameLocks noGrp="1"/>
          </p:cNvGraphicFramePr>
          <p:nvPr>
            <p:extLst>
              <p:ext uri="{D42A27DB-BD31-4B8C-83A1-F6EECF244321}">
                <p14:modId xmlns:p14="http://schemas.microsoft.com/office/powerpoint/2010/main" val="3470554711"/>
              </p:ext>
            </p:extLst>
          </p:nvPr>
        </p:nvGraphicFramePr>
        <p:xfrm>
          <a:off x="352424" y="915566"/>
          <a:ext cx="7560840" cy="109728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721609653"/>
                    </a:ext>
                  </a:extLst>
                </a:gridCol>
                <a:gridCol w="1008112">
                  <a:extLst>
                    <a:ext uri="{9D8B030D-6E8A-4147-A177-3AD203B41FA5}">
                      <a16:colId xmlns:a16="http://schemas.microsoft.com/office/drawing/2014/main" val="510273147"/>
                    </a:ext>
                  </a:extLst>
                </a:gridCol>
                <a:gridCol w="1008112">
                  <a:extLst>
                    <a:ext uri="{9D8B030D-6E8A-4147-A177-3AD203B41FA5}">
                      <a16:colId xmlns:a16="http://schemas.microsoft.com/office/drawing/2014/main" val="710620907"/>
                    </a:ext>
                  </a:extLst>
                </a:gridCol>
                <a:gridCol w="1008112">
                  <a:extLst>
                    <a:ext uri="{9D8B030D-6E8A-4147-A177-3AD203B41FA5}">
                      <a16:colId xmlns:a16="http://schemas.microsoft.com/office/drawing/2014/main" val="1128391356"/>
                    </a:ext>
                  </a:extLst>
                </a:gridCol>
                <a:gridCol w="1008112">
                  <a:extLst>
                    <a:ext uri="{9D8B030D-6E8A-4147-A177-3AD203B41FA5}">
                      <a16:colId xmlns:a16="http://schemas.microsoft.com/office/drawing/2014/main" val="2784494282"/>
                    </a:ext>
                  </a:extLst>
                </a:gridCol>
                <a:gridCol w="936104">
                  <a:extLst>
                    <a:ext uri="{9D8B030D-6E8A-4147-A177-3AD203B41FA5}">
                      <a16:colId xmlns:a16="http://schemas.microsoft.com/office/drawing/2014/main" val="4280078791"/>
                    </a:ext>
                  </a:extLst>
                </a:gridCol>
                <a:gridCol w="1080120">
                  <a:extLst>
                    <a:ext uri="{9D8B030D-6E8A-4147-A177-3AD203B41FA5}">
                      <a16:colId xmlns:a16="http://schemas.microsoft.com/office/drawing/2014/main" val="4220435217"/>
                    </a:ext>
                  </a:extLst>
                </a:gridCol>
              </a:tblGrid>
              <a:tr h="0">
                <a:tc>
                  <a:txBody>
                    <a:bodyPr/>
                    <a:lstStyle/>
                    <a:p>
                      <a:r>
                        <a:rPr lang="en-US" sz="800" noProof="0" dirty="0"/>
                        <a:t>Shanghai Ranking  ARWU, 2025, GRAS 2025</a:t>
                      </a:r>
                      <a:endParaRPr lang="en-US" sz="800" baseline="30000" noProof="0" dirty="0"/>
                    </a:p>
                  </a:txBody>
                  <a:tcPr/>
                </a:tc>
                <a:tc>
                  <a:txBody>
                    <a:bodyPr/>
                    <a:lstStyle/>
                    <a:p>
                      <a:pPr algn="ctr"/>
                      <a:r>
                        <a:rPr lang="en-GB" sz="800" b="1" noProof="0" dirty="0"/>
                        <a:t>Overall (ARWU)</a:t>
                      </a:r>
                    </a:p>
                  </a:txBody>
                  <a:tcPr anchor="b"/>
                </a:tc>
                <a:tc>
                  <a:txBody>
                    <a:bodyPr/>
                    <a:lstStyle/>
                    <a:p>
                      <a:pPr algn="ctr"/>
                      <a:r>
                        <a:rPr lang="en-GB" sz="800" noProof="0" dirty="0"/>
                        <a:t>Clinical Medicine</a:t>
                      </a:r>
                    </a:p>
                  </a:txBody>
                  <a:tcPr anchor="b"/>
                </a:tc>
                <a:tc>
                  <a:txBody>
                    <a:bodyPr/>
                    <a:lstStyle/>
                    <a:p>
                      <a:pPr algn="ctr"/>
                      <a:r>
                        <a:rPr lang="en-GB" sz="800" noProof="0" dirty="0"/>
                        <a:t>Public Health</a:t>
                      </a:r>
                    </a:p>
                  </a:txBody>
                  <a:tcPr anchor="b"/>
                </a:tc>
                <a:tc>
                  <a:txBody>
                    <a:bodyPr/>
                    <a:lstStyle/>
                    <a:p>
                      <a:pPr algn="ctr"/>
                      <a:r>
                        <a:rPr lang="sv-SE" sz="800" u="none" strike="noStrike" noProof="0" dirty="0" err="1">
                          <a:effectLst/>
                        </a:rPr>
                        <a:t>Dentistry</a:t>
                      </a:r>
                      <a:r>
                        <a:rPr lang="sv-SE" sz="800" u="none" strike="noStrike" noProof="0" dirty="0">
                          <a:effectLst/>
                        </a:rPr>
                        <a:t> and Oral </a:t>
                      </a:r>
                      <a:r>
                        <a:rPr lang="sv-SE" sz="800" u="none" strike="noStrike" noProof="0" dirty="0" err="1">
                          <a:effectLst/>
                        </a:rPr>
                        <a:t>health</a:t>
                      </a:r>
                      <a:endParaRPr lang="en-GB" sz="800" noProof="0" dirty="0"/>
                    </a:p>
                  </a:txBody>
                  <a:tcPr anchor="b"/>
                </a:tc>
                <a:tc>
                  <a:txBody>
                    <a:bodyPr/>
                    <a:lstStyle/>
                    <a:p>
                      <a:pPr algn="ctr"/>
                      <a:r>
                        <a:rPr lang="en-GB" sz="800" noProof="0" dirty="0"/>
                        <a:t>Human Biological Sciences</a:t>
                      </a:r>
                    </a:p>
                  </a:txBody>
                  <a:tcPr anchor="b"/>
                </a:tc>
                <a:tc>
                  <a:txBody>
                    <a:bodyPr/>
                    <a:lstStyle/>
                    <a:p>
                      <a:pPr algn="ctr"/>
                      <a:r>
                        <a:rPr lang="en-GB" sz="800" noProof="0" dirty="0"/>
                        <a:t>Biological Sciences</a:t>
                      </a:r>
                    </a:p>
                  </a:txBody>
                  <a:tcPr anchor="b"/>
                </a:tc>
                <a:extLst>
                  <a:ext uri="{0D108BD9-81ED-4DB2-BD59-A6C34878D82A}">
                    <a16:rowId xmlns:a16="http://schemas.microsoft.com/office/drawing/2014/main" val="456534858"/>
                  </a:ext>
                </a:extLst>
              </a:tr>
              <a:tr h="0">
                <a:tc>
                  <a:txBody>
                    <a:bodyPr/>
                    <a:lstStyle/>
                    <a:p>
                      <a:r>
                        <a:rPr lang="en-GB" sz="800" noProof="0" dirty="0"/>
                        <a:t>World rank</a:t>
                      </a:r>
                    </a:p>
                  </a:txBody>
                  <a:tcPr>
                    <a:solidFill>
                      <a:schemeClr val="bg1">
                        <a:lumMod val="95000"/>
                      </a:schemeClr>
                    </a:solidFill>
                  </a:tcPr>
                </a:tc>
                <a:tc>
                  <a:txBody>
                    <a:bodyPr/>
                    <a:lstStyle/>
                    <a:p>
                      <a:pPr algn="ctr"/>
                      <a:r>
                        <a:rPr lang="en-GB" sz="800" b="1" noProof="0" dirty="0"/>
                        <a:t>50</a:t>
                      </a:r>
                    </a:p>
                  </a:txBody>
                  <a:tcPr>
                    <a:solidFill>
                      <a:schemeClr val="bg1">
                        <a:lumMod val="95000"/>
                      </a:schemeClr>
                    </a:solidFill>
                  </a:tcPr>
                </a:tc>
                <a:tc>
                  <a:txBody>
                    <a:bodyPr/>
                    <a:lstStyle/>
                    <a:p>
                      <a:pPr algn="ctr"/>
                      <a:r>
                        <a:rPr lang="en-GB" sz="800" noProof="0" dirty="0"/>
                        <a:t>34</a:t>
                      </a:r>
                    </a:p>
                  </a:txBody>
                  <a:tcPr>
                    <a:solidFill>
                      <a:schemeClr val="bg1">
                        <a:lumMod val="95000"/>
                      </a:schemeClr>
                    </a:solidFill>
                  </a:tcPr>
                </a:tc>
                <a:tc>
                  <a:txBody>
                    <a:bodyPr/>
                    <a:lstStyle/>
                    <a:p>
                      <a:pPr algn="ctr"/>
                      <a:r>
                        <a:rPr lang="en-GB" sz="800" noProof="0" dirty="0"/>
                        <a:t>22</a:t>
                      </a:r>
                    </a:p>
                  </a:txBody>
                  <a:tcPr>
                    <a:solidFill>
                      <a:schemeClr val="bg1">
                        <a:lumMod val="95000"/>
                      </a:schemeClr>
                    </a:solidFill>
                  </a:tcPr>
                </a:tc>
                <a:tc>
                  <a:txBody>
                    <a:bodyPr/>
                    <a:lstStyle/>
                    <a:p>
                      <a:pPr algn="ctr"/>
                      <a:r>
                        <a:rPr lang="en-GB" sz="800" noProof="0" dirty="0"/>
                        <a:t>49</a:t>
                      </a:r>
                    </a:p>
                  </a:txBody>
                  <a:tcPr>
                    <a:solidFill>
                      <a:schemeClr val="bg1">
                        <a:lumMod val="95000"/>
                      </a:schemeClr>
                    </a:solidFill>
                  </a:tcPr>
                </a:tc>
                <a:tc>
                  <a:txBody>
                    <a:bodyPr/>
                    <a:lstStyle/>
                    <a:p>
                      <a:pPr algn="ctr"/>
                      <a:r>
                        <a:rPr lang="en-GB" sz="800" noProof="0" dirty="0"/>
                        <a:t>39</a:t>
                      </a:r>
                    </a:p>
                  </a:txBody>
                  <a:tcPr>
                    <a:solidFill>
                      <a:schemeClr val="bg1">
                        <a:lumMod val="95000"/>
                      </a:schemeClr>
                    </a:solidFill>
                  </a:tcPr>
                </a:tc>
                <a:tc>
                  <a:txBody>
                    <a:bodyPr/>
                    <a:lstStyle/>
                    <a:p>
                      <a:pPr algn="ctr"/>
                      <a:r>
                        <a:rPr lang="en-GB" sz="800" noProof="0" dirty="0"/>
                        <a:t>48</a:t>
                      </a:r>
                    </a:p>
                  </a:txBody>
                  <a:tcPr>
                    <a:solidFill>
                      <a:schemeClr val="bg1">
                        <a:lumMod val="95000"/>
                      </a:schemeClr>
                    </a:solidFill>
                  </a:tcPr>
                </a:tc>
                <a:extLst>
                  <a:ext uri="{0D108BD9-81ED-4DB2-BD59-A6C34878D82A}">
                    <a16:rowId xmlns:a16="http://schemas.microsoft.com/office/drawing/2014/main" val="2904025710"/>
                  </a:ext>
                </a:extLst>
              </a:tr>
              <a:tr h="0">
                <a:tc>
                  <a:txBody>
                    <a:bodyPr/>
                    <a:lstStyle/>
                    <a:p>
                      <a:r>
                        <a:rPr lang="en-GB" sz="800" noProof="0" dirty="0"/>
                        <a:t>Europe rank</a:t>
                      </a:r>
                    </a:p>
                  </a:txBody>
                  <a:tcPr>
                    <a:solidFill>
                      <a:schemeClr val="bg1"/>
                    </a:solidFill>
                  </a:tcPr>
                </a:tc>
                <a:tc>
                  <a:txBody>
                    <a:bodyPr/>
                    <a:lstStyle/>
                    <a:p>
                      <a:pPr algn="ctr"/>
                      <a:r>
                        <a:rPr lang="en-GB" sz="800" b="1" noProof="0" dirty="0"/>
                        <a:t>15</a:t>
                      </a:r>
                    </a:p>
                  </a:txBody>
                  <a:tcPr>
                    <a:solidFill>
                      <a:schemeClr val="bg1"/>
                    </a:solidFill>
                  </a:tcPr>
                </a:tc>
                <a:tc>
                  <a:txBody>
                    <a:bodyPr/>
                    <a:lstStyle/>
                    <a:p>
                      <a:pPr algn="ctr"/>
                      <a:r>
                        <a:rPr lang="en-GB" sz="800" noProof="0" dirty="0"/>
                        <a:t>10</a:t>
                      </a:r>
                    </a:p>
                  </a:txBody>
                  <a:tcPr>
                    <a:solidFill>
                      <a:schemeClr val="bg1"/>
                    </a:solidFill>
                  </a:tcPr>
                </a:tc>
                <a:tc>
                  <a:txBody>
                    <a:bodyPr/>
                    <a:lstStyle/>
                    <a:p>
                      <a:pPr algn="ctr"/>
                      <a:r>
                        <a:rPr lang="en-GB" sz="800" noProof="0" dirty="0"/>
                        <a:t>6</a:t>
                      </a:r>
                    </a:p>
                  </a:txBody>
                  <a:tcPr>
                    <a:solidFill>
                      <a:schemeClr val="bg1"/>
                    </a:solidFill>
                  </a:tcPr>
                </a:tc>
                <a:tc>
                  <a:txBody>
                    <a:bodyPr/>
                    <a:lstStyle/>
                    <a:p>
                      <a:pPr algn="ctr"/>
                      <a:r>
                        <a:rPr lang="en-GB" sz="800" noProof="0" dirty="0"/>
                        <a:t>16</a:t>
                      </a:r>
                    </a:p>
                  </a:txBody>
                  <a:tcPr>
                    <a:solidFill>
                      <a:schemeClr val="bg1"/>
                    </a:solidFill>
                  </a:tcPr>
                </a:tc>
                <a:tc>
                  <a:txBody>
                    <a:bodyPr/>
                    <a:lstStyle/>
                    <a:p>
                      <a:pPr algn="ctr"/>
                      <a:r>
                        <a:rPr lang="en-GB" sz="800" noProof="0" dirty="0"/>
                        <a:t>10</a:t>
                      </a:r>
                    </a:p>
                  </a:txBody>
                  <a:tcPr>
                    <a:solidFill>
                      <a:schemeClr val="bg1"/>
                    </a:solidFill>
                  </a:tcPr>
                </a:tc>
                <a:tc>
                  <a:txBody>
                    <a:bodyPr/>
                    <a:lstStyle/>
                    <a:p>
                      <a:pPr algn="ctr"/>
                      <a:r>
                        <a:rPr lang="en-GB" sz="800" noProof="0" dirty="0"/>
                        <a:t>10</a:t>
                      </a:r>
                    </a:p>
                  </a:txBody>
                  <a:tcPr>
                    <a:solidFill>
                      <a:schemeClr val="bg1"/>
                    </a:solidFill>
                  </a:tcPr>
                </a:tc>
                <a:extLst>
                  <a:ext uri="{0D108BD9-81ED-4DB2-BD59-A6C34878D82A}">
                    <a16:rowId xmlns:a16="http://schemas.microsoft.com/office/drawing/2014/main" val="2384002420"/>
                  </a:ext>
                </a:extLst>
              </a:tr>
              <a:tr h="0">
                <a:tc>
                  <a:txBody>
                    <a:bodyPr/>
                    <a:lstStyle/>
                    <a:p>
                      <a:r>
                        <a:rPr lang="en-GB" sz="800" noProof="0" dirty="0"/>
                        <a:t>EU rank</a:t>
                      </a:r>
                    </a:p>
                  </a:txBody>
                  <a:tcPr>
                    <a:solidFill>
                      <a:schemeClr val="bg1">
                        <a:lumMod val="95000"/>
                      </a:schemeClr>
                    </a:solidFill>
                  </a:tcPr>
                </a:tc>
                <a:tc>
                  <a:txBody>
                    <a:bodyPr/>
                    <a:lstStyle/>
                    <a:p>
                      <a:pPr algn="ctr"/>
                      <a:r>
                        <a:rPr lang="en-GB" sz="800" b="1" noProof="0" dirty="0"/>
                        <a:t>7</a:t>
                      </a:r>
                    </a:p>
                  </a:txBody>
                  <a:tcPr>
                    <a:solidFill>
                      <a:schemeClr val="bg1">
                        <a:lumMod val="95000"/>
                      </a:schemeClr>
                    </a:solidFill>
                  </a:tcPr>
                </a:tc>
                <a:tc>
                  <a:txBody>
                    <a:bodyPr/>
                    <a:lstStyle/>
                    <a:p>
                      <a:pPr algn="ctr"/>
                      <a:r>
                        <a:rPr lang="en-GB" sz="800" noProof="0" dirty="0"/>
                        <a:t>3</a:t>
                      </a:r>
                    </a:p>
                  </a:txBody>
                  <a:tcPr>
                    <a:solidFill>
                      <a:schemeClr val="bg1">
                        <a:lumMod val="95000"/>
                      </a:schemeClr>
                    </a:solidFill>
                  </a:tcPr>
                </a:tc>
                <a:tc>
                  <a:txBody>
                    <a:bodyPr/>
                    <a:lstStyle/>
                    <a:p>
                      <a:pPr algn="ctr"/>
                      <a:r>
                        <a:rPr lang="en-GB" sz="800" noProof="0" dirty="0"/>
                        <a:t>2</a:t>
                      </a:r>
                    </a:p>
                  </a:txBody>
                  <a:tcPr>
                    <a:solidFill>
                      <a:schemeClr val="bg1">
                        <a:lumMod val="95000"/>
                      </a:schemeClr>
                    </a:solidFill>
                  </a:tcPr>
                </a:tc>
                <a:tc>
                  <a:txBody>
                    <a:bodyPr/>
                    <a:lstStyle/>
                    <a:p>
                      <a:pPr algn="ctr"/>
                      <a:r>
                        <a:rPr lang="en-GB" sz="800" noProof="0" dirty="0"/>
                        <a:t>7</a:t>
                      </a:r>
                    </a:p>
                  </a:txBody>
                  <a:tcPr>
                    <a:solidFill>
                      <a:schemeClr val="bg1">
                        <a:lumMod val="95000"/>
                      </a:schemeClr>
                    </a:solidFill>
                  </a:tcPr>
                </a:tc>
                <a:tc>
                  <a:txBody>
                    <a:bodyPr/>
                    <a:lstStyle/>
                    <a:p>
                      <a:pPr algn="ctr"/>
                      <a:r>
                        <a:rPr lang="en-GB" sz="800" noProof="0" dirty="0"/>
                        <a:t>3</a:t>
                      </a:r>
                    </a:p>
                  </a:txBody>
                  <a:tcPr>
                    <a:solidFill>
                      <a:schemeClr val="bg1">
                        <a:lumMod val="95000"/>
                      </a:schemeClr>
                    </a:solidFill>
                  </a:tcPr>
                </a:tc>
                <a:tc>
                  <a:txBody>
                    <a:bodyPr/>
                    <a:lstStyle/>
                    <a:p>
                      <a:pPr algn="ctr"/>
                      <a:r>
                        <a:rPr lang="en-GB" sz="800" noProof="0" dirty="0"/>
                        <a:t>5</a:t>
                      </a:r>
                    </a:p>
                  </a:txBody>
                  <a:tcPr>
                    <a:solidFill>
                      <a:schemeClr val="bg1">
                        <a:lumMod val="95000"/>
                      </a:schemeClr>
                    </a:solidFill>
                  </a:tcPr>
                </a:tc>
                <a:extLst>
                  <a:ext uri="{0D108BD9-81ED-4DB2-BD59-A6C34878D82A}">
                    <a16:rowId xmlns:a16="http://schemas.microsoft.com/office/drawing/2014/main" val="688940905"/>
                  </a:ext>
                </a:extLst>
              </a:tr>
            </a:tbl>
          </a:graphicData>
        </a:graphic>
      </p:graphicFrame>
      <p:graphicFrame>
        <p:nvGraphicFramePr>
          <p:cNvPr id="8" name="Tabell 7">
            <a:extLst>
              <a:ext uri="{FF2B5EF4-FFF2-40B4-BE49-F238E27FC236}">
                <a16:creationId xmlns:a16="http://schemas.microsoft.com/office/drawing/2014/main" id="{7D3A6318-233A-5E6B-1622-1F6EF90BF3CE}"/>
              </a:ext>
            </a:extLst>
          </p:cNvPr>
          <p:cNvGraphicFramePr>
            <a:graphicFrameLocks noGrp="1"/>
          </p:cNvGraphicFramePr>
          <p:nvPr>
            <p:extLst>
              <p:ext uri="{D42A27DB-BD31-4B8C-83A1-F6EECF244321}">
                <p14:modId xmlns:p14="http://schemas.microsoft.com/office/powerpoint/2010/main" val="1636889572"/>
              </p:ext>
            </p:extLst>
          </p:nvPr>
        </p:nvGraphicFramePr>
        <p:xfrm>
          <a:off x="352424" y="2067694"/>
          <a:ext cx="5544616" cy="1219200"/>
        </p:xfrm>
        <a:graphic>
          <a:graphicData uri="http://schemas.openxmlformats.org/drawingml/2006/table">
            <a:tbl>
              <a:tblPr firstRow="1" bandRow="1">
                <a:tableStyleId>{7DF18680-E054-41AD-8BC1-D1AEF772440D}</a:tableStyleId>
              </a:tblPr>
              <a:tblGrid>
                <a:gridCol w="1512168">
                  <a:extLst>
                    <a:ext uri="{9D8B030D-6E8A-4147-A177-3AD203B41FA5}">
                      <a16:colId xmlns:a16="http://schemas.microsoft.com/office/drawing/2014/main" val="2721609653"/>
                    </a:ext>
                  </a:extLst>
                </a:gridCol>
                <a:gridCol w="1008112">
                  <a:extLst>
                    <a:ext uri="{9D8B030D-6E8A-4147-A177-3AD203B41FA5}">
                      <a16:colId xmlns:a16="http://schemas.microsoft.com/office/drawing/2014/main" val="510273147"/>
                    </a:ext>
                  </a:extLst>
                </a:gridCol>
                <a:gridCol w="1008112">
                  <a:extLst>
                    <a:ext uri="{9D8B030D-6E8A-4147-A177-3AD203B41FA5}">
                      <a16:colId xmlns:a16="http://schemas.microsoft.com/office/drawing/2014/main" val="710620907"/>
                    </a:ext>
                  </a:extLst>
                </a:gridCol>
                <a:gridCol w="1008112">
                  <a:extLst>
                    <a:ext uri="{9D8B030D-6E8A-4147-A177-3AD203B41FA5}">
                      <a16:colId xmlns:a16="http://schemas.microsoft.com/office/drawing/2014/main" val="1128391356"/>
                    </a:ext>
                  </a:extLst>
                </a:gridCol>
                <a:gridCol w="1008112">
                  <a:extLst>
                    <a:ext uri="{9D8B030D-6E8A-4147-A177-3AD203B41FA5}">
                      <a16:colId xmlns:a16="http://schemas.microsoft.com/office/drawing/2014/main" val="2784494282"/>
                    </a:ext>
                  </a:extLst>
                </a:gridCol>
              </a:tblGrid>
              <a:tr h="0">
                <a:tc>
                  <a:txBody>
                    <a:bodyPr/>
                    <a:lstStyle/>
                    <a:p>
                      <a:r>
                        <a:rPr lang="en-US" sz="800" noProof="0" dirty="0">
                          <a:solidFill>
                            <a:schemeClr val="tx1"/>
                          </a:solidFill>
                        </a:rPr>
                        <a:t>Times Higher Education </a:t>
                      </a:r>
                    </a:p>
                    <a:p>
                      <a:r>
                        <a:rPr lang="en-US" sz="800" noProof="0" dirty="0">
                          <a:solidFill>
                            <a:schemeClr val="tx1"/>
                          </a:solidFill>
                        </a:rPr>
                        <a:t>World University Rankings </a:t>
                      </a:r>
                    </a:p>
                    <a:p>
                      <a:r>
                        <a:rPr lang="en-US" sz="800" noProof="0" dirty="0">
                          <a:solidFill>
                            <a:schemeClr val="tx1"/>
                          </a:solidFill>
                        </a:rPr>
                        <a:t>2025/2026 (published 2025/2026)</a:t>
                      </a:r>
                      <a:r>
                        <a:rPr lang="en-US" sz="800" baseline="30000" noProof="0" dirty="0">
                          <a:solidFill>
                            <a:schemeClr val="tx1"/>
                          </a:solidFill>
                        </a:rPr>
                        <a:t> </a:t>
                      </a:r>
                    </a:p>
                  </a:txBody>
                  <a:tcPr/>
                </a:tc>
                <a:tc>
                  <a:txBody>
                    <a:bodyPr/>
                    <a:lstStyle/>
                    <a:p>
                      <a:pPr algn="ctr"/>
                      <a:r>
                        <a:rPr lang="en-GB" sz="800" b="1" noProof="0" dirty="0">
                          <a:solidFill>
                            <a:schemeClr val="tx1"/>
                          </a:solidFill>
                        </a:rPr>
                        <a:t>Overall </a:t>
                      </a:r>
                    </a:p>
                  </a:txBody>
                  <a:tcPr anchor="b"/>
                </a:tc>
                <a:tc>
                  <a:txBody>
                    <a:bodyPr/>
                    <a:lstStyle/>
                    <a:p>
                      <a:pPr algn="ctr" fontAlgn="b"/>
                      <a:r>
                        <a:rPr lang="en-US" sz="800" u="none" strike="noStrike" dirty="0">
                          <a:solidFill>
                            <a:schemeClr val="tx1"/>
                          </a:solidFill>
                          <a:effectLst/>
                        </a:rPr>
                        <a:t>Medical </a:t>
                      </a:r>
                      <a:br>
                        <a:rPr lang="en-US" sz="800" u="none" strike="noStrike" dirty="0">
                          <a:solidFill>
                            <a:schemeClr val="tx1"/>
                          </a:solidFill>
                          <a:effectLst/>
                        </a:rPr>
                      </a:br>
                      <a:r>
                        <a:rPr lang="en-US" sz="800" u="none" strike="noStrike" dirty="0">
                          <a:solidFill>
                            <a:schemeClr val="tx1"/>
                          </a:solidFill>
                          <a:effectLst/>
                        </a:rPr>
                        <a:t>and Health</a:t>
                      </a:r>
                    </a:p>
                  </a:txBody>
                  <a:tcPr anchor="b"/>
                </a:tc>
                <a:tc>
                  <a:txBody>
                    <a:bodyPr/>
                    <a:lstStyle/>
                    <a:p>
                      <a:pPr algn="ctr"/>
                      <a:r>
                        <a:rPr lang="en-US" sz="800" u="none" strike="noStrike" dirty="0">
                          <a:solidFill>
                            <a:schemeClr val="tx1"/>
                          </a:solidFill>
                          <a:effectLst/>
                        </a:rPr>
                        <a:t>Life Sciences</a:t>
                      </a:r>
                      <a:endParaRPr lang="en-GB" sz="800" noProof="0" dirty="0">
                        <a:solidFill>
                          <a:schemeClr val="tx1"/>
                        </a:solidFill>
                      </a:endParaRPr>
                    </a:p>
                  </a:txBody>
                  <a:tcPr anchor="b"/>
                </a:tc>
                <a:tc>
                  <a:txBody>
                    <a:bodyPr/>
                    <a:lstStyle/>
                    <a:p>
                      <a:pPr algn="ctr"/>
                      <a:r>
                        <a:rPr lang="en-GB" sz="800" noProof="0" dirty="0">
                          <a:solidFill>
                            <a:schemeClr val="tx1"/>
                          </a:solidFill>
                        </a:rPr>
                        <a:t>Psychology</a:t>
                      </a:r>
                    </a:p>
                  </a:txBody>
                  <a:tcPr anchor="b"/>
                </a:tc>
                <a:extLst>
                  <a:ext uri="{0D108BD9-81ED-4DB2-BD59-A6C34878D82A}">
                    <a16:rowId xmlns:a16="http://schemas.microsoft.com/office/drawing/2014/main" val="456534858"/>
                  </a:ext>
                </a:extLst>
              </a:tr>
              <a:tr h="0">
                <a:tc>
                  <a:txBody>
                    <a:bodyPr/>
                    <a:lstStyle/>
                    <a:p>
                      <a:r>
                        <a:rPr lang="en-GB" sz="800" noProof="0" dirty="0"/>
                        <a:t>World rank</a:t>
                      </a:r>
                    </a:p>
                  </a:txBody>
                  <a:tcPr>
                    <a:solidFill>
                      <a:srgbClr val="EDF4F4"/>
                    </a:solidFill>
                  </a:tcPr>
                </a:tc>
                <a:tc>
                  <a:txBody>
                    <a:bodyPr/>
                    <a:lstStyle/>
                    <a:p>
                      <a:pPr algn="ctr"/>
                      <a:r>
                        <a:rPr lang="en-GB" sz="800" b="1" noProof="0" dirty="0"/>
                        <a:t>53</a:t>
                      </a:r>
                    </a:p>
                  </a:txBody>
                  <a:tcPr>
                    <a:solidFill>
                      <a:srgbClr val="EDF4F4"/>
                    </a:solidFill>
                  </a:tcPr>
                </a:tc>
                <a:tc>
                  <a:txBody>
                    <a:bodyPr/>
                    <a:lstStyle/>
                    <a:p>
                      <a:pPr algn="ctr"/>
                      <a:r>
                        <a:rPr lang="en-GB" sz="800" noProof="0" dirty="0"/>
                        <a:t>12</a:t>
                      </a:r>
                    </a:p>
                  </a:txBody>
                  <a:tcPr>
                    <a:solidFill>
                      <a:srgbClr val="EDF4F4"/>
                    </a:solidFill>
                  </a:tcPr>
                </a:tc>
                <a:tc>
                  <a:txBody>
                    <a:bodyPr/>
                    <a:lstStyle/>
                    <a:p>
                      <a:pPr algn="ctr"/>
                      <a:r>
                        <a:rPr lang="en-GB" sz="800" noProof="0" dirty="0"/>
                        <a:t>29</a:t>
                      </a:r>
                    </a:p>
                  </a:txBody>
                  <a:tcPr>
                    <a:solidFill>
                      <a:srgbClr val="EDF4F4"/>
                    </a:solidFill>
                  </a:tcPr>
                </a:tc>
                <a:tc>
                  <a:txBody>
                    <a:bodyPr/>
                    <a:lstStyle/>
                    <a:p>
                      <a:pPr algn="ctr"/>
                      <a:r>
                        <a:rPr lang="en-GB" sz="800" noProof="0" dirty="0"/>
                        <a:t>34</a:t>
                      </a:r>
                    </a:p>
                  </a:txBody>
                  <a:tcPr>
                    <a:solidFill>
                      <a:srgbClr val="EDF4F4"/>
                    </a:solidFill>
                  </a:tcPr>
                </a:tc>
                <a:extLst>
                  <a:ext uri="{0D108BD9-81ED-4DB2-BD59-A6C34878D82A}">
                    <a16:rowId xmlns:a16="http://schemas.microsoft.com/office/drawing/2014/main" val="2904025710"/>
                  </a:ext>
                </a:extLst>
              </a:tr>
              <a:tr h="0">
                <a:tc>
                  <a:txBody>
                    <a:bodyPr/>
                    <a:lstStyle/>
                    <a:p>
                      <a:r>
                        <a:rPr lang="en-GB" sz="800" noProof="0" dirty="0"/>
                        <a:t>Europe rank</a:t>
                      </a:r>
                    </a:p>
                  </a:txBody>
                  <a:tcPr>
                    <a:solidFill>
                      <a:schemeClr val="bg1"/>
                    </a:solidFill>
                  </a:tcPr>
                </a:tc>
                <a:tc>
                  <a:txBody>
                    <a:bodyPr/>
                    <a:lstStyle/>
                    <a:p>
                      <a:pPr algn="ctr"/>
                      <a:r>
                        <a:rPr lang="en-GB" sz="800" b="1" noProof="0" dirty="0"/>
                        <a:t>14</a:t>
                      </a:r>
                    </a:p>
                  </a:txBody>
                  <a:tcPr>
                    <a:solidFill>
                      <a:schemeClr val="bg1"/>
                    </a:solidFill>
                  </a:tcPr>
                </a:tc>
                <a:tc>
                  <a:txBody>
                    <a:bodyPr/>
                    <a:lstStyle/>
                    <a:p>
                      <a:pPr algn="ctr"/>
                      <a:r>
                        <a:rPr lang="en-GB" sz="800" noProof="0" dirty="0"/>
                        <a:t>5</a:t>
                      </a:r>
                    </a:p>
                  </a:txBody>
                  <a:tcPr>
                    <a:solidFill>
                      <a:schemeClr val="bg1"/>
                    </a:solidFill>
                  </a:tcPr>
                </a:tc>
                <a:tc>
                  <a:txBody>
                    <a:bodyPr/>
                    <a:lstStyle/>
                    <a:p>
                      <a:pPr algn="ctr"/>
                      <a:r>
                        <a:rPr lang="en-GB" sz="800" noProof="0" dirty="0"/>
                        <a:t>7</a:t>
                      </a:r>
                    </a:p>
                  </a:txBody>
                  <a:tcPr>
                    <a:solidFill>
                      <a:schemeClr val="bg1"/>
                    </a:solidFill>
                  </a:tcPr>
                </a:tc>
                <a:tc>
                  <a:txBody>
                    <a:bodyPr/>
                    <a:lstStyle/>
                    <a:p>
                      <a:pPr algn="ctr"/>
                      <a:r>
                        <a:rPr lang="en-GB" sz="800" noProof="0" dirty="0"/>
                        <a:t>10</a:t>
                      </a:r>
                    </a:p>
                  </a:txBody>
                  <a:tcPr>
                    <a:solidFill>
                      <a:schemeClr val="bg1"/>
                    </a:solidFill>
                  </a:tcPr>
                </a:tc>
                <a:extLst>
                  <a:ext uri="{0D108BD9-81ED-4DB2-BD59-A6C34878D82A}">
                    <a16:rowId xmlns:a16="http://schemas.microsoft.com/office/drawing/2014/main" val="2384002420"/>
                  </a:ext>
                </a:extLst>
              </a:tr>
              <a:tr h="0">
                <a:tc>
                  <a:txBody>
                    <a:bodyPr/>
                    <a:lstStyle/>
                    <a:p>
                      <a:r>
                        <a:rPr lang="en-GB" sz="800" noProof="0" dirty="0"/>
                        <a:t>EU rank</a:t>
                      </a:r>
                    </a:p>
                  </a:txBody>
                  <a:tcPr>
                    <a:solidFill>
                      <a:srgbClr val="EDF4F4"/>
                    </a:solidFill>
                  </a:tcPr>
                </a:tc>
                <a:tc>
                  <a:txBody>
                    <a:bodyPr/>
                    <a:lstStyle/>
                    <a:p>
                      <a:pPr algn="ctr"/>
                      <a:r>
                        <a:rPr lang="en-GB" sz="800" b="1" noProof="0" dirty="0"/>
                        <a:t>6</a:t>
                      </a:r>
                    </a:p>
                  </a:txBody>
                  <a:tcPr>
                    <a:solidFill>
                      <a:srgbClr val="EDF4F4"/>
                    </a:solidFill>
                  </a:tcPr>
                </a:tc>
                <a:tc>
                  <a:txBody>
                    <a:bodyPr/>
                    <a:lstStyle/>
                    <a:p>
                      <a:pPr algn="ctr"/>
                      <a:r>
                        <a:rPr lang="en-GB" sz="800" noProof="0" dirty="0"/>
                        <a:t>1</a:t>
                      </a:r>
                    </a:p>
                  </a:txBody>
                  <a:tcPr>
                    <a:solidFill>
                      <a:srgbClr val="EDF4F4"/>
                    </a:solidFill>
                  </a:tcPr>
                </a:tc>
                <a:tc>
                  <a:txBody>
                    <a:bodyPr/>
                    <a:lstStyle/>
                    <a:p>
                      <a:pPr algn="ctr"/>
                      <a:r>
                        <a:rPr lang="en-GB" sz="800" noProof="0" dirty="0"/>
                        <a:t>2</a:t>
                      </a:r>
                    </a:p>
                  </a:txBody>
                  <a:tcPr>
                    <a:solidFill>
                      <a:srgbClr val="EDF4F4"/>
                    </a:solidFill>
                  </a:tcPr>
                </a:tc>
                <a:tc>
                  <a:txBody>
                    <a:bodyPr/>
                    <a:lstStyle/>
                    <a:p>
                      <a:pPr algn="ctr"/>
                      <a:r>
                        <a:rPr lang="en-GB" sz="800" noProof="0" dirty="0"/>
                        <a:t>6</a:t>
                      </a:r>
                    </a:p>
                  </a:txBody>
                  <a:tcPr>
                    <a:solidFill>
                      <a:srgbClr val="EDF4F4"/>
                    </a:solidFill>
                  </a:tcPr>
                </a:tc>
                <a:extLst>
                  <a:ext uri="{0D108BD9-81ED-4DB2-BD59-A6C34878D82A}">
                    <a16:rowId xmlns:a16="http://schemas.microsoft.com/office/drawing/2014/main" val="688940905"/>
                  </a:ext>
                </a:extLst>
              </a:tr>
            </a:tbl>
          </a:graphicData>
        </a:graphic>
      </p:graphicFrame>
      <p:graphicFrame>
        <p:nvGraphicFramePr>
          <p:cNvPr id="9" name="Tabell 7">
            <a:extLst>
              <a:ext uri="{FF2B5EF4-FFF2-40B4-BE49-F238E27FC236}">
                <a16:creationId xmlns:a16="http://schemas.microsoft.com/office/drawing/2014/main" id="{33CE2EFD-AFF2-9E50-C269-FFE69789DF2F}"/>
              </a:ext>
            </a:extLst>
          </p:cNvPr>
          <p:cNvGraphicFramePr>
            <a:graphicFrameLocks noGrp="1"/>
          </p:cNvGraphicFramePr>
          <p:nvPr>
            <p:extLst>
              <p:ext uri="{D42A27DB-BD31-4B8C-83A1-F6EECF244321}">
                <p14:modId xmlns:p14="http://schemas.microsoft.com/office/powerpoint/2010/main" val="2138087653"/>
              </p:ext>
            </p:extLst>
          </p:nvPr>
        </p:nvGraphicFramePr>
        <p:xfrm>
          <a:off x="352425" y="3342464"/>
          <a:ext cx="7560840" cy="1097280"/>
        </p:xfrm>
        <a:graphic>
          <a:graphicData uri="http://schemas.openxmlformats.org/drawingml/2006/table">
            <a:tbl>
              <a:tblPr firstRow="1" bandRow="1">
                <a:tableStyleId>{21E4AEA4-8DFA-4A89-87EB-49C32662AFE0}</a:tableStyleId>
              </a:tblPr>
              <a:tblGrid>
                <a:gridCol w="1512168">
                  <a:extLst>
                    <a:ext uri="{9D8B030D-6E8A-4147-A177-3AD203B41FA5}">
                      <a16:colId xmlns:a16="http://schemas.microsoft.com/office/drawing/2014/main" val="2721609653"/>
                    </a:ext>
                  </a:extLst>
                </a:gridCol>
                <a:gridCol w="1008112">
                  <a:extLst>
                    <a:ext uri="{9D8B030D-6E8A-4147-A177-3AD203B41FA5}">
                      <a16:colId xmlns:a16="http://schemas.microsoft.com/office/drawing/2014/main" val="510273147"/>
                    </a:ext>
                  </a:extLst>
                </a:gridCol>
                <a:gridCol w="1008112">
                  <a:extLst>
                    <a:ext uri="{9D8B030D-6E8A-4147-A177-3AD203B41FA5}">
                      <a16:colId xmlns:a16="http://schemas.microsoft.com/office/drawing/2014/main" val="710620907"/>
                    </a:ext>
                  </a:extLst>
                </a:gridCol>
                <a:gridCol w="1008112">
                  <a:extLst>
                    <a:ext uri="{9D8B030D-6E8A-4147-A177-3AD203B41FA5}">
                      <a16:colId xmlns:a16="http://schemas.microsoft.com/office/drawing/2014/main" val="1128391356"/>
                    </a:ext>
                  </a:extLst>
                </a:gridCol>
                <a:gridCol w="1008112">
                  <a:extLst>
                    <a:ext uri="{9D8B030D-6E8A-4147-A177-3AD203B41FA5}">
                      <a16:colId xmlns:a16="http://schemas.microsoft.com/office/drawing/2014/main" val="2784494282"/>
                    </a:ext>
                  </a:extLst>
                </a:gridCol>
                <a:gridCol w="1008112">
                  <a:extLst>
                    <a:ext uri="{9D8B030D-6E8A-4147-A177-3AD203B41FA5}">
                      <a16:colId xmlns:a16="http://schemas.microsoft.com/office/drawing/2014/main" val="4280078791"/>
                    </a:ext>
                  </a:extLst>
                </a:gridCol>
                <a:gridCol w="1008112">
                  <a:extLst>
                    <a:ext uri="{9D8B030D-6E8A-4147-A177-3AD203B41FA5}">
                      <a16:colId xmlns:a16="http://schemas.microsoft.com/office/drawing/2014/main" val="422043521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none" strike="noStrike" dirty="0">
                          <a:solidFill>
                            <a:schemeClr val="tx1"/>
                          </a:solidFill>
                          <a:effectLst/>
                        </a:rPr>
                        <a:t>QS World University Rankings 2026 </a:t>
                      </a:r>
                      <a:br>
                        <a:rPr lang="en-US" sz="800" b="1" u="none" strike="noStrike" dirty="0">
                          <a:solidFill>
                            <a:schemeClr val="tx1"/>
                          </a:solidFill>
                          <a:effectLst/>
                        </a:rPr>
                      </a:br>
                      <a:r>
                        <a:rPr lang="en-US" sz="800" b="1" u="none" strike="noStrike" dirty="0">
                          <a:solidFill>
                            <a:schemeClr val="tx1"/>
                          </a:solidFill>
                          <a:effectLst/>
                        </a:rPr>
                        <a:t>(published 2026) </a:t>
                      </a:r>
                      <a:r>
                        <a:rPr lang="en-US" sz="800" b="1" u="none" strike="noStrike" baseline="30000" dirty="0">
                          <a:solidFill>
                            <a:schemeClr val="tx1"/>
                          </a:solidFill>
                          <a:effectLst/>
                        </a:rPr>
                        <a:t>1</a:t>
                      </a:r>
                      <a:endParaRPr lang="en-US" sz="800" b="1" i="0" u="none" strike="noStrike" baseline="30000" dirty="0">
                        <a:solidFill>
                          <a:schemeClr val="tx1"/>
                        </a:solidFill>
                        <a:effectLst/>
                        <a:latin typeface="Calibri"/>
                      </a:endParaRPr>
                    </a:p>
                  </a:txBody>
                  <a:tcPr/>
                </a:tc>
                <a:tc>
                  <a:txBody>
                    <a:bodyPr/>
                    <a:lstStyle/>
                    <a:p>
                      <a:pPr algn="ctr"/>
                      <a:r>
                        <a:rPr lang="en-GB" sz="800" b="1" noProof="0" dirty="0">
                          <a:solidFill>
                            <a:schemeClr val="tx1"/>
                          </a:solidFill>
                        </a:rPr>
                        <a:t>Overall</a:t>
                      </a:r>
                    </a:p>
                  </a:txBody>
                  <a:tcPr anchor="b"/>
                </a:tc>
                <a:tc>
                  <a:txBody>
                    <a:bodyPr/>
                    <a:lstStyle/>
                    <a:p>
                      <a:pPr algn="ctr"/>
                      <a:r>
                        <a:rPr lang="en-GB" sz="800" noProof="0" dirty="0">
                          <a:solidFill>
                            <a:schemeClr val="tx1"/>
                          </a:solidFill>
                        </a:rPr>
                        <a:t>Life Sciences </a:t>
                      </a:r>
                      <a:br>
                        <a:rPr lang="en-GB" sz="800" noProof="0" dirty="0">
                          <a:solidFill>
                            <a:schemeClr val="tx1"/>
                          </a:solidFill>
                        </a:rPr>
                      </a:br>
                      <a:r>
                        <a:rPr lang="en-GB" sz="800" noProof="0" dirty="0">
                          <a:solidFill>
                            <a:schemeClr val="tx1"/>
                          </a:solidFill>
                        </a:rPr>
                        <a:t>and Medicine</a:t>
                      </a:r>
                    </a:p>
                  </a:txBody>
                  <a:tcPr anchor="b"/>
                </a:tc>
                <a:tc>
                  <a:txBody>
                    <a:bodyPr/>
                    <a:lstStyle/>
                    <a:p>
                      <a:pPr algn="ctr"/>
                      <a:r>
                        <a:rPr lang="en-GB" sz="800" noProof="0" dirty="0">
                          <a:solidFill>
                            <a:schemeClr val="tx1"/>
                          </a:solidFill>
                        </a:rPr>
                        <a:t>Medicine</a:t>
                      </a:r>
                    </a:p>
                  </a:txBody>
                  <a:tcPr anchor="b"/>
                </a:tc>
                <a:tc>
                  <a:txBody>
                    <a:bodyPr/>
                    <a:lstStyle/>
                    <a:p>
                      <a:pPr algn="ctr"/>
                      <a:r>
                        <a:rPr lang="en-GB" sz="800" noProof="0" dirty="0">
                          <a:solidFill>
                            <a:schemeClr val="tx1"/>
                          </a:solidFill>
                        </a:rPr>
                        <a:t>Pharmacy and</a:t>
                      </a:r>
                    </a:p>
                    <a:p>
                      <a:pPr algn="ctr"/>
                      <a:r>
                        <a:rPr lang="en-GB" sz="800" noProof="0" dirty="0">
                          <a:solidFill>
                            <a:schemeClr val="tx1"/>
                          </a:solidFill>
                        </a:rPr>
                        <a:t>Pharmacology</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u="none" strike="noStrike" noProof="0" dirty="0">
                          <a:solidFill>
                            <a:schemeClr val="tx1"/>
                          </a:solidFill>
                          <a:effectLst/>
                        </a:rPr>
                        <a:t>Dentistry</a:t>
                      </a:r>
                      <a:endParaRPr lang="en-US" sz="800" u="none" strike="noStrike" baseline="0" noProof="0" dirty="0">
                        <a:solidFill>
                          <a:schemeClr val="tx1"/>
                        </a:solidFill>
                        <a:effectLst/>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800" u="none" strike="noStrike" dirty="0" err="1">
                          <a:solidFill>
                            <a:schemeClr val="tx1"/>
                          </a:solidFill>
                          <a:effectLst/>
                        </a:rPr>
                        <a:t>Nursing</a:t>
                      </a:r>
                      <a:endParaRPr lang="sv-SE" sz="800" u="none" strike="noStrike" dirty="0">
                        <a:solidFill>
                          <a:schemeClr val="tx1"/>
                        </a:solidFill>
                        <a:effectLst/>
                      </a:endParaRPr>
                    </a:p>
                  </a:txBody>
                  <a:tcPr anchor="b"/>
                </a:tc>
                <a:extLst>
                  <a:ext uri="{0D108BD9-81ED-4DB2-BD59-A6C34878D82A}">
                    <a16:rowId xmlns:a16="http://schemas.microsoft.com/office/drawing/2014/main" val="456534858"/>
                  </a:ext>
                </a:extLst>
              </a:tr>
              <a:tr h="0">
                <a:tc>
                  <a:txBody>
                    <a:bodyPr/>
                    <a:lstStyle/>
                    <a:p>
                      <a:r>
                        <a:rPr lang="en-GB" sz="800" noProof="0" dirty="0"/>
                        <a:t>World rank</a:t>
                      </a:r>
                    </a:p>
                  </a:txBody>
                  <a:tcPr>
                    <a:solidFill>
                      <a:srgbClr val="FEEEEB"/>
                    </a:solidFill>
                  </a:tcPr>
                </a:tc>
                <a:tc>
                  <a:txBody>
                    <a:bodyPr/>
                    <a:lstStyle/>
                    <a:p>
                      <a:pPr algn="ctr"/>
                      <a:r>
                        <a:rPr lang="en-GB" sz="800" b="1" noProof="0" dirty="0"/>
                        <a:t>N.A.</a:t>
                      </a:r>
                    </a:p>
                  </a:txBody>
                  <a:tcPr>
                    <a:solidFill>
                      <a:srgbClr val="FEEEEB"/>
                    </a:solidFill>
                  </a:tcPr>
                </a:tc>
                <a:tc>
                  <a:txBody>
                    <a:bodyPr/>
                    <a:lstStyle/>
                    <a:p>
                      <a:pPr algn="ctr"/>
                      <a:r>
                        <a:rPr lang="en-GB" sz="800" noProof="0" dirty="0"/>
                        <a:t>11</a:t>
                      </a:r>
                    </a:p>
                  </a:txBody>
                  <a:tcPr>
                    <a:solidFill>
                      <a:srgbClr val="FEEEEB"/>
                    </a:solidFill>
                  </a:tcPr>
                </a:tc>
                <a:tc>
                  <a:txBody>
                    <a:bodyPr/>
                    <a:lstStyle/>
                    <a:p>
                      <a:pPr algn="ctr"/>
                      <a:r>
                        <a:rPr lang="en-GB" sz="800" noProof="0" dirty="0"/>
                        <a:t>10</a:t>
                      </a:r>
                    </a:p>
                  </a:txBody>
                  <a:tcPr>
                    <a:solidFill>
                      <a:srgbClr val="FEEEEB"/>
                    </a:solidFill>
                  </a:tcPr>
                </a:tc>
                <a:tc>
                  <a:txBody>
                    <a:bodyPr/>
                    <a:lstStyle/>
                    <a:p>
                      <a:pPr algn="ctr"/>
                      <a:r>
                        <a:rPr lang="en-GB" sz="800" noProof="0" dirty="0"/>
                        <a:t>15</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16</a:t>
                      </a:r>
                    </a:p>
                  </a:txBody>
                  <a:tcPr>
                    <a:solidFill>
                      <a:srgbClr val="FEEEEB"/>
                    </a:solidFill>
                  </a:tcPr>
                </a:tc>
                <a:extLst>
                  <a:ext uri="{0D108BD9-81ED-4DB2-BD59-A6C34878D82A}">
                    <a16:rowId xmlns:a16="http://schemas.microsoft.com/office/drawing/2014/main" val="2904025710"/>
                  </a:ext>
                </a:extLst>
              </a:tr>
              <a:tr h="0">
                <a:tc>
                  <a:txBody>
                    <a:bodyPr/>
                    <a:lstStyle/>
                    <a:p>
                      <a:r>
                        <a:rPr lang="en-GB" sz="800" noProof="0" dirty="0"/>
                        <a:t>Europe rank</a:t>
                      </a:r>
                    </a:p>
                  </a:txBody>
                  <a:tcPr>
                    <a:solidFill>
                      <a:schemeClr val="bg1"/>
                    </a:solidFill>
                  </a:tcPr>
                </a:tc>
                <a:tc>
                  <a:txBody>
                    <a:bodyPr/>
                    <a:lstStyle/>
                    <a:p>
                      <a:pPr algn="ctr"/>
                      <a:r>
                        <a:rPr lang="en-GB" sz="800" b="1" noProof="0" dirty="0"/>
                        <a:t>N.A.</a:t>
                      </a:r>
                    </a:p>
                  </a:txBody>
                  <a:tcPr>
                    <a:solidFill>
                      <a:schemeClr val="bg1"/>
                    </a:solidFill>
                  </a:tcPr>
                </a:tc>
                <a:tc>
                  <a:txBody>
                    <a:bodyPr/>
                    <a:lstStyle/>
                    <a:p>
                      <a:pPr algn="ctr"/>
                      <a:r>
                        <a:rPr lang="en-GB" sz="800" noProof="0" dirty="0"/>
                        <a:t>6</a:t>
                      </a:r>
                    </a:p>
                  </a:txBody>
                  <a:tcPr>
                    <a:solidFill>
                      <a:schemeClr val="bg1"/>
                    </a:solidFill>
                  </a:tcPr>
                </a:tc>
                <a:tc>
                  <a:txBody>
                    <a:bodyPr/>
                    <a:lstStyle/>
                    <a:p>
                      <a:pPr algn="ctr"/>
                      <a:r>
                        <a:rPr lang="en-GB" sz="800" noProof="0" dirty="0"/>
                        <a:t>5</a:t>
                      </a:r>
                    </a:p>
                  </a:txBody>
                  <a:tcPr>
                    <a:solidFill>
                      <a:schemeClr val="bg1"/>
                    </a:solidFill>
                  </a:tcPr>
                </a:tc>
                <a:tc>
                  <a:txBody>
                    <a:bodyPr/>
                    <a:lstStyle/>
                    <a:p>
                      <a:pPr algn="ctr"/>
                      <a:r>
                        <a:rPr lang="en-GB" sz="800" noProof="0" dirty="0"/>
                        <a:t>6</a:t>
                      </a:r>
                    </a:p>
                  </a:txBody>
                  <a:tcPr>
                    <a:solidFill>
                      <a:schemeClr val="bg1"/>
                    </a:solidFill>
                  </a:tcPr>
                </a:tc>
                <a:tc>
                  <a:txBody>
                    <a:bodyPr/>
                    <a:lstStyle/>
                    <a:p>
                      <a:pPr algn="ctr"/>
                      <a:r>
                        <a:rPr lang="en-GB" sz="800" noProof="0" dirty="0"/>
                        <a:t>1</a:t>
                      </a:r>
                    </a:p>
                  </a:txBody>
                  <a:tcPr>
                    <a:solidFill>
                      <a:schemeClr val="bg1"/>
                    </a:solidFill>
                  </a:tcPr>
                </a:tc>
                <a:tc>
                  <a:txBody>
                    <a:bodyPr/>
                    <a:lstStyle/>
                    <a:p>
                      <a:pPr algn="ctr"/>
                      <a:r>
                        <a:rPr lang="en-GB" sz="800" noProof="0" dirty="0"/>
                        <a:t>5</a:t>
                      </a:r>
                    </a:p>
                  </a:txBody>
                  <a:tcPr>
                    <a:solidFill>
                      <a:schemeClr val="bg1"/>
                    </a:solidFill>
                  </a:tcPr>
                </a:tc>
                <a:extLst>
                  <a:ext uri="{0D108BD9-81ED-4DB2-BD59-A6C34878D82A}">
                    <a16:rowId xmlns:a16="http://schemas.microsoft.com/office/drawing/2014/main" val="2384002420"/>
                  </a:ext>
                </a:extLst>
              </a:tr>
              <a:tr h="0">
                <a:tc>
                  <a:txBody>
                    <a:bodyPr/>
                    <a:lstStyle/>
                    <a:p>
                      <a:r>
                        <a:rPr lang="en-GB" sz="800" noProof="0" dirty="0"/>
                        <a:t>EU rank</a:t>
                      </a:r>
                    </a:p>
                  </a:txBody>
                  <a:tcPr>
                    <a:solidFill>
                      <a:srgbClr val="FEEEEB"/>
                    </a:solidFill>
                  </a:tcPr>
                </a:tc>
                <a:tc>
                  <a:txBody>
                    <a:bodyPr/>
                    <a:lstStyle/>
                    <a:p>
                      <a:pPr algn="ctr"/>
                      <a:r>
                        <a:rPr lang="en-GB" sz="800" b="1" noProof="0" dirty="0"/>
                        <a:t>N.A.</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2</a:t>
                      </a:r>
                    </a:p>
                  </a:txBody>
                  <a:tcPr>
                    <a:solidFill>
                      <a:srgbClr val="FEEEEB"/>
                    </a:solidFill>
                  </a:tcPr>
                </a:tc>
                <a:extLst>
                  <a:ext uri="{0D108BD9-81ED-4DB2-BD59-A6C34878D82A}">
                    <a16:rowId xmlns:a16="http://schemas.microsoft.com/office/drawing/2014/main" val="688940905"/>
                  </a:ext>
                </a:extLst>
              </a:tr>
            </a:tbl>
          </a:graphicData>
        </a:graphic>
      </p:graphicFrame>
      <p:sp>
        <p:nvSpPr>
          <p:cNvPr id="11" name="textruta 10">
            <a:extLst>
              <a:ext uri="{FF2B5EF4-FFF2-40B4-BE49-F238E27FC236}">
                <a16:creationId xmlns:a16="http://schemas.microsoft.com/office/drawing/2014/main" id="{48036ACC-380C-7AF2-4942-2A9821A71A27}"/>
              </a:ext>
            </a:extLst>
          </p:cNvPr>
          <p:cNvSpPr txBox="1"/>
          <p:nvPr/>
        </p:nvSpPr>
        <p:spPr>
          <a:xfrm>
            <a:off x="262120" y="4385346"/>
            <a:ext cx="7472263" cy="430887"/>
          </a:xfrm>
          <a:prstGeom prst="rect">
            <a:avLst/>
          </a:prstGeom>
          <a:noFill/>
        </p:spPr>
        <p:txBody>
          <a:bodyPr wrap="square" rtlCol="0">
            <a:spAutoFit/>
          </a:bodyPr>
          <a:lstStyle/>
          <a:p>
            <a:pPr defTabSz="144000">
              <a:spcAft>
                <a:spcPts val="0"/>
              </a:spcAft>
              <a:tabLst>
                <a:tab pos="60325" algn="l"/>
              </a:tabLst>
            </a:pPr>
            <a:endParaRPr lang="en-US" sz="700" dirty="0">
              <a:latin typeface="+mn-lt"/>
            </a:endParaRPr>
          </a:p>
          <a:p>
            <a:pPr defTabSz="144000">
              <a:spcAft>
                <a:spcPts val="0"/>
              </a:spcAft>
              <a:tabLst>
                <a:tab pos="60325" algn="l"/>
              </a:tabLst>
            </a:pPr>
            <a:r>
              <a:rPr lang="en-US" sz="700" baseline="30000" dirty="0">
                <a:latin typeface="+mn-lt"/>
              </a:rPr>
              <a:t>  1 </a:t>
            </a:r>
            <a:r>
              <a:rPr lang="en-US" sz="700" dirty="0">
                <a:latin typeface="+mn-lt"/>
              </a:rPr>
              <a:t>Only multi-faculty universities are qualified for QS overall ranking</a:t>
            </a:r>
          </a:p>
          <a:p>
            <a:pPr marL="228600" indent="-228600" defTabSz="144000">
              <a:spcAft>
                <a:spcPts val="0"/>
              </a:spcAft>
              <a:buAutoNum type="arabicPlain"/>
            </a:pPr>
            <a:endParaRPr lang="en-US" sz="800" dirty="0">
              <a:latin typeface="+mn-lt"/>
            </a:endParaRPr>
          </a:p>
        </p:txBody>
      </p:sp>
      <p:sp>
        <p:nvSpPr>
          <p:cNvPr id="3" name="Platshållare för sidfot 5">
            <a:extLst>
              <a:ext uri="{FF2B5EF4-FFF2-40B4-BE49-F238E27FC236}">
                <a16:creationId xmlns:a16="http://schemas.microsoft.com/office/drawing/2014/main" id="{FEC0B2D0-7779-227A-A5AB-39DDADA8CBCC}"/>
              </a:ext>
              <a:ext uri="{C183D7F6-B498-43B3-948B-1728B52AA6E4}">
                <adec:decorative xmlns:adec="http://schemas.microsoft.com/office/drawing/2017/decorative" val="1"/>
              </a:ext>
            </a:extLst>
          </p:cNvPr>
          <p:cNvSpPr>
            <a:spLocks noGrp="1"/>
          </p:cNvSpPr>
          <p:nvPr>
            <p:ph type="ftr" sz="quarter" idx="3"/>
          </p:nvPr>
        </p:nvSpPr>
        <p:spPr>
          <a:xfrm>
            <a:off x="255983" y="4787115"/>
            <a:ext cx="2803849"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FD3479A6-F66F-4927-8CEE-358B995DD794}"/>
              </a:ext>
              <a:ext uri="{C183D7F6-B498-43B3-948B-1728B52AA6E4}">
                <adec:decorative xmlns:adec="http://schemas.microsoft.com/office/drawing/2017/decorative" val="1"/>
              </a:ext>
            </a:extLst>
          </p:cNvPr>
          <p:cNvSpPr>
            <a:spLocks noGrp="1"/>
          </p:cNvSpPr>
          <p:nvPr>
            <p:ph type="dt" sz="half" idx="10"/>
          </p:nvPr>
        </p:nvSpPr>
        <p:spPr/>
        <p:txBody>
          <a:bodyPr/>
          <a:lstStyle/>
          <a:p>
            <a:r>
              <a:rPr lang="sv-SE" dirty="0"/>
              <a:t>15 December 2025</a:t>
            </a:r>
          </a:p>
        </p:txBody>
      </p:sp>
      <p:sp>
        <p:nvSpPr>
          <p:cNvPr id="4" name="Platshållare för bildnummer 3">
            <a:extLst>
              <a:ext uri="{FF2B5EF4-FFF2-40B4-BE49-F238E27FC236}">
                <a16:creationId xmlns:a16="http://schemas.microsoft.com/office/drawing/2014/main" id="{117A06E8-B869-40BB-9B56-9B8AB11C49BA}"/>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26</a:t>
            </a:fld>
            <a:endParaRPr lang="sv-SE" dirty="0"/>
          </a:p>
        </p:txBody>
      </p:sp>
      <p:sp>
        <p:nvSpPr>
          <p:cNvPr id="6" name="Platshållare för sidfot 4">
            <a:extLst>
              <a:ext uri="{FF2B5EF4-FFF2-40B4-BE49-F238E27FC236}">
                <a16:creationId xmlns:a16="http://schemas.microsoft.com/office/drawing/2014/main" id="{DE85DB0A-BB9F-37BF-63DB-8817608846A2}"/>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sz="600" dirty="0" err="1">
                <a:solidFill>
                  <a:schemeClr val="tx1"/>
                </a:solidFill>
              </a:rPr>
              <a:t>U</a:t>
            </a:r>
            <a:r>
              <a:rPr lang="sv-SE" sz="600" dirty="0" err="1">
                <a:solidFill>
                  <a:schemeClr val="tx1"/>
                </a:solidFill>
                <a:latin typeface="+mn-lt"/>
              </a:rPr>
              <a:t>pdated</a:t>
            </a:r>
            <a:r>
              <a:rPr lang="sv-SE" sz="600" dirty="0">
                <a:solidFill>
                  <a:schemeClr val="tx1"/>
                </a:solidFill>
              </a:rPr>
              <a:t> 25 </a:t>
            </a:r>
            <a:r>
              <a:rPr lang="sv-SE" sz="600" dirty="0" err="1">
                <a:solidFill>
                  <a:schemeClr val="tx1"/>
                </a:solidFill>
              </a:rPr>
              <a:t>March</a:t>
            </a:r>
            <a:r>
              <a:rPr lang="sv-SE" sz="600" dirty="0">
                <a:solidFill>
                  <a:schemeClr val="tx1"/>
                </a:solidFill>
              </a:rPr>
              <a:t> 2026</a:t>
            </a:r>
            <a:endParaRPr lang="sv-SE" sz="600" dirty="0">
              <a:solidFill>
                <a:schemeClr val="tx1"/>
              </a:solidFill>
              <a:latin typeface="+mn-lt"/>
            </a:endParaRPr>
          </a:p>
        </p:txBody>
      </p:sp>
    </p:spTree>
    <p:extLst>
      <p:ext uri="{BB962C8B-B14F-4D97-AF65-F5344CB8AC3E}">
        <p14:creationId xmlns:p14="http://schemas.microsoft.com/office/powerpoint/2010/main" val="2185294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8B26FDF-C94D-4EC4-A523-4B44079FBA8E}"/>
              </a:ext>
            </a:extLst>
          </p:cNvPr>
          <p:cNvSpPr>
            <a:spLocks noGrp="1"/>
          </p:cNvSpPr>
          <p:nvPr>
            <p:ph type="title"/>
          </p:nvPr>
        </p:nvSpPr>
        <p:spPr>
          <a:xfrm>
            <a:off x="255971" y="339502"/>
            <a:ext cx="8729676" cy="857250"/>
          </a:xfrm>
        </p:spPr>
        <p:txBody>
          <a:bodyPr/>
          <a:lstStyle/>
          <a:p>
            <a:r>
              <a:rPr lang="sv-SE" dirty="0"/>
              <a:t>International ranking </a:t>
            </a:r>
            <a:br>
              <a:rPr lang="sv-SE" dirty="0"/>
            </a:br>
            <a:r>
              <a:rPr lang="sv-SE" dirty="0"/>
              <a:t>U.S. </a:t>
            </a:r>
            <a:r>
              <a:rPr lang="sv-SE" dirty="0" err="1"/>
              <a:t>News</a:t>
            </a:r>
            <a:r>
              <a:rPr lang="sv-SE" dirty="0"/>
              <a:t> &amp; World </a:t>
            </a:r>
            <a:r>
              <a:rPr lang="sv-SE" dirty="0" err="1"/>
              <a:t>Report</a:t>
            </a:r>
            <a:endParaRPr lang="sv-SE" dirty="0"/>
          </a:p>
        </p:txBody>
      </p:sp>
      <p:sp>
        <p:nvSpPr>
          <p:cNvPr id="2" name="Platshållare för datum 1">
            <a:extLst>
              <a:ext uri="{FF2B5EF4-FFF2-40B4-BE49-F238E27FC236}">
                <a16:creationId xmlns:a16="http://schemas.microsoft.com/office/drawing/2014/main" id="{FD3479A6-F66F-4927-8CEE-358B995DD794}"/>
              </a:ext>
              <a:ext uri="{C183D7F6-B498-43B3-948B-1728B52AA6E4}">
                <adec:decorative xmlns:adec="http://schemas.microsoft.com/office/drawing/2017/decorative" val="1"/>
              </a:ext>
            </a:extLst>
          </p:cNvPr>
          <p:cNvSpPr>
            <a:spLocks noGrp="1"/>
          </p:cNvSpPr>
          <p:nvPr>
            <p:ph type="dt" sz="half" idx="10"/>
          </p:nvPr>
        </p:nvSpPr>
        <p:spPr/>
        <p:txBody>
          <a:bodyPr/>
          <a:lstStyle/>
          <a:p>
            <a:r>
              <a:rPr lang="sv-SE" dirty="0"/>
              <a:t>15 December 2025</a:t>
            </a:r>
          </a:p>
        </p:txBody>
      </p:sp>
      <p:sp>
        <p:nvSpPr>
          <p:cNvPr id="4" name="Platshållare för bildnummer 3">
            <a:extLst>
              <a:ext uri="{FF2B5EF4-FFF2-40B4-BE49-F238E27FC236}">
                <a16:creationId xmlns:a16="http://schemas.microsoft.com/office/drawing/2014/main" id="{117A06E8-B869-40BB-9B56-9B8AB11C49BA}"/>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27</a:t>
            </a:fld>
            <a:endParaRPr lang="sv-SE"/>
          </a:p>
        </p:txBody>
      </p:sp>
      <p:sp>
        <p:nvSpPr>
          <p:cNvPr id="20" name="Platshållare för sidfot 4">
            <a:extLst>
              <a:ext uri="{FF2B5EF4-FFF2-40B4-BE49-F238E27FC236}">
                <a16:creationId xmlns:a16="http://schemas.microsoft.com/office/drawing/2014/main" id="{27A783B9-9DD0-2907-FBFC-335AC734909A}"/>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sz="600" dirty="0" err="1">
                <a:solidFill>
                  <a:schemeClr val="tx1"/>
                </a:solidFill>
              </a:rPr>
              <a:t>U</a:t>
            </a:r>
            <a:r>
              <a:rPr lang="sv-SE" sz="600" dirty="0" err="1">
                <a:solidFill>
                  <a:schemeClr val="tx1"/>
                </a:solidFill>
                <a:latin typeface="+mn-lt"/>
              </a:rPr>
              <a:t>pdated</a:t>
            </a:r>
            <a:r>
              <a:rPr lang="sv-SE" sz="600" dirty="0">
                <a:solidFill>
                  <a:schemeClr val="tx1"/>
                </a:solidFill>
                <a:latin typeface="+mn-lt"/>
              </a:rPr>
              <a:t> 18 August</a:t>
            </a:r>
            <a:r>
              <a:rPr lang="sv-SE" sz="600" dirty="0">
                <a:solidFill>
                  <a:schemeClr val="tx1"/>
                </a:solidFill>
              </a:rPr>
              <a:t> 2025</a:t>
            </a:r>
            <a:endParaRPr lang="sv-SE" sz="600" dirty="0">
              <a:solidFill>
                <a:schemeClr val="tx1"/>
              </a:solidFill>
              <a:latin typeface="+mn-lt"/>
            </a:endParaRPr>
          </a:p>
        </p:txBody>
      </p:sp>
      <p:graphicFrame>
        <p:nvGraphicFramePr>
          <p:cNvPr id="6" name="Tabell 7">
            <a:extLst>
              <a:ext uri="{FF2B5EF4-FFF2-40B4-BE49-F238E27FC236}">
                <a16:creationId xmlns:a16="http://schemas.microsoft.com/office/drawing/2014/main" id="{E61477E0-6878-574B-2E91-1A82B93A507D}"/>
              </a:ext>
            </a:extLst>
          </p:cNvPr>
          <p:cNvGraphicFramePr>
            <a:graphicFrameLocks noGrp="1"/>
          </p:cNvGraphicFramePr>
          <p:nvPr>
            <p:extLst>
              <p:ext uri="{D42A27DB-BD31-4B8C-83A1-F6EECF244321}">
                <p14:modId xmlns:p14="http://schemas.microsoft.com/office/powerpoint/2010/main" val="2115469263"/>
              </p:ext>
            </p:extLst>
          </p:nvPr>
        </p:nvGraphicFramePr>
        <p:xfrm>
          <a:off x="352424" y="1347614"/>
          <a:ext cx="7560840" cy="121920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721609653"/>
                    </a:ext>
                  </a:extLst>
                </a:gridCol>
                <a:gridCol w="1008112">
                  <a:extLst>
                    <a:ext uri="{9D8B030D-6E8A-4147-A177-3AD203B41FA5}">
                      <a16:colId xmlns:a16="http://schemas.microsoft.com/office/drawing/2014/main" val="510273147"/>
                    </a:ext>
                  </a:extLst>
                </a:gridCol>
                <a:gridCol w="1008112">
                  <a:extLst>
                    <a:ext uri="{9D8B030D-6E8A-4147-A177-3AD203B41FA5}">
                      <a16:colId xmlns:a16="http://schemas.microsoft.com/office/drawing/2014/main" val="710620907"/>
                    </a:ext>
                  </a:extLst>
                </a:gridCol>
                <a:gridCol w="1008112">
                  <a:extLst>
                    <a:ext uri="{9D8B030D-6E8A-4147-A177-3AD203B41FA5}">
                      <a16:colId xmlns:a16="http://schemas.microsoft.com/office/drawing/2014/main" val="1128391356"/>
                    </a:ext>
                  </a:extLst>
                </a:gridCol>
                <a:gridCol w="1008112">
                  <a:extLst>
                    <a:ext uri="{9D8B030D-6E8A-4147-A177-3AD203B41FA5}">
                      <a16:colId xmlns:a16="http://schemas.microsoft.com/office/drawing/2014/main" val="2784494282"/>
                    </a:ext>
                  </a:extLst>
                </a:gridCol>
                <a:gridCol w="936104">
                  <a:extLst>
                    <a:ext uri="{9D8B030D-6E8A-4147-A177-3AD203B41FA5}">
                      <a16:colId xmlns:a16="http://schemas.microsoft.com/office/drawing/2014/main" val="4280078791"/>
                    </a:ext>
                  </a:extLst>
                </a:gridCol>
                <a:gridCol w="1080120">
                  <a:extLst>
                    <a:ext uri="{9D8B030D-6E8A-4147-A177-3AD203B41FA5}">
                      <a16:colId xmlns:a16="http://schemas.microsoft.com/office/drawing/2014/main" val="4220435217"/>
                    </a:ext>
                  </a:extLst>
                </a:gridCol>
              </a:tblGrid>
              <a:tr h="0">
                <a:tc>
                  <a:txBody>
                    <a:bodyPr/>
                    <a:lstStyle/>
                    <a:p>
                      <a:r>
                        <a:rPr lang="en-US" sz="800" noProof="0" dirty="0"/>
                        <a:t>U.S. News &amp; World Report Best Global Universities 2025-2026 (published 2025) </a:t>
                      </a:r>
                      <a:endParaRPr lang="en-US" sz="800" baseline="30000" noProof="0" dirty="0"/>
                    </a:p>
                  </a:txBody>
                  <a:tcPr/>
                </a:tc>
                <a:tc>
                  <a:txBody>
                    <a:bodyPr/>
                    <a:lstStyle/>
                    <a:p>
                      <a:pPr algn="ctr"/>
                      <a:r>
                        <a:rPr lang="en-GB" sz="800" b="1" noProof="0" dirty="0"/>
                        <a:t>Overall</a:t>
                      </a:r>
                    </a:p>
                  </a:txBody>
                  <a:tcPr anchor="b"/>
                </a:tc>
                <a:tc>
                  <a:txBody>
                    <a:bodyPr/>
                    <a:lstStyle/>
                    <a:p>
                      <a:pPr algn="ctr" fontAlgn="b"/>
                      <a:r>
                        <a:rPr lang="en-US" sz="800" u="none" strike="noStrike" dirty="0">
                          <a:effectLst/>
                        </a:rPr>
                        <a:t>Biology and Biochemistry</a:t>
                      </a:r>
                    </a:p>
                  </a:txBody>
                  <a:tcPr anchor="b"/>
                </a:tc>
                <a:tc>
                  <a:txBody>
                    <a:bodyPr/>
                    <a:lstStyle/>
                    <a:p>
                      <a:pPr algn="ctr" fontAlgn="b"/>
                      <a:r>
                        <a:rPr lang="en-US" sz="800" u="none" strike="noStrike" dirty="0">
                          <a:effectLst/>
                        </a:rPr>
                        <a:t>Cell Biology</a:t>
                      </a:r>
                    </a:p>
                  </a:txBody>
                  <a:tcPr anchor="b"/>
                </a:tc>
                <a:tc>
                  <a:txBody>
                    <a:bodyPr/>
                    <a:lstStyle/>
                    <a:p>
                      <a:pPr algn="ctr"/>
                      <a:r>
                        <a:rPr lang="en-GB" sz="800" noProof="0" dirty="0"/>
                        <a:t>Clinical Medicine</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800" u="none" strike="noStrike" dirty="0" err="1">
                          <a:effectLst/>
                        </a:rPr>
                        <a:t>Endocrinology</a:t>
                      </a:r>
                      <a:r>
                        <a:rPr lang="sv-SE" sz="800" u="none" strike="noStrike" dirty="0">
                          <a:effectLst/>
                        </a:rPr>
                        <a:t> and Metabolism</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800" u="none" strike="noStrike" dirty="0" err="1">
                          <a:effectLst/>
                        </a:rPr>
                        <a:t>Immunology</a:t>
                      </a:r>
                      <a:endParaRPr lang="sv-SE" sz="800" u="none" strike="noStrike" dirty="0">
                        <a:effectLst/>
                      </a:endParaRPr>
                    </a:p>
                  </a:txBody>
                  <a:tcPr anchor="b"/>
                </a:tc>
                <a:extLst>
                  <a:ext uri="{0D108BD9-81ED-4DB2-BD59-A6C34878D82A}">
                    <a16:rowId xmlns:a16="http://schemas.microsoft.com/office/drawing/2014/main" val="456534858"/>
                  </a:ext>
                </a:extLst>
              </a:tr>
              <a:tr h="0">
                <a:tc>
                  <a:txBody>
                    <a:bodyPr/>
                    <a:lstStyle/>
                    <a:p>
                      <a:r>
                        <a:rPr lang="en-GB" sz="800" noProof="0" dirty="0"/>
                        <a:t>World rank</a:t>
                      </a:r>
                    </a:p>
                  </a:txBody>
                  <a:tcPr>
                    <a:solidFill>
                      <a:schemeClr val="bg1">
                        <a:lumMod val="95000"/>
                      </a:schemeClr>
                    </a:solidFill>
                  </a:tcPr>
                </a:tc>
                <a:tc>
                  <a:txBody>
                    <a:bodyPr/>
                    <a:lstStyle/>
                    <a:p>
                      <a:pPr algn="ctr"/>
                      <a:r>
                        <a:rPr lang="en-GB" sz="800" b="1" noProof="0" dirty="0"/>
                        <a:t>52</a:t>
                      </a:r>
                    </a:p>
                  </a:txBody>
                  <a:tcPr>
                    <a:solidFill>
                      <a:schemeClr val="bg1">
                        <a:lumMod val="95000"/>
                      </a:schemeClr>
                    </a:solidFill>
                  </a:tcPr>
                </a:tc>
                <a:tc>
                  <a:txBody>
                    <a:bodyPr/>
                    <a:lstStyle/>
                    <a:p>
                      <a:pPr algn="ctr"/>
                      <a:r>
                        <a:rPr lang="en-GB" sz="800" noProof="0" dirty="0"/>
                        <a:t>33</a:t>
                      </a:r>
                    </a:p>
                  </a:txBody>
                  <a:tcPr>
                    <a:solidFill>
                      <a:schemeClr val="bg1">
                        <a:lumMod val="95000"/>
                      </a:schemeClr>
                    </a:solidFill>
                  </a:tcPr>
                </a:tc>
                <a:tc>
                  <a:txBody>
                    <a:bodyPr/>
                    <a:lstStyle/>
                    <a:p>
                      <a:pPr algn="ctr"/>
                      <a:r>
                        <a:rPr lang="en-GB" sz="800" noProof="0" dirty="0"/>
                        <a:t>23</a:t>
                      </a:r>
                    </a:p>
                  </a:txBody>
                  <a:tcPr>
                    <a:solidFill>
                      <a:schemeClr val="bg1">
                        <a:lumMod val="95000"/>
                      </a:schemeClr>
                    </a:solidFill>
                  </a:tcPr>
                </a:tc>
                <a:tc>
                  <a:txBody>
                    <a:bodyPr/>
                    <a:lstStyle/>
                    <a:p>
                      <a:pPr algn="ctr"/>
                      <a:r>
                        <a:rPr lang="en-GB" sz="800" noProof="0" dirty="0"/>
                        <a:t>22</a:t>
                      </a:r>
                    </a:p>
                  </a:txBody>
                  <a:tcPr>
                    <a:solidFill>
                      <a:schemeClr val="bg1">
                        <a:lumMod val="95000"/>
                      </a:schemeClr>
                    </a:solidFill>
                  </a:tcPr>
                </a:tc>
                <a:tc>
                  <a:txBody>
                    <a:bodyPr/>
                    <a:lstStyle/>
                    <a:p>
                      <a:pPr algn="ctr"/>
                      <a:r>
                        <a:rPr lang="en-GB" sz="800" noProof="0" dirty="0"/>
                        <a:t>10</a:t>
                      </a:r>
                    </a:p>
                  </a:txBody>
                  <a:tcPr>
                    <a:solidFill>
                      <a:schemeClr val="bg1">
                        <a:lumMod val="95000"/>
                      </a:schemeClr>
                    </a:solidFill>
                  </a:tcPr>
                </a:tc>
                <a:tc>
                  <a:txBody>
                    <a:bodyPr/>
                    <a:lstStyle/>
                    <a:p>
                      <a:pPr algn="ctr"/>
                      <a:r>
                        <a:rPr lang="en-GB" sz="800" noProof="0" dirty="0"/>
                        <a:t>18</a:t>
                      </a:r>
                    </a:p>
                  </a:txBody>
                  <a:tcPr>
                    <a:solidFill>
                      <a:schemeClr val="bg1">
                        <a:lumMod val="95000"/>
                      </a:schemeClr>
                    </a:solidFill>
                  </a:tcPr>
                </a:tc>
                <a:extLst>
                  <a:ext uri="{0D108BD9-81ED-4DB2-BD59-A6C34878D82A}">
                    <a16:rowId xmlns:a16="http://schemas.microsoft.com/office/drawing/2014/main" val="2904025710"/>
                  </a:ext>
                </a:extLst>
              </a:tr>
              <a:tr h="0">
                <a:tc>
                  <a:txBody>
                    <a:bodyPr/>
                    <a:lstStyle/>
                    <a:p>
                      <a:r>
                        <a:rPr lang="en-GB" sz="800" noProof="0" dirty="0"/>
                        <a:t>Europe rank</a:t>
                      </a:r>
                    </a:p>
                  </a:txBody>
                  <a:tcPr>
                    <a:solidFill>
                      <a:schemeClr val="bg1"/>
                    </a:solidFill>
                  </a:tcPr>
                </a:tc>
                <a:tc>
                  <a:txBody>
                    <a:bodyPr/>
                    <a:lstStyle/>
                    <a:p>
                      <a:pPr algn="ctr"/>
                      <a:r>
                        <a:rPr lang="en-GB" sz="800" b="1" noProof="0" dirty="0"/>
                        <a:t>14</a:t>
                      </a:r>
                    </a:p>
                  </a:txBody>
                  <a:tcPr>
                    <a:solidFill>
                      <a:schemeClr val="bg1"/>
                    </a:solidFill>
                  </a:tcPr>
                </a:tc>
                <a:tc>
                  <a:txBody>
                    <a:bodyPr/>
                    <a:lstStyle/>
                    <a:p>
                      <a:pPr algn="ctr"/>
                      <a:r>
                        <a:rPr lang="en-GB" sz="800" noProof="0" dirty="0"/>
                        <a:t>9</a:t>
                      </a:r>
                    </a:p>
                  </a:txBody>
                  <a:tcPr>
                    <a:solidFill>
                      <a:schemeClr val="bg1"/>
                    </a:solidFill>
                  </a:tcPr>
                </a:tc>
                <a:tc>
                  <a:txBody>
                    <a:bodyPr/>
                    <a:lstStyle/>
                    <a:p>
                      <a:pPr algn="ctr"/>
                      <a:r>
                        <a:rPr lang="en-GB" sz="800" noProof="0" dirty="0"/>
                        <a:t>5</a:t>
                      </a:r>
                    </a:p>
                  </a:txBody>
                  <a:tcPr>
                    <a:solidFill>
                      <a:schemeClr val="bg1"/>
                    </a:solidFill>
                  </a:tcPr>
                </a:tc>
                <a:tc>
                  <a:txBody>
                    <a:bodyPr/>
                    <a:lstStyle/>
                    <a:p>
                      <a:pPr algn="ctr"/>
                      <a:r>
                        <a:rPr lang="en-GB" sz="800" noProof="0" dirty="0"/>
                        <a:t>5</a:t>
                      </a:r>
                    </a:p>
                  </a:txBody>
                  <a:tcPr>
                    <a:solidFill>
                      <a:schemeClr val="bg1"/>
                    </a:solidFill>
                  </a:tcPr>
                </a:tc>
                <a:tc>
                  <a:txBody>
                    <a:bodyPr/>
                    <a:lstStyle/>
                    <a:p>
                      <a:pPr algn="ctr"/>
                      <a:r>
                        <a:rPr lang="en-GB" sz="800" noProof="0" dirty="0"/>
                        <a:t>4</a:t>
                      </a:r>
                    </a:p>
                  </a:txBody>
                  <a:tcPr>
                    <a:solidFill>
                      <a:schemeClr val="bg1"/>
                    </a:solidFill>
                  </a:tcPr>
                </a:tc>
                <a:tc>
                  <a:txBody>
                    <a:bodyPr/>
                    <a:lstStyle/>
                    <a:p>
                      <a:pPr algn="ctr"/>
                      <a:r>
                        <a:rPr lang="en-GB" sz="800" noProof="0" dirty="0"/>
                        <a:t>4</a:t>
                      </a:r>
                    </a:p>
                  </a:txBody>
                  <a:tcPr>
                    <a:solidFill>
                      <a:schemeClr val="bg1"/>
                    </a:solidFill>
                  </a:tcPr>
                </a:tc>
                <a:extLst>
                  <a:ext uri="{0D108BD9-81ED-4DB2-BD59-A6C34878D82A}">
                    <a16:rowId xmlns:a16="http://schemas.microsoft.com/office/drawing/2014/main" val="2384002420"/>
                  </a:ext>
                </a:extLst>
              </a:tr>
              <a:tr h="0">
                <a:tc>
                  <a:txBody>
                    <a:bodyPr/>
                    <a:lstStyle/>
                    <a:p>
                      <a:r>
                        <a:rPr lang="en-GB" sz="800" noProof="0" dirty="0"/>
                        <a:t>EU rank</a:t>
                      </a:r>
                    </a:p>
                  </a:txBody>
                  <a:tcPr>
                    <a:solidFill>
                      <a:schemeClr val="bg1">
                        <a:lumMod val="95000"/>
                      </a:schemeClr>
                    </a:solidFill>
                  </a:tcPr>
                </a:tc>
                <a:tc>
                  <a:txBody>
                    <a:bodyPr/>
                    <a:lstStyle/>
                    <a:p>
                      <a:pPr algn="ctr"/>
                      <a:r>
                        <a:rPr lang="en-GB" sz="800" b="1" noProof="0" dirty="0"/>
                        <a:t>7</a:t>
                      </a:r>
                    </a:p>
                  </a:txBody>
                  <a:tcPr>
                    <a:solidFill>
                      <a:schemeClr val="bg1">
                        <a:lumMod val="95000"/>
                      </a:schemeClr>
                    </a:solidFill>
                  </a:tcPr>
                </a:tc>
                <a:tc>
                  <a:txBody>
                    <a:bodyPr/>
                    <a:lstStyle/>
                    <a:p>
                      <a:pPr algn="ctr"/>
                      <a:r>
                        <a:rPr lang="en-GB" sz="800" noProof="0" dirty="0"/>
                        <a:t>4</a:t>
                      </a:r>
                    </a:p>
                  </a:txBody>
                  <a:tcPr>
                    <a:solidFill>
                      <a:schemeClr val="bg1">
                        <a:lumMod val="95000"/>
                      </a:schemeClr>
                    </a:solidFill>
                  </a:tcPr>
                </a:tc>
                <a:tc>
                  <a:txBody>
                    <a:bodyPr/>
                    <a:lstStyle/>
                    <a:p>
                      <a:pPr algn="ctr"/>
                      <a:r>
                        <a:rPr lang="en-GB" sz="800" noProof="0" dirty="0"/>
                        <a:t>2</a:t>
                      </a:r>
                    </a:p>
                  </a:txBody>
                  <a:tcPr>
                    <a:solidFill>
                      <a:schemeClr val="bg1">
                        <a:lumMod val="95000"/>
                      </a:schemeClr>
                    </a:solidFill>
                  </a:tcPr>
                </a:tc>
                <a:tc>
                  <a:txBody>
                    <a:bodyPr/>
                    <a:lstStyle/>
                    <a:p>
                      <a:pPr algn="ctr"/>
                      <a:r>
                        <a:rPr lang="en-GB" sz="800" noProof="0" dirty="0"/>
                        <a:t>2</a:t>
                      </a:r>
                    </a:p>
                  </a:txBody>
                  <a:tcPr>
                    <a:solidFill>
                      <a:schemeClr val="bg1">
                        <a:lumMod val="95000"/>
                      </a:schemeClr>
                    </a:solidFill>
                  </a:tcPr>
                </a:tc>
                <a:tc>
                  <a:txBody>
                    <a:bodyPr/>
                    <a:lstStyle/>
                    <a:p>
                      <a:pPr algn="ctr"/>
                      <a:r>
                        <a:rPr lang="en-GB" sz="800" noProof="0" dirty="0"/>
                        <a:t>2</a:t>
                      </a:r>
                    </a:p>
                  </a:txBody>
                  <a:tcPr>
                    <a:solidFill>
                      <a:schemeClr val="bg1">
                        <a:lumMod val="95000"/>
                      </a:schemeClr>
                    </a:solidFill>
                  </a:tcPr>
                </a:tc>
                <a:tc>
                  <a:txBody>
                    <a:bodyPr/>
                    <a:lstStyle/>
                    <a:p>
                      <a:pPr algn="ctr"/>
                      <a:r>
                        <a:rPr lang="en-GB" sz="800" noProof="0" dirty="0"/>
                        <a:t>2</a:t>
                      </a:r>
                    </a:p>
                  </a:txBody>
                  <a:tcPr>
                    <a:solidFill>
                      <a:schemeClr val="bg1">
                        <a:lumMod val="95000"/>
                      </a:schemeClr>
                    </a:solidFill>
                  </a:tcPr>
                </a:tc>
                <a:extLst>
                  <a:ext uri="{0D108BD9-81ED-4DB2-BD59-A6C34878D82A}">
                    <a16:rowId xmlns:a16="http://schemas.microsoft.com/office/drawing/2014/main" val="688940905"/>
                  </a:ext>
                </a:extLst>
              </a:tr>
            </a:tbl>
          </a:graphicData>
        </a:graphic>
      </p:graphicFrame>
      <p:graphicFrame>
        <p:nvGraphicFramePr>
          <p:cNvPr id="14" name="Tabell 7">
            <a:extLst>
              <a:ext uri="{FF2B5EF4-FFF2-40B4-BE49-F238E27FC236}">
                <a16:creationId xmlns:a16="http://schemas.microsoft.com/office/drawing/2014/main" id="{A7AF21FB-9202-9A67-6E21-76127123C39F}"/>
              </a:ext>
            </a:extLst>
          </p:cNvPr>
          <p:cNvGraphicFramePr>
            <a:graphicFrameLocks noGrp="1"/>
          </p:cNvGraphicFramePr>
          <p:nvPr>
            <p:extLst>
              <p:ext uri="{D42A27DB-BD31-4B8C-83A1-F6EECF244321}">
                <p14:modId xmlns:p14="http://schemas.microsoft.com/office/powerpoint/2010/main" val="2553653484"/>
              </p:ext>
            </p:extLst>
          </p:nvPr>
        </p:nvGraphicFramePr>
        <p:xfrm>
          <a:off x="352425" y="2859782"/>
          <a:ext cx="7560840" cy="1219200"/>
        </p:xfrm>
        <a:graphic>
          <a:graphicData uri="http://schemas.openxmlformats.org/drawingml/2006/table">
            <a:tbl>
              <a:tblPr firstRow="1" bandRow="1">
                <a:tableStyleId>{21E4AEA4-8DFA-4A89-87EB-49C32662AFE0}</a:tableStyleId>
              </a:tblPr>
              <a:tblGrid>
                <a:gridCol w="1512168">
                  <a:extLst>
                    <a:ext uri="{9D8B030D-6E8A-4147-A177-3AD203B41FA5}">
                      <a16:colId xmlns:a16="http://schemas.microsoft.com/office/drawing/2014/main" val="2721609653"/>
                    </a:ext>
                  </a:extLst>
                </a:gridCol>
                <a:gridCol w="1008112">
                  <a:extLst>
                    <a:ext uri="{9D8B030D-6E8A-4147-A177-3AD203B41FA5}">
                      <a16:colId xmlns:a16="http://schemas.microsoft.com/office/drawing/2014/main" val="510273147"/>
                    </a:ext>
                  </a:extLst>
                </a:gridCol>
                <a:gridCol w="1008112">
                  <a:extLst>
                    <a:ext uri="{9D8B030D-6E8A-4147-A177-3AD203B41FA5}">
                      <a16:colId xmlns:a16="http://schemas.microsoft.com/office/drawing/2014/main" val="710620907"/>
                    </a:ext>
                  </a:extLst>
                </a:gridCol>
                <a:gridCol w="1008112">
                  <a:extLst>
                    <a:ext uri="{9D8B030D-6E8A-4147-A177-3AD203B41FA5}">
                      <a16:colId xmlns:a16="http://schemas.microsoft.com/office/drawing/2014/main" val="1128391356"/>
                    </a:ext>
                  </a:extLst>
                </a:gridCol>
                <a:gridCol w="1008112">
                  <a:extLst>
                    <a:ext uri="{9D8B030D-6E8A-4147-A177-3AD203B41FA5}">
                      <a16:colId xmlns:a16="http://schemas.microsoft.com/office/drawing/2014/main" val="2784494282"/>
                    </a:ext>
                  </a:extLst>
                </a:gridCol>
                <a:gridCol w="1008112">
                  <a:extLst>
                    <a:ext uri="{9D8B030D-6E8A-4147-A177-3AD203B41FA5}">
                      <a16:colId xmlns:a16="http://schemas.microsoft.com/office/drawing/2014/main" val="4280078791"/>
                    </a:ext>
                  </a:extLst>
                </a:gridCol>
                <a:gridCol w="1008112">
                  <a:extLst>
                    <a:ext uri="{9D8B030D-6E8A-4147-A177-3AD203B41FA5}">
                      <a16:colId xmlns:a16="http://schemas.microsoft.com/office/drawing/2014/main" val="422043521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rPr>
                        <a:t>U.S. News &amp; World Report Best Global Universities 2025-2026 (published 2025) </a:t>
                      </a:r>
                      <a:endParaRPr lang="en-US" sz="800" baseline="30000" noProof="0" dirty="0">
                        <a:solidFill>
                          <a:schemeClr val="tx1"/>
                        </a:solidFill>
                      </a:endParaRPr>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dirty="0">
                          <a:solidFill>
                            <a:schemeClr val="tx1"/>
                          </a:solidFill>
                          <a:effectLst/>
                        </a:rPr>
                        <a:t>Infectious diseases</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800" noProof="0" dirty="0">
                          <a:solidFill>
                            <a:schemeClr val="tx1"/>
                          </a:solidFill>
                        </a:rPr>
                        <a:t>Molecular Biology and Genetics</a:t>
                      </a:r>
                    </a:p>
                  </a:txBody>
                  <a:tcPr anchor="b"/>
                </a:tc>
                <a:tc>
                  <a:txBody>
                    <a:bodyPr/>
                    <a:lstStyle/>
                    <a:p>
                      <a:pPr algn="ctr"/>
                      <a:r>
                        <a:rPr lang="en-GB" sz="800" noProof="0" dirty="0">
                          <a:solidFill>
                            <a:schemeClr val="tx1"/>
                          </a:solidFill>
                        </a:rPr>
                        <a:t>Neuroscience and </a:t>
                      </a:r>
                      <a:r>
                        <a:rPr lang="en-GB" sz="800" noProof="0" dirty="0" err="1">
                          <a:solidFill>
                            <a:schemeClr val="tx1"/>
                          </a:solidFill>
                        </a:rPr>
                        <a:t>Behavior</a:t>
                      </a:r>
                      <a:endParaRPr lang="en-GB" sz="800" noProof="0" dirty="0">
                        <a:solidFill>
                          <a:schemeClr val="tx1"/>
                        </a:solidFill>
                      </a:endParaRPr>
                    </a:p>
                  </a:txBody>
                  <a:tcPr anchor="b"/>
                </a:tc>
                <a:tc>
                  <a:txBody>
                    <a:bodyPr/>
                    <a:lstStyle/>
                    <a:p>
                      <a:pPr algn="ctr"/>
                      <a:r>
                        <a:rPr lang="en-GB" sz="800" noProof="0" dirty="0">
                          <a:solidFill>
                            <a:schemeClr val="tx1"/>
                          </a:solidFill>
                        </a:rPr>
                        <a:t>Gastro- enterology and Hepatology</a:t>
                      </a:r>
                    </a:p>
                  </a:txBody>
                  <a:tcPr anchor="b"/>
                </a:tc>
                <a:tc>
                  <a:txBody>
                    <a:bodyPr/>
                    <a:lstStyle/>
                    <a:p>
                      <a:pPr algn="ctr" fontAlgn="b"/>
                      <a:r>
                        <a:rPr lang="sv-SE" sz="800" u="none" strike="noStrike" dirty="0" err="1">
                          <a:solidFill>
                            <a:schemeClr val="tx1"/>
                          </a:solidFill>
                          <a:effectLst/>
                        </a:rPr>
                        <a:t>Psychiatry</a:t>
                      </a:r>
                      <a:r>
                        <a:rPr lang="sv-SE" sz="800" u="none" strike="noStrike" dirty="0">
                          <a:solidFill>
                            <a:schemeClr val="tx1"/>
                          </a:solidFill>
                          <a:effectLst/>
                        </a:rPr>
                        <a:t> /</a:t>
                      </a:r>
                    </a:p>
                    <a:p>
                      <a:pPr algn="ctr" fontAlgn="b"/>
                      <a:r>
                        <a:rPr lang="sv-SE" sz="800" u="none" strike="noStrike" dirty="0" err="1">
                          <a:solidFill>
                            <a:schemeClr val="tx1"/>
                          </a:solidFill>
                          <a:effectLst/>
                        </a:rPr>
                        <a:t>Psychology</a:t>
                      </a:r>
                      <a:endParaRPr lang="sv-SE" sz="800" u="none" strike="noStrike" dirty="0">
                        <a:solidFill>
                          <a:schemeClr val="tx1"/>
                        </a:solidFill>
                        <a:effectLst/>
                      </a:endParaRPr>
                    </a:p>
                  </a:txBody>
                  <a:tcPr anchor="b"/>
                </a:tc>
                <a:tc>
                  <a:txBody>
                    <a:bodyPr/>
                    <a:lstStyle/>
                    <a:p>
                      <a:pPr algn="ctr" fontAlgn="b"/>
                      <a:r>
                        <a:rPr lang="en-US" sz="800" u="none" strike="noStrike" spc="-30" baseline="0" dirty="0">
                          <a:solidFill>
                            <a:schemeClr val="tx1"/>
                          </a:solidFill>
                          <a:effectLst/>
                        </a:rPr>
                        <a:t>Public, Environmental and Occupational Health</a:t>
                      </a:r>
                    </a:p>
                  </a:txBody>
                  <a:tcPr anchor="b"/>
                </a:tc>
                <a:extLst>
                  <a:ext uri="{0D108BD9-81ED-4DB2-BD59-A6C34878D82A}">
                    <a16:rowId xmlns:a16="http://schemas.microsoft.com/office/drawing/2014/main" val="456534858"/>
                  </a:ext>
                </a:extLst>
              </a:tr>
              <a:tr h="0">
                <a:tc>
                  <a:txBody>
                    <a:bodyPr/>
                    <a:lstStyle/>
                    <a:p>
                      <a:r>
                        <a:rPr lang="en-GB" sz="800" noProof="0" dirty="0"/>
                        <a:t>World rank</a:t>
                      </a:r>
                    </a:p>
                  </a:txBody>
                  <a:tcPr>
                    <a:solidFill>
                      <a:srgbClr val="FEEEEB"/>
                    </a:solidFill>
                  </a:tcPr>
                </a:tc>
                <a:tc>
                  <a:txBody>
                    <a:bodyPr/>
                    <a:lstStyle/>
                    <a:p>
                      <a:pPr algn="ctr"/>
                      <a:r>
                        <a:rPr lang="en-GB" sz="800" b="0" noProof="0" dirty="0"/>
                        <a:t>36</a:t>
                      </a:r>
                    </a:p>
                  </a:txBody>
                  <a:tcPr>
                    <a:solidFill>
                      <a:srgbClr val="FEEEEB"/>
                    </a:solidFill>
                  </a:tcPr>
                </a:tc>
                <a:tc>
                  <a:txBody>
                    <a:bodyPr/>
                    <a:lstStyle/>
                    <a:p>
                      <a:pPr algn="ctr"/>
                      <a:r>
                        <a:rPr lang="en-GB" sz="800" noProof="0" dirty="0"/>
                        <a:t>24</a:t>
                      </a:r>
                    </a:p>
                  </a:txBody>
                  <a:tcPr>
                    <a:solidFill>
                      <a:srgbClr val="FEEEEB"/>
                    </a:solidFill>
                  </a:tcPr>
                </a:tc>
                <a:tc>
                  <a:txBody>
                    <a:bodyPr/>
                    <a:lstStyle/>
                    <a:p>
                      <a:pPr algn="ctr"/>
                      <a:r>
                        <a:rPr lang="en-GB" sz="800" noProof="0" dirty="0"/>
                        <a:t>15</a:t>
                      </a:r>
                    </a:p>
                  </a:txBody>
                  <a:tcPr>
                    <a:solidFill>
                      <a:srgbClr val="FEEEEB"/>
                    </a:solidFill>
                  </a:tcPr>
                </a:tc>
                <a:tc>
                  <a:txBody>
                    <a:bodyPr/>
                    <a:lstStyle/>
                    <a:p>
                      <a:pPr algn="ctr"/>
                      <a:r>
                        <a:rPr lang="en-GB" sz="800" noProof="0" dirty="0"/>
                        <a:t>25</a:t>
                      </a:r>
                    </a:p>
                  </a:txBody>
                  <a:tcPr>
                    <a:solidFill>
                      <a:srgbClr val="FEEEEB"/>
                    </a:solidFill>
                  </a:tcPr>
                </a:tc>
                <a:tc>
                  <a:txBody>
                    <a:bodyPr/>
                    <a:lstStyle/>
                    <a:p>
                      <a:pPr algn="ctr"/>
                      <a:r>
                        <a:rPr lang="en-GB" sz="800" noProof="0" dirty="0"/>
                        <a:t>13</a:t>
                      </a:r>
                    </a:p>
                  </a:txBody>
                  <a:tcPr>
                    <a:solidFill>
                      <a:srgbClr val="FEEEEB"/>
                    </a:solidFill>
                  </a:tcPr>
                </a:tc>
                <a:tc>
                  <a:txBody>
                    <a:bodyPr/>
                    <a:lstStyle/>
                    <a:p>
                      <a:pPr algn="ctr"/>
                      <a:r>
                        <a:rPr lang="en-GB" sz="800" noProof="0" dirty="0"/>
                        <a:t>14</a:t>
                      </a:r>
                    </a:p>
                  </a:txBody>
                  <a:tcPr>
                    <a:solidFill>
                      <a:srgbClr val="FEEEEB"/>
                    </a:solidFill>
                  </a:tcPr>
                </a:tc>
                <a:extLst>
                  <a:ext uri="{0D108BD9-81ED-4DB2-BD59-A6C34878D82A}">
                    <a16:rowId xmlns:a16="http://schemas.microsoft.com/office/drawing/2014/main" val="2904025710"/>
                  </a:ext>
                </a:extLst>
              </a:tr>
              <a:tr h="0">
                <a:tc>
                  <a:txBody>
                    <a:bodyPr/>
                    <a:lstStyle/>
                    <a:p>
                      <a:r>
                        <a:rPr lang="en-GB" sz="800" noProof="0" dirty="0"/>
                        <a:t>Europe rank</a:t>
                      </a:r>
                    </a:p>
                  </a:txBody>
                  <a:tcPr>
                    <a:solidFill>
                      <a:schemeClr val="bg1"/>
                    </a:solidFill>
                  </a:tcPr>
                </a:tc>
                <a:tc>
                  <a:txBody>
                    <a:bodyPr/>
                    <a:lstStyle/>
                    <a:p>
                      <a:pPr algn="ctr"/>
                      <a:r>
                        <a:rPr lang="en-GB" sz="800" b="0" noProof="0" dirty="0"/>
                        <a:t>20</a:t>
                      </a:r>
                    </a:p>
                  </a:txBody>
                  <a:tcPr>
                    <a:solidFill>
                      <a:schemeClr val="bg1"/>
                    </a:solidFill>
                  </a:tcPr>
                </a:tc>
                <a:tc>
                  <a:txBody>
                    <a:bodyPr/>
                    <a:lstStyle/>
                    <a:p>
                      <a:pPr algn="ctr"/>
                      <a:r>
                        <a:rPr lang="en-GB" sz="800" noProof="0" dirty="0"/>
                        <a:t>4</a:t>
                      </a:r>
                    </a:p>
                  </a:txBody>
                  <a:tcPr>
                    <a:solidFill>
                      <a:schemeClr val="bg1"/>
                    </a:solidFill>
                  </a:tcPr>
                </a:tc>
                <a:tc>
                  <a:txBody>
                    <a:bodyPr/>
                    <a:lstStyle/>
                    <a:p>
                      <a:pPr algn="ctr"/>
                      <a:r>
                        <a:rPr lang="en-GB" sz="800" noProof="0" dirty="0"/>
                        <a:t>3</a:t>
                      </a:r>
                    </a:p>
                  </a:txBody>
                  <a:tcPr>
                    <a:solidFill>
                      <a:schemeClr val="bg1"/>
                    </a:solidFill>
                  </a:tcPr>
                </a:tc>
                <a:tc>
                  <a:txBody>
                    <a:bodyPr/>
                    <a:lstStyle/>
                    <a:p>
                      <a:pPr algn="ctr"/>
                      <a:r>
                        <a:rPr lang="en-GB" sz="800" noProof="0" dirty="0"/>
                        <a:t>14</a:t>
                      </a:r>
                    </a:p>
                  </a:txBody>
                  <a:tcPr>
                    <a:solidFill>
                      <a:schemeClr val="bg1"/>
                    </a:solidFill>
                  </a:tcPr>
                </a:tc>
                <a:tc>
                  <a:txBody>
                    <a:bodyPr/>
                    <a:lstStyle/>
                    <a:p>
                      <a:pPr algn="ctr"/>
                      <a:r>
                        <a:rPr lang="en-GB" sz="800" noProof="0" dirty="0"/>
                        <a:t>6</a:t>
                      </a:r>
                    </a:p>
                  </a:txBody>
                  <a:tcPr>
                    <a:solidFill>
                      <a:schemeClr val="bg1"/>
                    </a:solidFill>
                  </a:tcPr>
                </a:tc>
                <a:tc>
                  <a:txBody>
                    <a:bodyPr/>
                    <a:lstStyle/>
                    <a:p>
                      <a:pPr algn="ctr"/>
                      <a:r>
                        <a:rPr lang="en-GB" sz="800" noProof="0" dirty="0"/>
                        <a:t>6</a:t>
                      </a:r>
                    </a:p>
                  </a:txBody>
                  <a:tcPr>
                    <a:solidFill>
                      <a:schemeClr val="bg1"/>
                    </a:solidFill>
                  </a:tcPr>
                </a:tc>
                <a:extLst>
                  <a:ext uri="{0D108BD9-81ED-4DB2-BD59-A6C34878D82A}">
                    <a16:rowId xmlns:a16="http://schemas.microsoft.com/office/drawing/2014/main" val="2384002420"/>
                  </a:ext>
                </a:extLst>
              </a:tr>
              <a:tr h="0">
                <a:tc>
                  <a:txBody>
                    <a:bodyPr/>
                    <a:lstStyle/>
                    <a:p>
                      <a:r>
                        <a:rPr lang="en-GB" sz="800" noProof="0" dirty="0"/>
                        <a:t>EU rank</a:t>
                      </a:r>
                    </a:p>
                  </a:txBody>
                  <a:tcPr>
                    <a:solidFill>
                      <a:srgbClr val="FEEEEB"/>
                    </a:solidFill>
                  </a:tcPr>
                </a:tc>
                <a:tc>
                  <a:txBody>
                    <a:bodyPr/>
                    <a:lstStyle/>
                    <a:p>
                      <a:pPr algn="ctr"/>
                      <a:r>
                        <a:rPr lang="en-GB" sz="800" b="0" noProof="0" dirty="0"/>
                        <a:t>11</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9</a:t>
                      </a:r>
                    </a:p>
                  </a:txBody>
                  <a:tcPr>
                    <a:solidFill>
                      <a:srgbClr val="FEEEEB"/>
                    </a:solidFill>
                  </a:tcPr>
                </a:tc>
                <a:tc>
                  <a:txBody>
                    <a:bodyPr/>
                    <a:lstStyle/>
                    <a:p>
                      <a:pPr algn="ctr"/>
                      <a:r>
                        <a:rPr lang="en-GB" sz="800" noProof="0" dirty="0"/>
                        <a:t>2</a:t>
                      </a:r>
                    </a:p>
                  </a:txBody>
                  <a:tcPr>
                    <a:solidFill>
                      <a:srgbClr val="FEEEEB"/>
                    </a:solidFill>
                  </a:tcPr>
                </a:tc>
                <a:tc>
                  <a:txBody>
                    <a:bodyPr/>
                    <a:lstStyle/>
                    <a:p>
                      <a:pPr algn="ctr"/>
                      <a:r>
                        <a:rPr lang="en-GB" sz="800" noProof="0" dirty="0"/>
                        <a:t>1</a:t>
                      </a:r>
                    </a:p>
                  </a:txBody>
                  <a:tcPr>
                    <a:solidFill>
                      <a:srgbClr val="FEEEEB"/>
                    </a:solidFill>
                  </a:tcPr>
                </a:tc>
                <a:extLst>
                  <a:ext uri="{0D108BD9-81ED-4DB2-BD59-A6C34878D82A}">
                    <a16:rowId xmlns:a16="http://schemas.microsoft.com/office/drawing/2014/main" val="688940905"/>
                  </a:ext>
                </a:extLst>
              </a:tr>
            </a:tbl>
          </a:graphicData>
        </a:graphic>
      </p:graphicFrame>
      <p:sp>
        <p:nvSpPr>
          <p:cNvPr id="3" name="Platshållare för sidfot 5">
            <a:extLst>
              <a:ext uri="{FF2B5EF4-FFF2-40B4-BE49-F238E27FC236}">
                <a16:creationId xmlns:a16="http://schemas.microsoft.com/office/drawing/2014/main" id="{FEC0B2D0-7779-227A-A5AB-39DDADA8CBCC}"/>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Tree>
    <p:extLst>
      <p:ext uri="{BB962C8B-B14F-4D97-AF65-F5344CB8AC3E}">
        <p14:creationId xmlns:p14="http://schemas.microsoft.com/office/powerpoint/2010/main" val="156975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4CB3A06-0F4D-471D-A766-CA3AC7FE1263}"/>
              </a:ext>
            </a:extLst>
          </p:cNvPr>
          <p:cNvSpPr>
            <a:spLocks noGrp="1"/>
          </p:cNvSpPr>
          <p:nvPr>
            <p:ph type="title"/>
          </p:nvPr>
        </p:nvSpPr>
        <p:spPr/>
        <p:txBody>
          <a:bodyPr/>
          <a:lstStyle/>
          <a:p>
            <a:r>
              <a:rPr lang="sv-SE"/>
              <a:t>History</a:t>
            </a:r>
          </a:p>
        </p:txBody>
      </p:sp>
      <p:sp>
        <p:nvSpPr>
          <p:cNvPr id="10" name="Rektangel 9">
            <a:extLst>
              <a:ext uri="{FF2B5EF4-FFF2-40B4-BE49-F238E27FC236}">
                <a16:creationId xmlns:a16="http://schemas.microsoft.com/office/drawing/2014/main" id="{2C77D8C5-BED5-49D3-9FAC-30F5807129DB}"/>
              </a:ext>
            </a:extLst>
          </p:cNvPr>
          <p:cNvSpPr/>
          <p:nvPr/>
        </p:nvSpPr>
        <p:spPr>
          <a:xfrm>
            <a:off x="557732" y="2906005"/>
            <a:ext cx="1349972" cy="1492716"/>
          </a:xfrm>
          <a:prstGeom prst="rect">
            <a:avLst/>
          </a:prstGeom>
        </p:spPr>
        <p:txBody>
          <a:bodyPr wrap="square">
            <a:spAutoFit/>
          </a:bodyPr>
          <a:lstStyle/>
          <a:p>
            <a:pPr marL="0" indent="0">
              <a:buClr>
                <a:schemeClr val="bg1"/>
              </a:buClr>
              <a:buNone/>
            </a:pPr>
            <a:r>
              <a:rPr lang="sv-SE" sz="1400" b="1">
                <a:solidFill>
                  <a:schemeClr val="accent1"/>
                </a:solidFill>
                <a:latin typeface="+mn-lt"/>
              </a:rPr>
              <a:t>1810</a:t>
            </a:r>
          </a:p>
          <a:p>
            <a:pPr marL="0" indent="0">
              <a:buClr>
                <a:schemeClr val="bg1"/>
              </a:buClr>
              <a:buNone/>
            </a:pPr>
            <a:r>
              <a:rPr lang="en-US" sz="1100">
                <a:latin typeface="+mn-lt"/>
              </a:rPr>
              <a:t>KI is founded by King Karl XIII on </a:t>
            </a:r>
            <a:br>
              <a:rPr lang="en-US" sz="1100">
                <a:latin typeface="+mn-lt"/>
              </a:rPr>
            </a:br>
            <a:r>
              <a:rPr lang="en-US" sz="1100">
                <a:latin typeface="+mn-lt"/>
              </a:rPr>
              <a:t>13 December 1810 as an "academy for the training of skilled army surgeons“.</a:t>
            </a:r>
            <a:endParaRPr lang="sv-SE" sz="1200">
              <a:latin typeface="+mn-lt"/>
            </a:endParaRPr>
          </a:p>
        </p:txBody>
      </p:sp>
      <p:pic>
        <p:nvPicPr>
          <p:cNvPr id="19" name="Picture 11">
            <a:extLst>
              <a:ext uri="{FF2B5EF4-FFF2-40B4-BE49-F238E27FC236}">
                <a16:creationId xmlns:a16="http://schemas.microsoft.com/office/drawing/2014/main" id="{7DFEBAFA-F7C6-4AA5-BCA7-9AFA450704F2}"/>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57487" y="1426685"/>
            <a:ext cx="1006646" cy="988411"/>
          </a:xfrm>
          <a:prstGeom prst="rect">
            <a:avLst/>
          </a:prstGeom>
          <a:ln>
            <a:noFill/>
          </a:ln>
          <a:effectLst/>
        </p:spPr>
      </p:pic>
      <p:sp>
        <p:nvSpPr>
          <p:cNvPr id="14" name="Rektangel 13">
            <a:extLst>
              <a:ext uri="{FF2B5EF4-FFF2-40B4-BE49-F238E27FC236}">
                <a16:creationId xmlns:a16="http://schemas.microsoft.com/office/drawing/2014/main" id="{9FED39CA-289E-44DD-8315-153DD5AF33EE}"/>
              </a:ext>
            </a:extLst>
          </p:cNvPr>
          <p:cNvSpPr/>
          <p:nvPr/>
        </p:nvSpPr>
        <p:spPr>
          <a:xfrm>
            <a:off x="1907704" y="2906005"/>
            <a:ext cx="1349972" cy="1492716"/>
          </a:xfrm>
          <a:prstGeom prst="rect">
            <a:avLst/>
          </a:prstGeom>
        </p:spPr>
        <p:txBody>
          <a:bodyPr wrap="square">
            <a:spAutoFit/>
          </a:bodyPr>
          <a:lstStyle/>
          <a:p>
            <a:pPr>
              <a:buClr>
                <a:schemeClr val="bg1"/>
              </a:buClr>
            </a:pPr>
            <a:r>
              <a:rPr lang="sv-SE" sz="1400" b="1">
                <a:solidFill>
                  <a:schemeClr val="accent1"/>
                </a:solidFill>
                <a:latin typeface="+mn-lt"/>
              </a:rPr>
              <a:t>1937</a:t>
            </a:r>
          </a:p>
          <a:p>
            <a:pPr marL="0" indent="0">
              <a:buClr>
                <a:schemeClr val="bg1"/>
              </a:buClr>
              <a:buNone/>
            </a:pPr>
            <a:r>
              <a:rPr lang="en-US" sz="1100">
                <a:latin typeface="+mn-lt"/>
              </a:rPr>
              <a:t>Nanna Svartz </a:t>
            </a:r>
            <a:br>
              <a:rPr lang="en-US" sz="1100">
                <a:latin typeface="+mn-lt"/>
              </a:rPr>
            </a:br>
            <a:r>
              <a:rPr lang="en-US" sz="1100">
                <a:latin typeface="+mn-lt"/>
              </a:rPr>
              <a:t>is appointed professor at KI, becoming Sweden's first state-employed female professor.</a:t>
            </a:r>
          </a:p>
        </p:txBody>
      </p:sp>
      <p:pic>
        <p:nvPicPr>
          <p:cNvPr id="17" name="Bildobjekt 16">
            <a:extLst>
              <a:ext uri="{FF2B5EF4-FFF2-40B4-BE49-F238E27FC236}">
                <a16:creationId xmlns:a16="http://schemas.microsoft.com/office/drawing/2014/main" id="{36DB551D-18E6-44F9-8FF3-E9F06245800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40277" y="1426662"/>
            <a:ext cx="1006646" cy="988433"/>
          </a:xfrm>
          <a:prstGeom prst="rect">
            <a:avLst/>
          </a:prstGeom>
        </p:spPr>
      </p:pic>
      <p:sp>
        <p:nvSpPr>
          <p:cNvPr id="15" name="Rektangel 14">
            <a:extLst>
              <a:ext uri="{FF2B5EF4-FFF2-40B4-BE49-F238E27FC236}">
                <a16:creationId xmlns:a16="http://schemas.microsoft.com/office/drawing/2014/main" id="{558479F9-704B-4013-A0EA-3B5009C5FB19}"/>
              </a:ext>
            </a:extLst>
          </p:cNvPr>
          <p:cNvSpPr/>
          <p:nvPr/>
        </p:nvSpPr>
        <p:spPr>
          <a:xfrm>
            <a:off x="3335288" y="2908184"/>
            <a:ext cx="1380728" cy="1492716"/>
          </a:xfrm>
          <a:prstGeom prst="rect">
            <a:avLst/>
          </a:prstGeom>
        </p:spPr>
        <p:txBody>
          <a:bodyPr wrap="square">
            <a:spAutoFit/>
          </a:bodyPr>
          <a:lstStyle/>
          <a:p>
            <a:pPr marL="0" indent="0">
              <a:buClr>
                <a:schemeClr val="bg1"/>
              </a:buClr>
              <a:buNone/>
            </a:pPr>
            <a:r>
              <a:rPr lang="sv-SE" sz="1400" b="1">
                <a:solidFill>
                  <a:schemeClr val="accent1"/>
                </a:solidFill>
                <a:latin typeface="+mn-lt"/>
              </a:rPr>
              <a:t>1955</a:t>
            </a:r>
          </a:p>
          <a:p>
            <a:pPr marL="0" indent="0">
              <a:buClr>
                <a:schemeClr val="bg1"/>
              </a:buClr>
              <a:buNone/>
            </a:pPr>
            <a:r>
              <a:rPr lang="en-US" sz="1100">
                <a:latin typeface="+mn-lt"/>
              </a:rPr>
              <a:t>Hugo Theorell becomes KI's first Nobel Laureate, receiving the Nobel Prize in Physiology or Medicine. </a:t>
            </a:r>
            <a:endParaRPr lang="sv-SE" sz="1200">
              <a:latin typeface="+mn-lt"/>
            </a:endParaRPr>
          </a:p>
        </p:txBody>
      </p:sp>
      <p:pic>
        <p:nvPicPr>
          <p:cNvPr id="18" name="Bildobjekt 17">
            <a:extLst>
              <a:ext uri="{FF2B5EF4-FFF2-40B4-BE49-F238E27FC236}">
                <a16:creationId xmlns:a16="http://schemas.microsoft.com/office/drawing/2014/main" id="{DD071382-6ACB-4B0B-849E-F04C7072EB6D}"/>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428504" y="1441731"/>
            <a:ext cx="1006647" cy="988432"/>
          </a:xfrm>
          <a:prstGeom prst="rect">
            <a:avLst/>
          </a:prstGeom>
        </p:spPr>
      </p:pic>
      <p:sp>
        <p:nvSpPr>
          <p:cNvPr id="23" name="Rektangel 22">
            <a:extLst>
              <a:ext uri="{FF2B5EF4-FFF2-40B4-BE49-F238E27FC236}">
                <a16:creationId xmlns:a16="http://schemas.microsoft.com/office/drawing/2014/main" id="{B4C6EA08-7DB8-4352-B30C-1BA0823A70B8}"/>
              </a:ext>
            </a:extLst>
          </p:cNvPr>
          <p:cNvSpPr/>
          <p:nvPr/>
        </p:nvSpPr>
        <p:spPr>
          <a:xfrm>
            <a:off x="4716016" y="2908185"/>
            <a:ext cx="1343000" cy="815608"/>
          </a:xfrm>
          <a:prstGeom prst="rect">
            <a:avLst/>
          </a:prstGeom>
        </p:spPr>
        <p:txBody>
          <a:bodyPr wrap="square">
            <a:spAutoFit/>
          </a:bodyPr>
          <a:lstStyle/>
          <a:p>
            <a:pPr>
              <a:buClr>
                <a:schemeClr val="bg1"/>
              </a:buClr>
            </a:pPr>
            <a:r>
              <a:rPr lang="sv-SE" sz="1400" b="1">
                <a:solidFill>
                  <a:schemeClr val="accent1"/>
                </a:solidFill>
                <a:latin typeface="+mn-lt"/>
              </a:rPr>
              <a:t>1997</a:t>
            </a:r>
          </a:p>
          <a:p>
            <a:pPr marL="0" indent="0">
              <a:buClr>
                <a:schemeClr val="bg1"/>
              </a:buClr>
              <a:buNone/>
            </a:pPr>
            <a:r>
              <a:rPr lang="en-US" sz="1100">
                <a:latin typeface="+mn-lt"/>
              </a:rPr>
              <a:t>KI is granted official status </a:t>
            </a:r>
            <a:br>
              <a:rPr lang="en-US" sz="1100">
                <a:latin typeface="+mn-lt"/>
              </a:rPr>
            </a:br>
            <a:r>
              <a:rPr lang="en-US" sz="1100">
                <a:latin typeface="+mn-lt"/>
              </a:rPr>
              <a:t>as a university. </a:t>
            </a:r>
          </a:p>
        </p:txBody>
      </p:sp>
      <p:pic>
        <p:nvPicPr>
          <p:cNvPr id="7" name="Bildobjekt 6">
            <a:extLst>
              <a:ext uri="{FF2B5EF4-FFF2-40B4-BE49-F238E27FC236}">
                <a16:creationId xmlns:a16="http://schemas.microsoft.com/office/drawing/2014/main" id="{B0AC4BFB-9C3D-4FD7-A65D-81D5005DB824}"/>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05858" y="1424646"/>
            <a:ext cx="1014100" cy="995638"/>
          </a:xfrm>
          <a:prstGeom prst="rect">
            <a:avLst/>
          </a:prstGeom>
        </p:spPr>
      </p:pic>
      <p:sp>
        <p:nvSpPr>
          <p:cNvPr id="16" name="Rektangel 15">
            <a:extLst>
              <a:ext uri="{FF2B5EF4-FFF2-40B4-BE49-F238E27FC236}">
                <a16:creationId xmlns:a16="http://schemas.microsoft.com/office/drawing/2014/main" id="{FF968CC0-A0D1-4454-994A-0C3DF0F437C4}"/>
              </a:ext>
            </a:extLst>
          </p:cNvPr>
          <p:cNvSpPr/>
          <p:nvPr/>
        </p:nvSpPr>
        <p:spPr>
          <a:xfrm>
            <a:off x="6143600" y="2908185"/>
            <a:ext cx="1164704" cy="815608"/>
          </a:xfrm>
          <a:prstGeom prst="rect">
            <a:avLst/>
          </a:prstGeom>
        </p:spPr>
        <p:txBody>
          <a:bodyPr wrap="square">
            <a:spAutoFit/>
          </a:bodyPr>
          <a:lstStyle/>
          <a:p>
            <a:pPr marL="0" indent="0">
              <a:buClr>
                <a:schemeClr val="bg1"/>
              </a:buClr>
              <a:buNone/>
            </a:pPr>
            <a:r>
              <a:rPr lang="sv-SE" sz="1400" b="1">
                <a:solidFill>
                  <a:schemeClr val="accent1"/>
                </a:solidFill>
                <a:latin typeface="+mn-lt"/>
              </a:rPr>
              <a:t>2010</a:t>
            </a:r>
          </a:p>
          <a:p>
            <a:pPr marL="0" indent="0">
              <a:buClr>
                <a:schemeClr val="bg1"/>
              </a:buClr>
              <a:buNone/>
            </a:pPr>
            <a:r>
              <a:rPr lang="en-US" sz="1100">
                <a:latin typeface="+mn-lt"/>
              </a:rPr>
              <a:t>KI celebrates its 200th anniversary.</a:t>
            </a:r>
          </a:p>
        </p:txBody>
      </p:sp>
      <p:pic>
        <p:nvPicPr>
          <p:cNvPr id="24" name="Bildobjekt 23">
            <a:extLst>
              <a:ext uri="{FF2B5EF4-FFF2-40B4-BE49-F238E27FC236}">
                <a16:creationId xmlns:a16="http://schemas.microsoft.com/office/drawing/2014/main" id="{2A755AAA-BD82-4BF1-82E3-D1A4A03E961B}"/>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435"/>
          <a:stretch/>
        </p:blipFill>
        <p:spPr>
          <a:xfrm>
            <a:off x="6196101" y="1424634"/>
            <a:ext cx="1014100" cy="990450"/>
          </a:xfrm>
          <a:prstGeom prst="rect">
            <a:avLst/>
          </a:prstGeom>
        </p:spPr>
      </p:pic>
      <p:sp>
        <p:nvSpPr>
          <p:cNvPr id="21" name="Rektangel 20">
            <a:extLst>
              <a:ext uri="{FF2B5EF4-FFF2-40B4-BE49-F238E27FC236}">
                <a16:creationId xmlns:a16="http://schemas.microsoft.com/office/drawing/2014/main" id="{1E7E7DD0-FF08-49A2-B6D0-55DA10C28EFD}"/>
              </a:ext>
            </a:extLst>
          </p:cNvPr>
          <p:cNvSpPr/>
          <p:nvPr/>
        </p:nvSpPr>
        <p:spPr>
          <a:xfrm>
            <a:off x="7439744" y="2908185"/>
            <a:ext cx="1452736" cy="1154162"/>
          </a:xfrm>
          <a:prstGeom prst="rect">
            <a:avLst/>
          </a:prstGeom>
        </p:spPr>
        <p:txBody>
          <a:bodyPr wrap="square">
            <a:spAutoFit/>
          </a:bodyPr>
          <a:lstStyle/>
          <a:p>
            <a:pPr>
              <a:buClr>
                <a:schemeClr val="bg1"/>
              </a:buClr>
            </a:pPr>
            <a:r>
              <a:rPr lang="sv-SE" sz="1400" b="1">
                <a:solidFill>
                  <a:schemeClr val="accent1"/>
                </a:solidFill>
                <a:latin typeface="+mn-lt"/>
              </a:rPr>
              <a:t>2019</a:t>
            </a:r>
          </a:p>
          <a:p>
            <a:pPr marL="0" indent="0">
              <a:buClr>
                <a:schemeClr val="bg1"/>
              </a:buClr>
              <a:buNone/>
            </a:pPr>
            <a:r>
              <a:rPr lang="en-US" sz="1100">
                <a:latin typeface="+mn-lt"/>
              </a:rPr>
              <a:t>Strategy 2030, the strategic plan that will be the guiding light until 2030 is decided.</a:t>
            </a:r>
            <a:endParaRPr lang="sv-SE" sz="1200">
              <a:latin typeface="+mn-lt"/>
            </a:endParaRPr>
          </a:p>
        </p:txBody>
      </p:sp>
      <p:grpSp>
        <p:nvGrpSpPr>
          <p:cNvPr id="25" name="Grupp 24">
            <a:extLst>
              <a:ext uri="{FF2B5EF4-FFF2-40B4-BE49-F238E27FC236}">
                <a16:creationId xmlns:a16="http://schemas.microsoft.com/office/drawing/2014/main" id="{96288D60-3A2B-485B-B13B-750314FF00B9}"/>
              </a:ext>
              <a:ext uri="{C183D7F6-B498-43B3-948B-1728B52AA6E4}">
                <adec:decorative xmlns:adec="http://schemas.microsoft.com/office/drawing/2017/decorative" val="1"/>
              </a:ext>
            </a:extLst>
          </p:cNvPr>
          <p:cNvGrpSpPr/>
          <p:nvPr/>
        </p:nvGrpSpPr>
        <p:grpSpPr>
          <a:xfrm>
            <a:off x="7556385" y="1419622"/>
            <a:ext cx="1030951" cy="1002190"/>
            <a:chOff x="7458977" y="2952865"/>
            <a:chExt cx="1030951" cy="1004246"/>
          </a:xfrm>
        </p:grpSpPr>
        <p:pic>
          <p:nvPicPr>
            <p:cNvPr id="26" name="Bildobjekt 25">
              <a:extLst>
                <a:ext uri="{FF2B5EF4-FFF2-40B4-BE49-F238E27FC236}">
                  <a16:creationId xmlns:a16="http://schemas.microsoft.com/office/drawing/2014/main" id="{D3F7DBC5-F89C-4859-B589-B6FAF916AF8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458977" y="2952865"/>
              <a:ext cx="1030951" cy="1004246"/>
            </a:xfrm>
            <a:prstGeom prst="rect">
              <a:avLst/>
            </a:prstGeom>
          </p:spPr>
        </p:pic>
        <p:pic>
          <p:nvPicPr>
            <p:cNvPr id="27" name="Bildobjekt 26">
              <a:extLst>
                <a:ext uri="{FF2B5EF4-FFF2-40B4-BE49-F238E27FC236}">
                  <a16:creationId xmlns:a16="http://schemas.microsoft.com/office/drawing/2014/main" id="{CED526B8-2E71-4F0A-B68B-7B580DF6979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43077" y="3343530"/>
              <a:ext cx="877497" cy="270171"/>
            </a:xfrm>
            <a:prstGeom prst="rect">
              <a:avLst/>
            </a:prstGeom>
          </p:spPr>
        </p:pic>
      </p:grpSp>
      <p:cxnSp>
        <p:nvCxnSpPr>
          <p:cNvPr id="8" name="Rak koppling 7">
            <a:extLst>
              <a:ext uri="{FF2B5EF4-FFF2-40B4-BE49-F238E27FC236}">
                <a16:creationId xmlns:a16="http://schemas.microsoft.com/office/drawing/2014/main" id="{6D7135CD-3F8C-42C2-8A13-6246BA8400B1}"/>
              </a:ext>
              <a:ext uri="{C183D7F6-B498-43B3-948B-1728B52AA6E4}">
                <adec:decorative xmlns:adec="http://schemas.microsoft.com/office/drawing/2017/decorative" val="1"/>
              </a:ext>
            </a:extLst>
          </p:cNvPr>
          <p:cNvCxnSpPr/>
          <p:nvPr/>
        </p:nvCxnSpPr>
        <p:spPr bwMode="auto">
          <a:xfrm flipH="1">
            <a:off x="721296" y="2659837"/>
            <a:ext cx="9179296" cy="0"/>
          </a:xfrm>
          <a:prstGeom prst="line">
            <a:avLst/>
          </a:prstGeom>
          <a:solidFill>
            <a:schemeClr val="accent1"/>
          </a:solidFill>
          <a:ln w="2540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Ellips 8">
            <a:extLst>
              <a:ext uri="{FF2B5EF4-FFF2-40B4-BE49-F238E27FC236}">
                <a16:creationId xmlns:a16="http://schemas.microsoft.com/office/drawing/2014/main" id="{25411D95-6D2C-492C-BAE0-1672EAE71319}"/>
              </a:ext>
              <a:ext uri="{C183D7F6-B498-43B3-948B-1728B52AA6E4}">
                <adec:decorative xmlns:adec="http://schemas.microsoft.com/office/drawing/2017/decorative" val="1"/>
              </a:ext>
            </a:extLst>
          </p:cNvPr>
          <p:cNvSpPr/>
          <p:nvPr/>
        </p:nvSpPr>
        <p:spPr bwMode="auto">
          <a:xfrm>
            <a:off x="651942" y="2545965"/>
            <a:ext cx="228600" cy="2286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
        <p:nvSpPr>
          <p:cNvPr id="11" name="Ellips 10">
            <a:extLst>
              <a:ext uri="{FF2B5EF4-FFF2-40B4-BE49-F238E27FC236}">
                <a16:creationId xmlns:a16="http://schemas.microsoft.com/office/drawing/2014/main" id="{90CCA09A-CE45-40F1-A703-DA2C2926EA87}"/>
              </a:ext>
              <a:ext uri="{C183D7F6-B498-43B3-948B-1728B52AA6E4}">
                <adec:decorative xmlns:adec="http://schemas.microsoft.com/office/drawing/2017/decorative" val="1"/>
              </a:ext>
            </a:extLst>
          </p:cNvPr>
          <p:cNvSpPr/>
          <p:nvPr/>
        </p:nvSpPr>
        <p:spPr bwMode="auto">
          <a:xfrm>
            <a:off x="2026444" y="2545965"/>
            <a:ext cx="228600" cy="2286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
        <p:nvSpPr>
          <p:cNvPr id="12" name="Ellips 11">
            <a:extLst>
              <a:ext uri="{FF2B5EF4-FFF2-40B4-BE49-F238E27FC236}">
                <a16:creationId xmlns:a16="http://schemas.microsoft.com/office/drawing/2014/main" id="{921F724B-6908-47DF-94C1-84398F85CBC8}"/>
              </a:ext>
              <a:ext uri="{C183D7F6-B498-43B3-948B-1728B52AA6E4}">
                <adec:decorative xmlns:adec="http://schemas.microsoft.com/office/drawing/2017/decorative" val="1"/>
              </a:ext>
            </a:extLst>
          </p:cNvPr>
          <p:cNvSpPr/>
          <p:nvPr/>
        </p:nvSpPr>
        <p:spPr bwMode="auto">
          <a:xfrm>
            <a:off x="3428504" y="2545965"/>
            <a:ext cx="228600" cy="2286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
        <p:nvSpPr>
          <p:cNvPr id="13" name="Ellips 12">
            <a:extLst>
              <a:ext uri="{FF2B5EF4-FFF2-40B4-BE49-F238E27FC236}">
                <a16:creationId xmlns:a16="http://schemas.microsoft.com/office/drawing/2014/main" id="{943D1082-0C4F-49C8-B490-E0F50F25EF98}"/>
              </a:ext>
              <a:ext uri="{C183D7F6-B498-43B3-948B-1728B52AA6E4}">
                <adec:decorative xmlns:adec="http://schemas.microsoft.com/office/drawing/2017/decorative" val="1"/>
              </a:ext>
            </a:extLst>
          </p:cNvPr>
          <p:cNvSpPr/>
          <p:nvPr/>
        </p:nvSpPr>
        <p:spPr bwMode="auto">
          <a:xfrm>
            <a:off x="6215608" y="2545965"/>
            <a:ext cx="228600" cy="2286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
        <p:nvSpPr>
          <p:cNvPr id="20" name="Ellips 19">
            <a:extLst>
              <a:ext uri="{FF2B5EF4-FFF2-40B4-BE49-F238E27FC236}">
                <a16:creationId xmlns:a16="http://schemas.microsoft.com/office/drawing/2014/main" id="{84176113-FF48-4635-9103-4816D016B8F3}"/>
              </a:ext>
              <a:ext uri="{C183D7F6-B498-43B3-948B-1728B52AA6E4}">
                <adec:decorative xmlns:adec="http://schemas.microsoft.com/office/drawing/2017/decorative" val="1"/>
              </a:ext>
            </a:extLst>
          </p:cNvPr>
          <p:cNvSpPr/>
          <p:nvPr/>
        </p:nvSpPr>
        <p:spPr bwMode="auto">
          <a:xfrm>
            <a:off x="7575128" y="2545965"/>
            <a:ext cx="228600" cy="2286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
        <p:nvSpPr>
          <p:cNvPr id="22" name="Ellips 21">
            <a:extLst>
              <a:ext uri="{FF2B5EF4-FFF2-40B4-BE49-F238E27FC236}">
                <a16:creationId xmlns:a16="http://schemas.microsoft.com/office/drawing/2014/main" id="{51B66B24-CF89-4FC6-A6C3-D7F6930B0987}"/>
              </a:ext>
              <a:ext uri="{C183D7F6-B498-43B3-948B-1728B52AA6E4}">
                <adec:decorative xmlns:adec="http://schemas.microsoft.com/office/drawing/2017/decorative" val="1"/>
              </a:ext>
            </a:extLst>
          </p:cNvPr>
          <p:cNvSpPr/>
          <p:nvPr/>
        </p:nvSpPr>
        <p:spPr bwMode="auto">
          <a:xfrm>
            <a:off x="4766816" y="2545965"/>
            <a:ext cx="228600" cy="2286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
        <p:nvSpPr>
          <p:cNvPr id="3" name="Platshållare för sidfot 5">
            <a:extLst>
              <a:ext uri="{FF2B5EF4-FFF2-40B4-BE49-F238E27FC236}">
                <a16:creationId xmlns:a16="http://schemas.microsoft.com/office/drawing/2014/main" id="{A5D06BEA-DFDE-F349-C8D3-6218B3AA2955}"/>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9B08A04F-CD43-4990-9475-F5570C00C2FC}"/>
              </a:ext>
              <a:ext uri="{C183D7F6-B498-43B3-948B-1728B52AA6E4}">
                <adec:decorative xmlns:adec="http://schemas.microsoft.com/office/drawing/2017/decorative" val="1"/>
              </a:ext>
            </a:extLst>
          </p:cNvPr>
          <p:cNvSpPr>
            <a:spLocks noGrp="1"/>
          </p:cNvSpPr>
          <p:nvPr>
            <p:ph type="dt" sz="half" idx="10"/>
          </p:nvPr>
        </p:nvSpPr>
        <p:spPr/>
        <p:txBody>
          <a:bodyPr/>
          <a:lstStyle/>
          <a:p>
            <a:fld id="{CD778BB7-840E-42E1-A346-97EA15EC8500}" type="datetime4">
              <a:rPr lang="en-GB" smtClean="0"/>
              <a:t>14 April 2026</a:t>
            </a:fld>
            <a:endParaRPr lang="sv-SE" dirty="0"/>
          </a:p>
        </p:txBody>
      </p:sp>
      <p:sp>
        <p:nvSpPr>
          <p:cNvPr id="4" name="Platshållare för bildnummer 3">
            <a:extLst>
              <a:ext uri="{FF2B5EF4-FFF2-40B4-BE49-F238E27FC236}">
                <a16:creationId xmlns:a16="http://schemas.microsoft.com/office/drawing/2014/main" id="{CA2723BE-DF5A-4D3E-A404-E4F446899C8D}"/>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28</a:t>
            </a:fld>
            <a:endParaRPr lang="sv-SE"/>
          </a:p>
        </p:txBody>
      </p:sp>
    </p:spTree>
    <p:extLst>
      <p:ext uri="{BB962C8B-B14F-4D97-AF65-F5344CB8AC3E}">
        <p14:creationId xmlns:p14="http://schemas.microsoft.com/office/powerpoint/2010/main" val="1642552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3">
            <a:extLst>
              <a:ext uri="{FF2B5EF4-FFF2-40B4-BE49-F238E27FC236}">
                <a16:creationId xmlns:a16="http://schemas.microsoft.com/office/drawing/2014/main" id="{B62CD083-AD40-96EA-CBBA-4AC37972B4EB}"/>
              </a:ext>
            </a:extLst>
          </p:cNvPr>
          <p:cNvSpPr>
            <a:spLocks noGrp="1"/>
          </p:cNvSpPr>
          <p:nvPr>
            <p:ph type="title" idx="4294967295"/>
          </p:nvPr>
        </p:nvSpPr>
        <p:spPr bwMode="auto">
          <a:xfrm>
            <a:off x="255588" y="4300538"/>
            <a:ext cx="8564562" cy="5778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kumimoji="0" lang="sv-SE" sz="1600" b="0" i="0" u="none" strike="noStrike" kern="0" cap="none" spc="0" normalizeH="0" baseline="0" noProof="0">
                <a:ln>
                  <a:noFill/>
                </a:ln>
                <a:solidFill>
                  <a:schemeClr val="bg1"/>
                </a:solidFill>
                <a:effectLst/>
                <a:uLnTx/>
                <a:uFillTx/>
                <a:latin typeface="+mn-lt"/>
                <a:ea typeface="+mn-ea"/>
                <a:cs typeface="+mn-cs"/>
              </a:rPr>
              <a:t>ki.se</a:t>
            </a:r>
          </a:p>
        </p:txBody>
      </p:sp>
    </p:spTree>
    <p:extLst>
      <p:ext uri="{BB962C8B-B14F-4D97-AF65-F5344CB8AC3E}">
        <p14:creationId xmlns:p14="http://schemas.microsoft.com/office/powerpoint/2010/main" val="340948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349EEC9-0E1A-4853-854D-C753E134B7AB}"/>
              </a:ext>
            </a:extLst>
          </p:cNvPr>
          <p:cNvSpPr>
            <a:spLocks noGrp="1"/>
          </p:cNvSpPr>
          <p:nvPr>
            <p:ph type="title"/>
          </p:nvPr>
        </p:nvSpPr>
        <p:spPr/>
        <p:txBody>
          <a:bodyPr/>
          <a:lstStyle/>
          <a:p>
            <a:r>
              <a:rPr lang="sv-SE"/>
              <a:t>Value Statements</a:t>
            </a:r>
            <a:endParaRPr lang="en-GB"/>
          </a:p>
        </p:txBody>
      </p:sp>
      <p:pic>
        <p:nvPicPr>
          <p:cNvPr id="11" name="Bildobjekt 10">
            <a:extLst>
              <a:ext uri="{FF2B5EF4-FFF2-40B4-BE49-F238E27FC236}">
                <a16:creationId xmlns:a16="http://schemas.microsoft.com/office/drawing/2014/main" id="{E2933C08-63E2-CF0A-23AA-4DC3998EDCC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75856" y="1203598"/>
            <a:ext cx="5400600" cy="3098309"/>
          </a:xfrm>
          <a:prstGeom prst="rect">
            <a:avLst/>
          </a:prstGeom>
        </p:spPr>
      </p:pic>
      <p:sp>
        <p:nvSpPr>
          <p:cNvPr id="4" name="Platshållare för bildnummer 3">
            <a:extLst>
              <a:ext uri="{FF2B5EF4-FFF2-40B4-BE49-F238E27FC236}">
                <a16:creationId xmlns:a16="http://schemas.microsoft.com/office/drawing/2014/main" id="{B194BA2B-2F55-441A-BBF2-28DC4525C51D}"/>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en-GB" smtClean="0"/>
              <a:pPr/>
              <a:t>3</a:t>
            </a:fld>
            <a:endParaRPr lang="en-GB"/>
          </a:p>
        </p:txBody>
      </p:sp>
      <p:sp>
        <p:nvSpPr>
          <p:cNvPr id="8" name="Platshållare för innehåll 2">
            <a:extLst>
              <a:ext uri="{FF2B5EF4-FFF2-40B4-BE49-F238E27FC236}">
                <a16:creationId xmlns:a16="http://schemas.microsoft.com/office/drawing/2014/main" id="{4ECF187B-DCF7-4730-8D5B-F96E598660B7}"/>
              </a:ext>
            </a:extLst>
          </p:cNvPr>
          <p:cNvSpPr txBox="1">
            <a:spLocks/>
          </p:cNvSpPr>
          <p:nvPr/>
        </p:nvSpPr>
        <p:spPr bwMode="auto">
          <a:xfrm>
            <a:off x="359669" y="1543416"/>
            <a:ext cx="4716387" cy="2284273"/>
          </a:xfrm>
          <a:prstGeom prst="rect">
            <a:avLst/>
          </a:prstGeom>
          <a:solidFill>
            <a:schemeClr val="accent1"/>
          </a:solidFill>
          <a:ln>
            <a:noFill/>
          </a:ln>
          <a:effectLst/>
        </p:spPr>
        <p:txBody>
          <a:bodyPr vert="horz" wrap="square" lIns="252000" tIns="216000" rIns="216000" bIns="216000" numCol="1" anchor="ctr" anchorCtr="0" compatLnSpc="1">
            <a:prstTxWarp prst="textNoShape">
              <a:avLst/>
            </a:prstTxWarp>
            <a:noAutofit/>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lnSpc>
                <a:spcPts val="2600"/>
              </a:lnSpc>
              <a:spcBef>
                <a:spcPts val="2400"/>
              </a:spcBef>
              <a:buNone/>
            </a:pPr>
            <a:r>
              <a:rPr lang="en-GB" sz="1800" kern="0">
                <a:solidFill>
                  <a:schemeClr val="bg1"/>
                </a:solidFill>
              </a:rPr>
              <a:t>Three parts:</a:t>
            </a:r>
          </a:p>
          <a:p>
            <a:pPr marL="0" indent="0">
              <a:lnSpc>
                <a:spcPts val="2600"/>
              </a:lnSpc>
              <a:spcBef>
                <a:spcPts val="800"/>
              </a:spcBef>
              <a:buNone/>
            </a:pPr>
            <a:r>
              <a:rPr lang="en-GB" sz="1800" kern="0">
                <a:solidFill>
                  <a:schemeClr val="bg1"/>
                </a:solidFill>
              </a:rPr>
              <a:t>Magna Charta Universitatum, </a:t>
            </a:r>
            <a:r>
              <a:rPr lang="en-US" sz="1800" kern="0">
                <a:solidFill>
                  <a:schemeClr val="bg1"/>
                </a:solidFill>
              </a:rPr>
              <a:t>The </a:t>
            </a:r>
            <a:br>
              <a:rPr lang="en-US" sz="1800" kern="0">
                <a:solidFill>
                  <a:schemeClr val="bg1"/>
                </a:solidFill>
              </a:rPr>
            </a:br>
            <a:r>
              <a:rPr lang="en-US" sz="1800" kern="0">
                <a:solidFill>
                  <a:schemeClr val="bg1"/>
                </a:solidFill>
              </a:rPr>
              <a:t>Ethical Foundations of the State </a:t>
            </a:r>
            <a:r>
              <a:rPr lang="en-GB" sz="1800" kern="0">
                <a:solidFill>
                  <a:schemeClr val="bg1"/>
                </a:solidFill>
              </a:rPr>
              <a:t>and Karolinska Institutet’s own core </a:t>
            </a:r>
            <a:r>
              <a:rPr lang="en-GB" sz="1800" kern="0" spc="-30">
                <a:solidFill>
                  <a:schemeClr val="bg1"/>
                </a:solidFill>
              </a:rPr>
              <a:t>values:</a:t>
            </a:r>
            <a:br>
              <a:rPr lang="en-GB" sz="1800" kern="0">
                <a:solidFill>
                  <a:schemeClr val="bg1"/>
                </a:solidFill>
              </a:rPr>
            </a:br>
            <a:r>
              <a:rPr lang="sv-SE" sz="1800" kern="0">
                <a:solidFill>
                  <a:schemeClr val="bg1"/>
                </a:solidFill>
                <a:latin typeface="Wingdings" panose="05000000000000000000" pitchFamily="2" charset="2"/>
              </a:rPr>
              <a:t>l</a:t>
            </a:r>
            <a:r>
              <a:rPr lang="en-GB" sz="1800" kern="0">
                <a:solidFill>
                  <a:schemeClr val="bg1"/>
                </a:solidFill>
              </a:rPr>
              <a:t> creativity </a:t>
            </a:r>
            <a:r>
              <a:rPr lang="sv-SE" sz="1800" kern="0">
                <a:solidFill>
                  <a:schemeClr val="bg1"/>
                </a:solidFill>
                <a:latin typeface="Wingdings" panose="05000000000000000000" pitchFamily="2" charset="2"/>
              </a:rPr>
              <a:t>l</a:t>
            </a:r>
            <a:r>
              <a:rPr lang="en-GB" sz="1800" kern="0">
                <a:solidFill>
                  <a:schemeClr val="bg1"/>
                </a:solidFill>
              </a:rPr>
              <a:t> passion </a:t>
            </a:r>
            <a:r>
              <a:rPr lang="sv-SE" sz="1800" kern="0">
                <a:solidFill>
                  <a:schemeClr val="bg1"/>
                </a:solidFill>
                <a:latin typeface="Wingdings" panose="05000000000000000000" pitchFamily="2" charset="2"/>
              </a:rPr>
              <a:t>l</a:t>
            </a:r>
            <a:r>
              <a:rPr lang="en-GB" sz="1800" kern="0">
                <a:solidFill>
                  <a:schemeClr val="bg1"/>
                </a:solidFill>
              </a:rPr>
              <a:t> responsibility </a:t>
            </a:r>
          </a:p>
        </p:txBody>
      </p:sp>
      <p:sp>
        <p:nvSpPr>
          <p:cNvPr id="12" name="Platshållare för sidfot 5">
            <a:extLst>
              <a:ext uri="{FF2B5EF4-FFF2-40B4-BE49-F238E27FC236}">
                <a16:creationId xmlns:a16="http://schemas.microsoft.com/office/drawing/2014/main" id="{4B8282E7-2E68-A7AC-A1F5-AF828BCCEC5F}"/>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2CA648B8-A9B0-4253-81B1-66C4F7CEF8FE}"/>
              </a:ext>
              <a:ext uri="{C183D7F6-B498-43B3-948B-1728B52AA6E4}">
                <adec:decorative xmlns:adec="http://schemas.microsoft.com/office/drawing/2017/decorative" val="1"/>
              </a:ext>
            </a:extLst>
          </p:cNvPr>
          <p:cNvSpPr>
            <a:spLocks noGrp="1"/>
          </p:cNvSpPr>
          <p:nvPr>
            <p:ph type="dt" sz="half" idx="10"/>
          </p:nvPr>
        </p:nvSpPr>
        <p:spPr/>
        <p:txBody>
          <a:bodyPr/>
          <a:lstStyle/>
          <a:p>
            <a:fld id="{4B25267C-4E51-489A-AF57-735E5A70CE69}" type="datetime4">
              <a:rPr lang="en-GB" smtClean="0"/>
              <a:t>14 April 2026</a:t>
            </a:fld>
            <a:endParaRPr lang="en-GB"/>
          </a:p>
        </p:txBody>
      </p:sp>
      <p:sp>
        <p:nvSpPr>
          <p:cNvPr id="10" name="Platshållare för sidfot 4">
            <a:extLst>
              <a:ext uri="{FF2B5EF4-FFF2-40B4-BE49-F238E27FC236}">
                <a16:creationId xmlns:a16="http://schemas.microsoft.com/office/drawing/2014/main" id="{BE1A4754-EF4C-702B-E150-D3B2D133B29D}"/>
              </a:ext>
              <a:ext uri="{C183D7F6-B498-43B3-948B-1728B52AA6E4}">
                <adec:decorative xmlns:adec="http://schemas.microsoft.com/office/drawing/2017/decorative" val="1"/>
              </a:ext>
            </a:extLst>
          </p:cNvPr>
          <p:cNvSpPr txBox="1">
            <a:spLocks/>
          </p:cNvSpPr>
          <p:nvPr/>
        </p:nvSpPr>
        <p:spPr bwMode="auto">
          <a:xfrm>
            <a:off x="7884368" y="4287366"/>
            <a:ext cx="864096"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r"/>
            <a:r>
              <a:rPr lang="sv-SE" altLang="sv-SE" sz="600">
                <a:solidFill>
                  <a:schemeClr val="tx1"/>
                </a:solidFill>
              </a:rPr>
              <a:t>Photo: </a:t>
            </a:r>
            <a:r>
              <a:rPr lang="sv-SE" altLang="sv-SE" sz="600" err="1">
                <a:solidFill>
                  <a:schemeClr val="tx1"/>
                </a:solidFill>
              </a:rPr>
              <a:t>Pixabay</a:t>
            </a:r>
            <a:endParaRPr lang="sv-SE" altLang="sv-SE" sz="600">
              <a:solidFill>
                <a:schemeClr val="tx1"/>
              </a:solidFill>
            </a:endParaRPr>
          </a:p>
        </p:txBody>
      </p:sp>
    </p:spTree>
    <p:extLst>
      <p:ext uri="{BB962C8B-B14F-4D97-AF65-F5344CB8AC3E}">
        <p14:creationId xmlns:p14="http://schemas.microsoft.com/office/powerpoint/2010/main" val="254268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4">
            <a:extLst>
              <a:ext uri="{FF2B5EF4-FFF2-40B4-BE49-F238E27FC236}">
                <a16:creationId xmlns:a16="http://schemas.microsoft.com/office/drawing/2014/main" id="{3A5D8D7E-A220-4F24-9A64-1FB5E72597CF}"/>
              </a:ext>
            </a:extLst>
          </p:cNvPr>
          <p:cNvSpPr>
            <a:spLocks noGrp="1"/>
          </p:cNvSpPr>
          <p:nvPr>
            <p:ph type="ctrTitle"/>
          </p:nvPr>
        </p:nvSpPr>
        <p:spPr>
          <a:xfrm>
            <a:off x="971600" y="2067694"/>
            <a:ext cx="7772400" cy="857250"/>
          </a:xfrm>
        </p:spPr>
        <p:txBody>
          <a:bodyPr/>
          <a:lstStyle/>
          <a:p>
            <a:r>
              <a:rPr lang="sv-SE" sz="4000" err="1">
                <a:solidFill>
                  <a:schemeClr val="tx1"/>
                </a:solidFill>
              </a:rPr>
              <a:t>Our</a:t>
            </a:r>
            <a:r>
              <a:rPr lang="sv-SE" sz="4000">
                <a:solidFill>
                  <a:schemeClr val="tx1"/>
                </a:solidFill>
              </a:rPr>
              <a:t> vision.</a:t>
            </a:r>
            <a:br>
              <a:rPr lang="sv-SE" sz="4000"/>
            </a:br>
            <a:r>
              <a:rPr lang="sv-SE" sz="4000" err="1"/>
              <a:t>We</a:t>
            </a:r>
            <a:r>
              <a:rPr lang="sv-SE" sz="4000"/>
              <a:t> </a:t>
            </a:r>
            <a:r>
              <a:rPr lang="sv-SE" sz="4000" err="1"/>
              <a:t>are</a:t>
            </a:r>
            <a:r>
              <a:rPr lang="sv-SE" sz="4000"/>
              <a:t> </a:t>
            </a:r>
            <a:r>
              <a:rPr lang="sv-SE" sz="4000" err="1"/>
              <a:t>advancing</a:t>
            </a:r>
            <a:br>
              <a:rPr lang="sv-SE" sz="4000"/>
            </a:br>
            <a:r>
              <a:rPr lang="sv-SE" sz="4000" err="1"/>
              <a:t>knowledge</a:t>
            </a:r>
            <a:r>
              <a:rPr lang="sv-SE" sz="4000"/>
              <a:t> </a:t>
            </a:r>
            <a:r>
              <a:rPr lang="sv-SE" sz="4000" err="1"/>
              <a:t>about</a:t>
            </a:r>
            <a:r>
              <a:rPr lang="sv-SE" sz="4000"/>
              <a:t> </a:t>
            </a:r>
            <a:r>
              <a:rPr lang="sv-SE" sz="4000" err="1"/>
              <a:t>life</a:t>
            </a:r>
            <a:r>
              <a:rPr lang="sv-SE" sz="4000"/>
              <a:t> </a:t>
            </a:r>
            <a:br>
              <a:rPr lang="sv-SE" sz="4000"/>
            </a:br>
            <a:r>
              <a:rPr lang="sv-SE" sz="4000"/>
              <a:t>and </a:t>
            </a:r>
            <a:r>
              <a:rPr lang="sv-SE" sz="4000" err="1"/>
              <a:t>strive</a:t>
            </a:r>
            <a:r>
              <a:rPr lang="sv-SE" sz="4000"/>
              <a:t> </a:t>
            </a:r>
            <a:r>
              <a:rPr lang="sv-SE" sz="4000" err="1"/>
              <a:t>towards</a:t>
            </a:r>
            <a:br>
              <a:rPr lang="sv-SE" sz="4000"/>
            </a:br>
            <a:r>
              <a:rPr lang="sv-SE" sz="4000" err="1"/>
              <a:t>better</a:t>
            </a:r>
            <a:r>
              <a:rPr lang="sv-SE" sz="4000"/>
              <a:t> </a:t>
            </a:r>
            <a:r>
              <a:rPr lang="sv-SE" sz="4000" err="1"/>
              <a:t>health</a:t>
            </a:r>
            <a:r>
              <a:rPr lang="sv-SE" sz="4000"/>
              <a:t> for all.</a:t>
            </a:r>
          </a:p>
        </p:txBody>
      </p:sp>
    </p:spTree>
    <p:extLst>
      <p:ext uri="{BB962C8B-B14F-4D97-AF65-F5344CB8AC3E}">
        <p14:creationId xmlns:p14="http://schemas.microsoft.com/office/powerpoint/2010/main" val="159498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749EFD0-6572-4801-A420-CBBF1DADD206}"/>
              </a:ext>
            </a:extLst>
          </p:cNvPr>
          <p:cNvSpPr>
            <a:spLocks noGrp="1"/>
          </p:cNvSpPr>
          <p:nvPr>
            <p:ph type="title"/>
          </p:nvPr>
        </p:nvSpPr>
        <p:spPr/>
        <p:txBody>
          <a:bodyPr/>
          <a:lstStyle/>
          <a:p>
            <a:r>
              <a:rPr lang="sv-SE"/>
              <a:t>KI’s </a:t>
            </a:r>
            <a:r>
              <a:rPr lang="sv-SE" err="1"/>
              <a:t>strategic</a:t>
            </a:r>
            <a:r>
              <a:rPr lang="sv-SE"/>
              <a:t> plan </a:t>
            </a:r>
            <a:r>
              <a:rPr lang="sv-SE" err="1"/>
              <a:t>Strategy</a:t>
            </a:r>
            <a:r>
              <a:rPr lang="sv-SE"/>
              <a:t> 2030</a:t>
            </a:r>
          </a:p>
        </p:txBody>
      </p:sp>
      <p:sp>
        <p:nvSpPr>
          <p:cNvPr id="3" name="Platshållare för sidfot 2">
            <a:extLst>
              <a:ext uri="{FF2B5EF4-FFF2-40B4-BE49-F238E27FC236}">
                <a16:creationId xmlns:a16="http://schemas.microsoft.com/office/drawing/2014/main" id="{DC03E7E5-EB2E-4652-9744-B60221D213BE}"/>
              </a:ext>
              <a:ext uri="{C183D7F6-B498-43B3-948B-1728B52AA6E4}">
                <adec:decorative xmlns:adec="http://schemas.microsoft.com/office/drawing/2017/decorative" val="1"/>
              </a:ext>
            </a:extLst>
          </p:cNvPr>
          <p:cNvSpPr>
            <a:spLocks noGrp="1"/>
          </p:cNvSpPr>
          <p:nvPr>
            <p:ph type="ftr" sz="quarter" idx="3"/>
          </p:nvPr>
        </p:nvSpPr>
        <p:spPr/>
        <p:txBody>
          <a:bodyPr/>
          <a:lstStyle/>
          <a:p>
            <a:r>
              <a:rPr lang="sv-SE"/>
              <a:t>Karolinska Institutet – A medical university</a:t>
            </a:r>
          </a:p>
        </p:txBody>
      </p:sp>
      <p:sp>
        <p:nvSpPr>
          <p:cNvPr id="2" name="Platshållare för datum 1">
            <a:extLst>
              <a:ext uri="{FF2B5EF4-FFF2-40B4-BE49-F238E27FC236}">
                <a16:creationId xmlns:a16="http://schemas.microsoft.com/office/drawing/2014/main" id="{7BE0194A-70D6-4B2E-B4B6-80310205B840}"/>
              </a:ext>
              <a:ext uri="{C183D7F6-B498-43B3-948B-1728B52AA6E4}">
                <adec:decorative xmlns:adec="http://schemas.microsoft.com/office/drawing/2017/decorative" val="1"/>
              </a:ext>
            </a:extLst>
          </p:cNvPr>
          <p:cNvSpPr>
            <a:spLocks noGrp="1"/>
          </p:cNvSpPr>
          <p:nvPr>
            <p:ph type="dt" sz="half" idx="10"/>
          </p:nvPr>
        </p:nvSpPr>
        <p:spPr/>
        <p:txBody>
          <a:bodyPr/>
          <a:lstStyle/>
          <a:p>
            <a:fld id="{5210E770-2E8E-47DD-AB05-512AFD1FB464}" type="datetime4">
              <a:rPr lang="en-GB" smtClean="0"/>
              <a:t>14 April 2026</a:t>
            </a:fld>
            <a:endParaRPr lang="sv-SE"/>
          </a:p>
        </p:txBody>
      </p:sp>
      <p:sp>
        <p:nvSpPr>
          <p:cNvPr id="4" name="Platshållare för bildnummer 3">
            <a:extLst>
              <a:ext uri="{FF2B5EF4-FFF2-40B4-BE49-F238E27FC236}">
                <a16:creationId xmlns:a16="http://schemas.microsoft.com/office/drawing/2014/main" id="{484C50F2-F300-4034-ACA1-B7AD16839788}"/>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5</a:t>
            </a:fld>
            <a:endParaRPr lang="sv-SE"/>
          </a:p>
        </p:txBody>
      </p:sp>
      <p:pic>
        <p:nvPicPr>
          <p:cNvPr id="15" name="Bildobjekt 14">
            <a:extLst>
              <a:ext uri="{FF2B5EF4-FFF2-40B4-BE49-F238E27FC236}">
                <a16:creationId xmlns:a16="http://schemas.microsoft.com/office/drawing/2014/main" id="{AD1F206D-FA2C-442F-841C-778A433543C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7" name="Bildobjekt 16">
            <a:extLst>
              <a:ext uri="{FF2B5EF4-FFF2-40B4-BE49-F238E27FC236}">
                <a16:creationId xmlns:a16="http://schemas.microsoft.com/office/drawing/2014/main" id="{3492257B-8B2F-4D0D-B1C8-78C2142CF50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0838" y="1707654"/>
            <a:ext cx="5202324" cy="1601733"/>
          </a:xfrm>
          <a:prstGeom prst="rect">
            <a:avLst/>
          </a:prstGeom>
        </p:spPr>
      </p:pic>
      <p:sp>
        <p:nvSpPr>
          <p:cNvPr id="7" name="Rektangel 6">
            <a:extLst>
              <a:ext uri="{FF2B5EF4-FFF2-40B4-BE49-F238E27FC236}">
                <a16:creationId xmlns:a16="http://schemas.microsoft.com/office/drawing/2014/main" id="{BF3E5D9D-FD50-480A-9F41-B524A826701B}"/>
              </a:ext>
              <a:ext uri="{C183D7F6-B498-43B3-948B-1728B52AA6E4}">
                <adec:decorative xmlns:adec="http://schemas.microsoft.com/office/drawing/2017/decorative" val="1"/>
              </a:ext>
            </a:extLst>
          </p:cNvPr>
          <p:cNvSpPr/>
          <p:nvPr/>
        </p:nvSpPr>
        <p:spPr bwMode="auto">
          <a:xfrm>
            <a:off x="1259632" y="3491918"/>
            <a:ext cx="6624736" cy="1227348"/>
          </a:xfrm>
          <a:prstGeom prst="rect">
            <a:avLst/>
          </a:prstGeom>
          <a:solidFill>
            <a:srgbClr val="201771">
              <a:alpha val="5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sp>
        <p:nvSpPr>
          <p:cNvPr id="6" name="Rubrik 4">
            <a:extLst>
              <a:ext uri="{FF2B5EF4-FFF2-40B4-BE49-F238E27FC236}">
                <a16:creationId xmlns:a16="http://schemas.microsoft.com/office/drawing/2014/main" id="{5ED9A850-C57B-C71D-2D45-2EDADE4696D4}"/>
              </a:ext>
            </a:extLst>
          </p:cNvPr>
          <p:cNvSpPr txBox="1">
            <a:spLocks/>
          </p:cNvSpPr>
          <p:nvPr/>
        </p:nvSpPr>
        <p:spPr bwMode="auto">
          <a:xfrm>
            <a:off x="683568" y="3686238"/>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r>
              <a:rPr lang="en-US" sz="3200" kern="0" spc="-20">
                <a:solidFill>
                  <a:schemeClr val="bg1"/>
                </a:solidFill>
                <a:latin typeface="+mn-lt"/>
              </a:rPr>
              <a:t>Creating Karolinska </a:t>
            </a:r>
            <a:r>
              <a:rPr lang="en-US" sz="3200" kern="0" spc="-20" err="1">
                <a:solidFill>
                  <a:schemeClr val="bg1"/>
                </a:solidFill>
                <a:latin typeface="+mn-lt"/>
              </a:rPr>
              <a:t>Institutet’s</a:t>
            </a:r>
            <a:r>
              <a:rPr lang="en-US" sz="3200" kern="0" spc="-20">
                <a:solidFill>
                  <a:schemeClr val="bg1"/>
                </a:solidFill>
                <a:latin typeface="+mn-lt"/>
              </a:rPr>
              <a:t> </a:t>
            </a:r>
          </a:p>
          <a:p>
            <a:pPr algn="ctr"/>
            <a:r>
              <a:rPr lang="en-US" sz="3200" kern="0" spc="-20">
                <a:solidFill>
                  <a:schemeClr val="bg1"/>
                </a:solidFill>
                <a:latin typeface="+mn-lt"/>
              </a:rPr>
              <a:t>future together</a:t>
            </a:r>
            <a:endParaRPr lang="sv-SE" sz="3200" kern="0" spc="-20">
              <a:solidFill>
                <a:schemeClr val="bg1"/>
              </a:solidFill>
              <a:latin typeface="+mn-lt"/>
            </a:endParaRPr>
          </a:p>
        </p:txBody>
      </p:sp>
    </p:spTree>
    <p:extLst>
      <p:ext uri="{BB962C8B-B14F-4D97-AF65-F5344CB8AC3E}">
        <p14:creationId xmlns:p14="http://schemas.microsoft.com/office/powerpoint/2010/main" val="349674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FC92F78C-65FB-47FE-B513-669D0A98E60D}"/>
              </a:ext>
              <a:ext uri="{C183D7F6-B498-43B3-948B-1728B52AA6E4}">
                <adec:decorative xmlns:adec="http://schemas.microsoft.com/office/drawing/2017/decorative" val="1"/>
              </a:ext>
            </a:extLst>
          </p:cNvPr>
          <p:cNvSpPr/>
          <p:nvPr/>
        </p:nvSpPr>
        <p:spPr bwMode="auto">
          <a:xfrm>
            <a:off x="0" y="0"/>
            <a:ext cx="9144000" cy="45879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sp>
        <p:nvSpPr>
          <p:cNvPr id="7" name="Rubrik 4">
            <a:extLst>
              <a:ext uri="{FF2B5EF4-FFF2-40B4-BE49-F238E27FC236}">
                <a16:creationId xmlns:a16="http://schemas.microsoft.com/office/drawing/2014/main" id="{2DD4C500-65EE-4489-9B35-EA74D43407E5}"/>
              </a:ext>
            </a:extLst>
          </p:cNvPr>
          <p:cNvSpPr>
            <a:spLocks noGrp="1"/>
          </p:cNvSpPr>
          <p:nvPr>
            <p:ph type="title"/>
          </p:nvPr>
        </p:nvSpPr>
        <p:spPr/>
        <p:txBody>
          <a:bodyPr/>
          <a:lstStyle/>
          <a:p>
            <a:r>
              <a:rPr lang="sv-SE">
                <a:solidFill>
                  <a:schemeClr val="bg1"/>
                </a:solidFill>
              </a:rPr>
              <a:t>The Global </a:t>
            </a:r>
            <a:r>
              <a:rPr lang="sv-SE" err="1">
                <a:solidFill>
                  <a:schemeClr val="bg1"/>
                </a:solidFill>
              </a:rPr>
              <a:t>Goals</a:t>
            </a:r>
            <a:endParaRPr lang="en-GB">
              <a:solidFill>
                <a:schemeClr val="bg1"/>
              </a:solidFill>
            </a:endParaRPr>
          </a:p>
        </p:txBody>
      </p:sp>
      <p:sp>
        <p:nvSpPr>
          <p:cNvPr id="2" name="Platshållare för datum 1">
            <a:extLst>
              <a:ext uri="{FF2B5EF4-FFF2-40B4-BE49-F238E27FC236}">
                <a16:creationId xmlns:a16="http://schemas.microsoft.com/office/drawing/2014/main" id="{EFC54A44-C2AB-4AC2-B7A4-8F7B436722E7}"/>
              </a:ext>
              <a:ext uri="{C183D7F6-B498-43B3-948B-1728B52AA6E4}">
                <adec:decorative xmlns:adec="http://schemas.microsoft.com/office/drawing/2017/decorative" val="1"/>
              </a:ext>
            </a:extLst>
          </p:cNvPr>
          <p:cNvSpPr>
            <a:spLocks noGrp="1"/>
          </p:cNvSpPr>
          <p:nvPr>
            <p:ph type="dt" sz="half" idx="10"/>
          </p:nvPr>
        </p:nvSpPr>
        <p:spPr/>
        <p:txBody>
          <a:bodyPr/>
          <a:lstStyle/>
          <a:p>
            <a:fld id="{D656B10F-AB4F-4B1A-A04C-CEB9EDC76841}" type="datetime4">
              <a:rPr lang="en-GB" smtClean="0"/>
              <a:t>14 April 2026</a:t>
            </a:fld>
            <a:endParaRPr lang="sv-SE"/>
          </a:p>
        </p:txBody>
      </p:sp>
      <p:sp>
        <p:nvSpPr>
          <p:cNvPr id="4" name="Platshållare för bildnummer 3">
            <a:extLst>
              <a:ext uri="{FF2B5EF4-FFF2-40B4-BE49-F238E27FC236}">
                <a16:creationId xmlns:a16="http://schemas.microsoft.com/office/drawing/2014/main" id="{33857470-F71A-47D7-9949-3D8155D23AB2}"/>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6</a:t>
            </a:fld>
            <a:endParaRPr lang="sv-SE"/>
          </a:p>
        </p:txBody>
      </p:sp>
      <p:pic>
        <p:nvPicPr>
          <p:cNvPr id="6" name="Bildobjekt 5" descr="An image showing the 17 Global Goals.">
            <a:extLst>
              <a:ext uri="{FF2B5EF4-FFF2-40B4-BE49-F238E27FC236}">
                <a16:creationId xmlns:a16="http://schemas.microsoft.com/office/drawing/2014/main" id="{93D742DB-CDA3-402E-BBFF-E1A977EB189F}"/>
              </a:ext>
            </a:extLst>
          </p:cNvPr>
          <p:cNvPicPr>
            <a:picLocks noChangeAspect="1"/>
          </p:cNvPicPr>
          <p:nvPr/>
        </p:nvPicPr>
        <p:blipFill rotWithShape="1">
          <a:blip r:embed="rId3"/>
          <a:srcRect t="20559" b="9583"/>
          <a:stretch/>
        </p:blipFill>
        <p:spPr>
          <a:xfrm>
            <a:off x="142249" y="555526"/>
            <a:ext cx="8859502" cy="4012778"/>
          </a:xfrm>
          <a:prstGeom prst="rect">
            <a:avLst/>
          </a:prstGeom>
        </p:spPr>
      </p:pic>
      <p:sp>
        <p:nvSpPr>
          <p:cNvPr id="3" name="Platshållare för sidfot 5">
            <a:extLst>
              <a:ext uri="{FF2B5EF4-FFF2-40B4-BE49-F238E27FC236}">
                <a16:creationId xmlns:a16="http://schemas.microsoft.com/office/drawing/2014/main" id="{3728524C-4E5F-7D70-E092-F1016DB67674}"/>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Tree>
    <p:extLst>
      <p:ext uri="{BB962C8B-B14F-4D97-AF65-F5344CB8AC3E}">
        <p14:creationId xmlns:p14="http://schemas.microsoft.com/office/powerpoint/2010/main" val="75265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A99E6601-D4BA-B373-289D-448686765E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8720" y="1131590"/>
            <a:ext cx="7524328" cy="3691762"/>
          </a:xfrm>
          <a:prstGeom prst="rect">
            <a:avLst/>
          </a:prstGeom>
        </p:spPr>
      </p:pic>
      <p:sp>
        <p:nvSpPr>
          <p:cNvPr id="5" name="Rubrik 4">
            <a:extLst>
              <a:ext uri="{FF2B5EF4-FFF2-40B4-BE49-F238E27FC236}">
                <a16:creationId xmlns:a16="http://schemas.microsoft.com/office/drawing/2014/main" id="{0496040C-1840-412D-95E8-1D26C3A80C79}"/>
              </a:ext>
            </a:extLst>
          </p:cNvPr>
          <p:cNvSpPr>
            <a:spLocks noGrp="1"/>
          </p:cNvSpPr>
          <p:nvPr>
            <p:ph type="title"/>
          </p:nvPr>
        </p:nvSpPr>
        <p:spPr/>
        <p:txBody>
          <a:bodyPr/>
          <a:lstStyle/>
          <a:p>
            <a:r>
              <a:rPr lang="en-US"/>
              <a:t>International co-publications</a:t>
            </a:r>
            <a:endParaRPr lang="sv-SE"/>
          </a:p>
        </p:txBody>
      </p:sp>
      <p:grpSp>
        <p:nvGrpSpPr>
          <p:cNvPr id="9" name="Grupp 8" descr="75 % scientific articles co-published with parties outside of Sweden">
            <a:extLst>
              <a:ext uri="{FF2B5EF4-FFF2-40B4-BE49-F238E27FC236}">
                <a16:creationId xmlns:a16="http://schemas.microsoft.com/office/drawing/2014/main" id="{D595D4AE-DBE3-5424-F1CB-D041693DC26B}"/>
              </a:ext>
            </a:extLst>
          </p:cNvPr>
          <p:cNvGrpSpPr/>
          <p:nvPr/>
        </p:nvGrpSpPr>
        <p:grpSpPr>
          <a:xfrm>
            <a:off x="1828596" y="2159056"/>
            <a:ext cx="5623724" cy="1323439"/>
            <a:chOff x="1547664" y="2283718"/>
            <a:chExt cx="5623724" cy="1323439"/>
          </a:xfrm>
        </p:grpSpPr>
        <p:sp>
          <p:nvSpPr>
            <p:cNvPr id="12" name="textruta 11">
              <a:extLst>
                <a:ext uri="{FF2B5EF4-FFF2-40B4-BE49-F238E27FC236}">
                  <a16:creationId xmlns:a16="http://schemas.microsoft.com/office/drawing/2014/main" id="{3E40933C-C687-B9BC-DDD4-82ACA17A0716}"/>
                </a:ext>
              </a:extLst>
            </p:cNvPr>
            <p:cNvSpPr txBox="1"/>
            <p:nvPr/>
          </p:nvSpPr>
          <p:spPr>
            <a:xfrm>
              <a:off x="1547664" y="2283718"/>
              <a:ext cx="2732510" cy="1323439"/>
            </a:xfrm>
            <a:prstGeom prst="rect">
              <a:avLst/>
            </a:prstGeom>
            <a:noFill/>
          </p:spPr>
          <p:txBody>
            <a:bodyPr wrap="square" rtlCol="0">
              <a:spAutoFit/>
            </a:bodyPr>
            <a:lstStyle/>
            <a:p>
              <a:r>
                <a:rPr lang="sv-SE" sz="8000">
                  <a:solidFill>
                    <a:schemeClr val="accent1"/>
                  </a:solidFill>
                  <a:latin typeface="+mj-lt"/>
                </a:rPr>
                <a:t>75</a:t>
              </a:r>
              <a:r>
                <a:rPr lang="sv-SE" sz="8000" b="1" spc="-1000">
                  <a:solidFill>
                    <a:schemeClr val="accent1"/>
                  </a:solidFill>
                  <a:latin typeface="+mj-lt"/>
                  <a:cs typeface="Arial" panose="020B0604020202020204" pitchFamily="34" charset="0"/>
                </a:rPr>
                <a:t> </a:t>
              </a:r>
              <a:r>
                <a:rPr lang="sv-SE" sz="8000">
                  <a:solidFill>
                    <a:schemeClr val="accent1"/>
                  </a:solidFill>
                  <a:latin typeface="+mj-lt"/>
                </a:rPr>
                <a:t>%</a:t>
              </a:r>
              <a:endParaRPr lang="sv-SE" sz="8000" b="1">
                <a:solidFill>
                  <a:schemeClr val="accent1"/>
                </a:solidFill>
                <a:latin typeface="+mj-lt"/>
                <a:cs typeface="Arial" panose="020B0604020202020204" pitchFamily="34" charset="0"/>
              </a:endParaRPr>
            </a:p>
          </p:txBody>
        </p:sp>
        <p:sp>
          <p:nvSpPr>
            <p:cNvPr id="14" name="textruta 13">
              <a:extLst>
                <a:ext uri="{FF2B5EF4-FFF2-40B4-BE49-F238E27FC236}">
                  <a16:creationId xmlns:a16="http://schemas.microsoft.com/office/drawing/2014/main" id="{2E9585F0-4B12-404F-43EB-B535B5F66656}"/>
                </a:ext>
              </a:extLst>
            </p:cNvPr>
            <p:cNvSpPr txBox="1"/>
            <p:nvPr/>
          </p:nvSpPr>
          <p:spPr>
            <a:xfrm>
              <a:off x="4139952" y="2416445"/>
              <a:ext cx="3031436" cy="923330"/>
            </a:xfrm>
            <a:prstGeom prst="rect">
              <a:avLst/>
            </a:prstGeom>
            <a:noFill/>
          </p:spPr>
          <p:txBody>
            <a:bodyPr wrap="square">
              <a:spAutoFit/>
            </a:bodyPr>
            <a:lstStyle/>
            <a:p>
              <a:r>
                <a:rPr lang="en-US" sz="1800" i="0" u="none" strike="noStrike" baseline="0">
                  <a:solidFill>
                    <a:schemeClr val="accent1"/>
                  </a:solidFill>
                  <a:latin typeface="+mj-lt"/>
                </a:rPr>
                <a:t>Scientific articles </a:t>
              </a:r>
            </a:p>
            <a:p>
              <a:r>
                <a:rPr lang="en-US" sz="1800" i="0" u="none" strike="noStrike" baseline="0">
                  <a:solidFill>
                    <a:schemeClr val="accent1"/>
                  </a:solidFill>
                  <a:latin typeface="+mj-lt"/>
                </a:rPr>
                <a:t>co-published with parties </a:t>
              </a:r>
            </a:p>
            <a:p>
              <a:r>
                <a:rPr lang="en-US" sz="1800" i="0" u="none" strike="noStrike" baseline="0">
                  <a:solidFill>
                    <a:schemeClr val="accent1"/>
                  </a:solidFill>
                  <a:latin typeface="+mj-lt"/>
                </a:rPr>
                <a:t>outside of Sweden</a:t>
              </a:r>
              <a:endParaRPr lang="sv-SE" sz="1800">
                <a:solidFill>
                  <a:schemeClr val="accent1"/>
                </a:solidFill>
                <a:latin typeface="+mj-lt"/>
              </a:endParaRPr>
            </a:p>
          </p:txBody>
        </p:sp>
      </p:grpSp>
      <p:sp>
        <p:nvSpPr>
          <p:cNvPr id="15" name="Platshållare för sidfot 4">
            <a:extLst>
              <a:ext uri="{FF2B5EF4-FFF2-40B4-BE49-F238E27FC236}">
                <a16:creationId xmlns:a16="http://schemas.microsoft.com/office/drawing/2014/main" id="{10A08235-1087-B60B-2DB5-D2FE847488FD}"/>
              </a:ext>
              <a:ext uri="{C183D7F6-B498-43B3-948B-1728B52AA6E4}">
                <adec:decorative xmlns:adec="http://schemas.microsoft.com/office/drawing/2017/decorative" val="1"/>
              </a:ext>
            </a:extLst>
          </p:cNvPr>
          <p:cNvSpPr txBox="1">
            <a:spLocks/>
          </p:cNvSpPr>
          <p:nvPr/>
        </p:nvSpPr>
        <p:spPr bwMode="auto">
          <a:xfrm>
            <a:off x="7471106" y="4287366"/>
            <a:ext cx="127735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r"/>
            <a:r>
              <a:rPr lang="sv-SE" altLang="sv-SE" sz="600" err="1">
                <a:solidFill>
                  <a:schemeClr val="tx1"/>
                </a:solidFill>
              </a:rPr>
              <a:t>Graphic</a:t>
            </a:r>
            <a:r>
              <a:rPr lang="sv-SE" altLang="sv-SE" sz="600">
                <a:solidFill>
                  <a:schemeClr val="tx1"/>
                </a:solidFill>
              </a:rPr>
              <a:t>: </a:t>
            </a:r>
            <a:r>
              <a:rPr lang="sv-SE" altLang="sv-SE" sz="600" err="1">
                <a:solidFill>
                  <a:schemeClr val="tx1"/>
                </a:solidFill>
              </a:rPr>
              <a:t>datamaps.world</a:t>
            </a:r>
            <a:endParaRPr lang="sv-SE" altLang="sv-SE" sz="600">
              <a:solidFill>
                <a:schemeClr val="tx1"/>
              </a:solidFill>
            </a:endParaRPr>
          </a:p>
        </p:txBody>
      </p:sp>
      <p:sp>
        <p:nvSpPr>
          <p:cNvPr id="3" name="Platshållare för sidfot 5">
            <a:extLst>
              <a:ext uri="{FF2B5EF4-FFF2-40B4-BE49-F238E27FC236}">
                <a16:creationId xmlns:a16="http://schemas.microsoft.com/office/drawing/2014/main" id="{C4C125DD-08D1-B7EE-8752-3DF479408B6E}"/>
              </a:ext>
              <a:ext uri="{C183D7F6-B498-43B3-948B-1728B52AA6E4}">
                <adec:decorative xmlns:adec="http://schemas.microsoft.com/office/drawing/2017/decorative" val="1"/>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
        <p:nvSpPr>
          <p:cNvPr id="2" name="Platshållare för datum 1">
            <a:extLst>
              <a:ext uri="{FF2B5EF4-FFF2-40B4-BE49-F238E27FC236}">
                <a16:creationId xmlns:a16="http://schemas.microsoft.com/office/drawing/2014/main" id="{CB214BD2-4871-4552-B7F0-A3203E3A0CD5}"/>
              </a:ext>
              <a:ext uri="{C183D7F6-B498-43B3-948B-1728B52AA6E4}">
                <adec:decorative xmlns:adec="http://schemas.microsoft.com/office/drawing/2017/decorative" val="1"/>
              </a:ext>
            </a:extLst>
          </p:cNvPr>
          <p:cNvSpPr>
            <a:spLocks noGrp="1"/>
          </p:cNvSpPr>
          <p:nvPr>
            <p:ph type="dt" sz="half" idx="10"/>
          </p:nvPr>
        </p:nvSpPr>
        <p:spPr/>
        <p:txBody>
          <a:bodyPr/>
          <a:lstStyle/>
          <a:p>
            <a:fld id="{B4E491A7-A9A9-4ADE-BA7A-2F73048B6CE7}" type="datetime4">
              <a:rPr lang="en-GB" smtClean="0"/>
              <a:t>14 April 2026</a:t>
            </a:fld>
            <a:endParaRPr lang="sv-SE"/>
          </a:p>
        </p:txBody>
      </p:sp>
      <p:sp>
        <p:nvSpPr>
          <p:cNvPr id="4" name="Platshållare för bildnummer 3">
            <a:extLst>
              <a:ext uri="{FF2B5EF4-FFF2-40B4-BE49-F238E27FC236}">
                <a16:creationId xmlns:a16="http://schemas.microsoft.com/office/drawing/2014/main" id="{DCB3F5EC-0C51-471E-8667-AA75C15595AD}"/>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7</a:t>
            </a:fld>
            <a:endParaRPr lang="sv-SE"/>
          </a:p>
        </p:txBody>
      </p:sp>
    </p:spTree>
    <p:extLst>
      <p:ext uri="{BB962C8B-B14F-4D97-AF65-F5344CB8AC3E}">
        <p14:creationId xmlns:p14="http://schemas.microsoft.com/office/powerpoint/2010/main" val="275388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7421D42-463C-4DC3-83E8-44E26E7F2111}"/>
              </a:ext>
            </a:extLst>
          </p:cNvPr>
          <p:cNvSpPr>
            <a:spLocks noGrp="1"/>
          </p:cNvSpPr>
          <p:nvPr>
            <p:ph type="title"/>
          </p:nvPr>
        </p:nvSpPr>
        <p:spPr/>
        <p:txBody>
          <a:bodyPr/>
          <a:lstStyle/>
          <a:p>
            <a:r>
              <a:rPr lang="sv-SE" err="1"/>
              <a:t>Field-normalised</a:t>
            </a:r>
            <a:r>
              <a:rPr lang="sv-SE"/>
              <a:t> citation score </a:t>
            </a:r>
          </a:p>
        </p:txBody>
      </p:sp>
      <p:sp>
        <p:nvSpPr>
          <p:cNvPr id="3" name="Platshållare för sidfot 5">
            <a:extLst>
              <a:ext uri="{FF2B5EF4-FFF2-40B4-BE49-F238E27FC236}">
                <a16:creationId xmlns:a16="http://schemas.microsoft.com/office/drawing/2014/main" id="{938248D4-9369-B31C-BD4D-6D5F1A363CE0}"/>
              </a:ext>
              <a:ext uri="{C183D7F6-B498-43B3-948B-1728B52AA6E4}">
                <adec:decorative xmlns:adec="http://schemas.microsoft.com/office/drawing/2017/decorative" val="1"/>
              </a:ext>
            </a:extLst>
          </p:cNvPr>
          <p:cNvSpPr>
            <a:spLocks noGrp="1"/>
          </p:cNvSpPr>
          <p:nvPr>
            <p:ph type="ftr" sz="quarter" idx="3"/>
          </p:nvPr>
        </p:nvSpPr>
        <p:spPr>
          <a:xfrm>
            <a:off x="255983" y="4790351"/>
            <a:ext cx="2587825" cy="171450"/>
          </a:xfrm>
        </p:spPr>
        <p:txBody>
          <a:bodyPr anchor="t"/>
          <a:lstStyle/>
          <a:p>
            <a:r>
              <a:rPr lang="sv-SE"/>
              <a:t>Karolinska Institutet – a </a:t>
            </a:r>
            <a:r>
              <a:rPr lang="sv-SE" err="1"/>
              <a:t>medical</a:t>
            </a:r>
            <a:r>
              <a:rPr lang="sv-SE"/>
              <a:t> </a:t>
            </a:r>
            <a:r>
              <a:rPr lang="sv-SE" err="1"/>
              <a:t>university</a:t>
            </a:r>
            <a:endParaRPr lang="sv-SE"/>
          </a:p>
        </p:txBody>
      </p:sp>
      <p:sp>
        <p:nvSpPr>
          <p:cNvPr id="14" name="Platshållare för datum 1">
            <a:extLst>
              <a:ext uri="{FF2B5EF4-FFF2-40B4-BE49-F238E27FC236}">
                <a16:creationId xmlns:a16="http://schemas.microsoft.com/office/drawing/2014/main" id="{4DB2EF4B-409B-4C4B-A50E-490097BC7AE8}"/>
              </a:ext>
              <a:ext uri="{C183D7F6-B498-43B3-948B-1728B52AA6E4}">
                <adec:decorative xmlns:adec="http://schemas.microsoft.com/office/drawing/2017/decorative" val="1"/>
              </a:ext>
            </a:extLst>
          </p:cNvPr>
          <p:cNvSpPr>
            <a:spLocks noGrp="1"/>
          </p:cNvSpPr>
          <p:nvPr>
            <p:ph type="dt" sz="half" idx="10"/>
          </p:nvPr>
        </p:nvSpPr>
        <p:spPr/>
        <p:txBody>
          <a:bodyPr/>
          <a:lstStyle/>
          <a:p>
            <a:fld id="{36565684-E7E3-4FFE-89FD-C517DFAF7807}" type="datetime4">
              <a:rPr lang="en-GB"/>
              <a:pPr/>
              <a:t>14 April 2026</a:t>
            </a:fld>
            <a:endParaRPr lang="sv-SE"/>
          </a:p>
        </p:txBody>
      </p:sp>
      <p:sp>
        <p:nvSpPr>
          <p:cNvPr id="4" name="Platshållare för bildnummer 3">
            <a:extLst>
              <a:ext uri="{FF2B5EF4-FFF2-40B4-BE49-F238E27FC236}">
                <a16:creationId xmlns:a16="http://schemas.microsoft.com/office/drawing/2014/main" id="{B17BDD64-4A43-4924-9187-7D923D66192B}"/>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8</a:t>
            </a:fld>
            <a:endParaRPr lang="sv-SE"/>
          </a:p>
        </p:txBody>
      </p:sp>
      <p:sp>
        <p:nvSpPr>
          <p:cNvPr id="2" name="Platshållare för sidfot 4">
            <a:extLst>
              <a:ext uri="{FF2B5EF4-FFF2-40B4-BE49-F238E27FC236}">
                <a16:creationId xmlns:a16="http://schemas.microsoft.com/office/drawing/2014/main" id="{20A7F313-5EFD-0DCD-94A7-B15904AA897A}"/>
              </a:ext>
              <a:ext uri="{C183D7F6-B498-43B3-948B-1728B52AA6E4}">
                <adec:decorative xmlns:adec="http://schemas.microsoft.com/office/drawing/2017/decorative" val="1"/>
              </a:ext>
            </a:extLst>
          </p:cNvPr>
          <p:cNvSpPr txBox="1">
            <a:spLocks/>
          </p:cNvSpPr>
          <p:nvPr/>
        </p:nvSpPr>
        <p:spPr bwMode="auto">
          <a:xfrm rot="16200000">
            <a:off x="6249999" y="2433127"/>
            <a:ext cx="4559866"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sz="600" b="0" i="0" u="none" strike="noStrike" baseline="0" dirty="0">
                <a:solidFill>
                  <a:srgbClr val="000000"/>
                </a:solidFill>
                <a:latin typeface="DM Sans" pitchFamily="2" charset="0"/>
              </a:rPr>
              <a:t>Indikatorer av typen fältnormerad citeringsgrad kräver en viss volym på publikationer och citeringar för att bli statistiskt signifikanta. Publikationer från 2025 har ännu fått relativt få citeringar och kan därför inte anses utgöra stabila och tillförlitliga resultat och har därför exkluderats från ovanstående figur. </a:t>
            </a:r>
            <a:r>
              <a:rPr lang="sv-SE" sz="600" b="0" i="0" u="none" strike="noStrike" baseline="0" dirty="0" err="1">
                <a:solidFill>
                  <a:srgbClr val="000000"/>
                </a:solidFill>
                <a:latin typeface="DM Sans" pitchFamily="2" charset="0"/>
              </a:rPr>
              <a:t>Certain</a:t>
            </a:r>
            <a:r>
              <a:rPr lang="sv-SE" sz="600" b="0" i="0" u="none" strike="noStrike" baseline="0" dirty="0">
                <a:solidFill>
                  <a:srgbClr val="000000"/>
                </a:solidFill>
                <a:latin typeface="DM Sans" pitchFamily="2" charset="0"/>
              </a:rPr>
              <a:t> data </a:t>
            </a:r>
            <a:r>
              <a:rPr lang="sv-SE" sz="600" b="0" i="0" u="none" strike="noStrike" baseline="0" dirty="0" err="1">
                <a:solidFill>
                  <a:srgbClr val="000000"/>
                </a:solidFill>
                <a:latin typeface="DM Sans" pitchFamily="2" charset="0"/>
              </a:rPr>
              <a:t>included</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herein</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are</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derived</a:t>
            </a:r>
            <a:r>
              <a:rPr lang="sv-SE" sz="600" b="0" i="0" u="none" strike="noStrike" baseline="0" dirty="0">
                <a:solidFill>
                  <a:srgbClr val="000000"/>
                </a:solidFill>
                <a:latin typeface="DM Sans" pitchFamily="2" charset="0"/>
              </a:rPr>
              <a:t> from the© Web </a:t>
            </a:r>
            <a:r>
              <a:rPr lang="sv-SE" sz="600" b="0" i="0" u="none" strike="noStrike" baseline="0" dirty="0" err="1">
                <a:solidFill>
                  <a:srgbClr val="000000"/>
                </a:solidFill>
                <a:latin typeface="DM Sans" pitchFamily="2" charset="0"/>
              </a:rPr>
              <a:t>of</a:t>
            </a:r>
            <a:r>
              <a:rPr lang="sv-SE" sz="600" b="0" i="0" u="none" strike="noStrike" baseline="0" dirty="0">
                <a:solidFill>
                  <a:srgbClr val="000000"/>
                </a:solidFill>
                <a:latin typeface="DM Sans" pitchFamily="2" charset="0"/>
              </a:rPr>
              <a:t> Science 2026 </a:t>
            </a:r>
            <a:r>
              <a:rPr lang="sv-SE" sz="600" b="0" i="0" u="none" strike="noStrike" baseline="0" dirty="0" err="1">
                <a:solidFill>
                  <a:srgbClr val="000000"/>
                </a:solidFill>
                <a:latin typeface="DM Sans" pitchFamily="2" charset="0"/>
              </a:rPr>
              <a:t>of</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Clarivate</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Analytics</a:t>
            </a:r>
            <a:r>
              <a:rPr lang="sv-SE" sz="600" b="0" i="0" u="none" strike="noStrike" baseline="0" dirty="0">
                <a:solidFill>
                  <a:srgbClr val="000000"/>
                </a:solidFill>
                <a:latin typeface="DM Sans" pitchFamily="2" charset="0"/>
              </a:rPr>
              <a:t> (UK) Ltd. All </a:t>
            </a:r>
            <a:r>
              <a:rPr lang="sv-SE" sz="600" b="0" i="0" u="none" strike="noStrike" baseline="0" dirty="0" err="1">
                <a:solidFill>
                  <a:srgbClr val="000000"/>
                </a:solidFill>
                <a:latin typeface="DM Sans" pitchFamily="2" charset="0"/>
              </a:rPr>
              <a:t>rights</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reserved</a:t>
            </a:r>
            <a:r>
              <a:rPr lang="sv-SE" sz="600" b="0" i="0" u="none" strike="noStrike" baseline="0" dirty="0">
                <a:solidFill>
                  <a:srgbClr val="000000"/>
                </a:solidFill>
                <a:latin typeface="DM Sans" pitchFamily="2" charset="0"/>
              </a:rPr>
              <a:t>. No part </a:t>
            </a:r>
            <a:r>
              <a:rPr lang="sv-SE" sz="600" b="0" i="0" u="none" strike="noStrike" baseline="0" dirty="0" err="1">
                <a:solidFill>
                  <a:srgbClr val="000000"/>
                </a:solidFill>
                <a:latin typeface="DM Sans" pitchFamily="2" charset="0"/>
              </a:rPr>
              <a:t>of</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these</a:t>
            </a:r>
            <a:r>
              <a:rPr lang="sv-SE" sz="600" b="0" i="0" u="none" strike="noStrike" baseline="0" dirty="0">
                <a:solidFill>
                  <a:srgbClr val="000000"/>
                </a:solidFill>
                <a:latin typeface="DM Sans" pitchFamily="2" charset="0"/>
              </a:rPr>
              <a:t> materials </a:t>
            </a:r>
            <a:r>
              <a:rPr lang="sv-SE" sz="600" b="0" i="0" u="none" strike="noStrike" baseline="0" dirty="0" err="1">
                <a:solidFill>
                  <a:srgbClr val="000000"/>
                </a:solidFill>
                <a:latin typeface="DM Sans" pitchFamily="2" charset="0"/>
              </a:rPr>
              <a:t>may</a:t>
            </a:r>
            <a:r>
              <a:rPr lang="sv-SE" sz="600" b="0" i="0" u="none" strike="noStrike" baseline="0" dirty="0">
                <a:solidFill>
                  <a:srgbClr val="000000"/>
                </a:solidFill>
                <a:latin typeface="DM Sans" pitchFamily="2" charset="0"/>
              </a:rPr>
              <a:t> be </a:t>
            </a:r>
            <a:r>
              <a:rPr lang="sv-SE" sz="600" b="0" i="0" u="none" strike="noStrike" baseline="0" dirty="0" err="1">
                <a:solidFill>
                  <a:srgbClr val="000000"/>
                </a:solidFill>
                <a:latin typeface="DM Sans" pitchFamily="2" charset="0"/>
              </a:rPr>
              <a:t>reproduced</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stored</a:t>
            </a:r>
            <a:r>
              <a:rPr lang="sv-SE" sz="600" b="0" i="0" u="none" strike="noStrike" baseline="0" dirty="0">
                <a:solidFill>
                  <a:srgbClr val="000000"/>
                </a:solidFill>
                <a:latin typeface="DM Sans" pitchFamily="2" charset="0"/>
              </a:rPr>
              <a:t> in a </a:t>
            </a:r>
            <a:r>
              <a:rPr lang="sv-SE" sz="600" b="0" i="0" u="none" strike="noStrike" baseline="0" dirty="0" err="1">
                <a:solidFill>
                  <a:srgbClr val="000000"/>
                </a:solidFill>
                <a:latin typeface="DM Sans" pitchFamily="2" charset="0"/>
              </a:rPr>
              <a:t>retrieval</a:t>
            </a:r>
            <a:r>
              <a:rPr lang="sv-SE" sz="600" b="0" i="0" u="none" strike="noStrike" baseline="0" dirty="0">
                <a:solidFill>
                  <a:srgbClr val="000000"/>
                </a:solidFill>
                <a:latin typeface="DM Sans" pitchFamily="2" charset="0"/>
              </a:rPr>
              <a:t> system or </a:t>
            </a:r>
            <a:r>
              <a:rPr lang="sv-SE" sz="600" b="0" i="0" u="none" strike="noStrike" baseline="0" dirty="0" err="1">
                <a:solidFill>
                  <a:srgbClr val="000000"/>
                </a:solidFill>
                <a:latin typeface="DM Sans" pitchFamily="2" charset="0"/>
              </a:rPr>
              <a:t>transmitted</a:t>
            </a:r>
            <a:r>
              <a:rPr lang="sv-SE" sz="600" b="0" i="0" u="none" strike="noStrike" baseline="0" dirty="0">
                <a:solidFill>
                  <a:srgbClr val="000000"/>
                </a:solidFill>
                <a:latin typeface="DM Sans" pitchFamily="2" charset="0"/>
              </a:rPr>
              <a:t> in </a:t>
            </a:r>
            <a:r>
              <a:rPr lang="sv-SE" sz="600" b="0" i="0" u="none" strike="noStrike" baseline="0" dirty="0" err="1">
                <a:solidFill>
                  <a:srgbClr val="000000"/>
                </a:solidFill>
                <a:latin typeface="DM Sans" pitchFamily="2" charset="0"/>
              </a:rPr>
              <a:t>any</a:t>
            </a:r>
            <a:r>
              <a:rPr lang="sv-SE" sz="600" b="0" i="0" u="none" strike="noStrike" baseline="0" dirty="0">
                <a:solidFill>
                  <a:srgbClr val="000000"/>
                </a:solidFill>
                <a:latin typeface="DM Sans" pitchFamily="2" charset="0"/>
              </a:rPr>
              <a:t> form or by </a:t>
            </a:r>
            <a:r>
              <a:rPr lang="sv-SE" sz="600" b="0" i="0" u="none" strike="noStrike" baseline="0" dirty="0" err="1">
                <a:solidFill>
                  <a:srgbClr val="000000"/>
                </a:solidFill>
                <a:latin typeface="DM Sans" pitchFamily="2" charset="0"/>
              </a:rPr>
              <a:t>any</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means</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including</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electronic</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mechanical</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photographic</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magnetic</a:t>
            </a:r>
            <a:r>
              <a:rPr lang="sv-SE" sz="600" b="0" i="0" u="none" strike="noStrike" baseline="0" dirty="0">
                <a:solidFill>
                  <a:srgbClr val="000000"/>
                </a:solidFill>
                <a:latin typeface="DM Sans" pitchFamily="2" charset="0"/>
              </a:rPr>
              <a:t> or </a:t>
            </a:r>
            <a:r>
              <a:rPr lang="sv-SE" sz="600" b="0" i="0" u="none" strike="noStrike" baseline="0" dirty="0" err="1">
                <a:solidFill>
                  <a:srgbClr val="000000"/>
                </a:solidFill>
                <a:latin typeface="DM Sans" pitchFamily="2" charset="0"/>
              </a:rPr>
              <a:t>other</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means</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without</a:t>
            </a:r>
            <a:r>
              <a:rPr lang="sv-SE" sz="600" b="0" i="0" u="none" strike="noStrike" baseline="0" dirty="0">
                <a:solidFill>
                  <a:srgbClr val="000000"/>
                </a:solidFill>
                <a:latin typeface="DM Sans" pitchFamily="2" charset="0"/>
              </a:rPr>
              <a:t> the express permission </a:t>
            </a:r>
            <a:r>
              <a:rPr lang="sv-SE" sz="600" b="0" i="0" u="none" strike="noStrike" baseline="0" dirty="0" err="1">
                <a:solidFill>
                  <a:srgbClr val="000000"/>
                </a:solidFill>
                <a:latin typeface="DM Sans" pitchFamily="2" charset="0"/>
              </a:rPr>
              <a:t>of</a:t>
            </a:r>
            <a:r>
              <a:rPr lang="sv-SE" sz="600" b="0" i="0" u="none" strike="noStrike" baseline="0" dirty="0">
                <a:solidFill>
                  <a:srgbClr val="000000"/>
                </a:solidFill>
                <a:latin typeface="DM Sans" pitchFamily="2" charset="0"/>
              </a:rPr>
              <a:t> Karolinska Institutet University </a:t>
            </a:r>
            <a:r>
              <a:rPr lang="sv-SE" sz="600" b="0" i="0" u="none" strike="noStrike" baseline="0" dirty="0" err="1">
                <a:solidFill>
                  <a:srgbClr val="000000"/>
                </a:solidFill>
                <a:latin typeface="DM Sans" pitchFamily="2" charset="0"/>
              </a:rPr>
              <a:t>Library</a:t>
            </a:r>
            <a:r>
              <a:rPr lang="sv-SE" sz="600" b="0" i="0" u="none" strike="noStrike" baseline="0" dirty="0">
                <a:solidFill>
                  <a:srgbClr val="000000"/>
                </a:solidFill>
                <a:latin typeface="DM Sans" pitchFamily="2" charset="0"/>
              </a:rPr>
              <a:t>.</a:t>
            </a:r>
            <a:endParaRPr lang="en-US" altLang="sv-SE" sz="600" dirty="0">
              <a:solidFill>
                <a:schemeClr val="tx1"/>
              </a:solidFill>
            </a:endParaRPr>
          </a:p>
        </p:txBody>
      </p:sp>
      <p:pic>
        <p:nvPicPr>
          <p:cNvPr id="8" name="Bildobjekt 7" descr="The diagram shows the average value per year of the field-standardized citation rate for all articles from KI. This is set in the diagram in relation to the corresponding Cf value for the EU's 27 member states (EU27) and Great Britain. KI's citation rate is at a level that exceeds the corresponding value for the EU27 and Great Britain.">
            <a:extLst>
              <a:ext uri="{FF2B5EF4-FFF2-40B4-BE49-F238E27FC236}">
                <a16:creationId xmlns:a16="http://schemas.microsoft.com/office/drawing/2014/main" id="{E2BE95B7-5772-9A84-04D1-77C34D54AC12}"/>
              </a:ext>
            </a:extLst>
          </p:cNvPr>
          <p:cNvPicPr>
            <a:picLocks noChangeAspect="1"/>
          </p:cNvPicPr>
          <p:nvPr/>
        </p:nvPicPr>
        <p:blipFill>
          <a:blip r:embed="rId3"/>
          <a:stretch>
            <a:fillRect/>
          </a:stretch>
        </p:blipFill>
        <p:spPr>
          <a:xfrm>
            <a:off x="362824" y="1209126"/>
            <a:ext cx="5433312" cy="3439970"/>
          </a:xfrm>
          <a:prstGeom prst="rect">
            <a:avLst/>
          </a:prstGeom>
        </p:spPr>
      </p:pic>
      <p:sp>
        <p:nvSpPr>
          <p:cNvPr id="9" name="textruta 8">
            <a:extLst>
              <a:ext uri="{FF2B5EF4-FFF2-40B4-BE49-F238E27FC236}">
                <a16:creationId xmlns:a16="http://schemas.microsoft.com/office/drawing/2014/main" id="{9DEB8F6E-B81C-F2B0-CCFE-F53B0F3CDE42}"/>
              </a:ext>
            </a:extLst>
          </p:cNvPr>
          <p:cNvSpPr txBox="1"/>
          <p:nvPr/>
        </p:nvSpPr>
        <p:spPr>
          <a:xfrm>
            <a:off x="6283052" y="1971586"/>
            <a:ext cx="2359695" cy="600164"/>
          </a:xfrm>
          <a:prstGeom prst="rect">
            <a:avLst/>
          </a:prstGeom>
          <a:noFill/>
        </p:spPr>
        <p:txBody>
          <a:bodyPr wrap="square" rtlCol="0">
            <a:spAutoFit/>
          </a:bodyPr>
          <a:lstStyle/>
          <a:p>
            <a:pPr algn="l"/>
            <a:r>
              <a:rPr lang="sv-SE" sz="1100" dirty="0" err="1">
                <a:latin typeface="+mn-lt"/>
              </a:rPr>
              <a:t>Field-normalised</a:t>
            </a:r>
            <a:r>
              <a:rPr lang="sv-SE" sz="1100" dirty="0">
                <a:latin typeface="+mn-lt"/>
              </a:rPr>
              <a:t> citation score</a:t>
            </a:r>
          </a:p>
          <a:p>
            <a:pPr algn="l"/>
            <a:endParaRPr lang="sv-SE" sz="1100" dirty="0">
              <a:latin typeface="+mn-lt"/>
            </a:endParaRPr>
          </a:p>
          <a:p>
            <a:pPr algn="l"/>
            <a:r>
              <a:rPr lang="sv-SE" sz="1100" dirty="0">
                <a:latin typeface="+mn-lt"/>
              </a:rPr>
              <a:t>EU27 and </a:t>
            </a:r>
            <a:r>
              <a:rPr lang="sv-SE" sz="1100" dirty="0" err="1">
                <a:latin typeface="+mn-lt"/>
              </a:rPr>
              <a:t>Great</a:t>
            </a:r>
            <a:r>
              <a:rPr lang="sv-SE" sz="1100" dirty="0">
                <a:latin typeface="+mn-lt"/>
              </a:rPr>
              <a:t> Britain</a:t>
            </a:r>
          </a:p>
        </p:txBody>
      </p:sp>
      <p:cxnSp>
        <p:nvCxnSpPr>
          <p:cNvPr id="10" name="Rak koppling 9">
            <a:extLst>
              <a:ext uri="{FF2B5EF4-FFF2-40B4-BE49-F238E27FC236}">
                <a16:creationId xmlns:a16="http://schemas.microsoft.com/office/drawing/2014/main" id="{C4CFF40E-19E7-2FCE-1E0D-59D1098EE58D}"/>
              </a:ext>
              <a:ext uri="{C183D7F6-B498-43B3-948B-1728B52AA6E4}">
                <adec:decorative xmlns:adec="http://schemas.microsoft.com/office/drawing/2017/decorative" val="1"/>
              </a:ext>
            </a:extLst>
          </p:cNvPr>
          <p:cNvCxnSpPr/>
          <p:nvPr/>
        </p:nvCxnSpPr>
        <p:spPr bwMode="auto">
          <a:xfrm>
            <a:off x="5974060" y="2096159"/>
            <a:ext cx="288032"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Rak koppling 10">
            <a:extLst>
              <a:ext uri="{FF2B5EF4-FFF2-40B4-BE49-F238E27FC236}">
                <a16:creationId xmlns:a16="http://schemas.microsoft.com/office/drawing/2014/main" id="{FE6A8131-F8CD-57C0-604A-B2DF8F1D6E57}"/>
              </a:ext>
              <a:ext uri="{C183D7F6-B498-43B3-948B-1728B52AA6E4}">
                <adec:decorative xmlns:adec="http://schemas.microsoft.com/office/drawing/2017/decorative" val="1"/>
              </a:ext>
            </a:extLst>
          </p:cNvPr>
          <p:cNvCxnSpPr/>
          <p:nvPr/>
        </p:nvCxnSpPr>
        <p:spPr bwMode="auto">
          <a:xfrm>
            <a:off x="5974060" y="2427734"/>
            <a:ext cx="288032" cy="0"/>
          </a:xfrm>
          <a:prstGeom prst="line">
            <a:avLst/>
          </a:prstGeom>
          <a:solidFill>
            <a:schemeClr val="accent1"/>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4357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descr="A photo of Thomas Perlmann, Secretary-General of the Nobel Assembly and Nobel Committee for Physiology or Medicine at Karolinska Institutet.">
            <a:extLst>
              <a:ext uri="{FF2B5EF4-FFF2-40B4-BE49-F238E27FC236}">
                <a16:creationId xmlns:a16="http://schemas.microsoft.com/office/drawing/2014/main" id="{CA7A3ED2-A24A-40EB-B7A9-EF6A0B82A171}"/>
              </a:ext>
              <a:ext uri="{C183D7F6-B498-43B3-948B-1728B52AA6E4}">
                <adec:decorative xmlns:adec="http://schemas.microsoft.com/office/drawing/2017/decorative" val="0"/>
              </a:ext>
            </a:extLst>
          </p:cNvPr>
          <p:cNvGrpSpPr/>
          <p:nvPr/>
        </p:nvGrpSpPr>
        <p:grpSpPr>
          <a:xfrm>
            <a:off x="0" y="-2240"/>
            <a:ext cx="9144000" cy="5145740"/>
            <a:chOff x="0" y="-2240"/>
            <a:chExt cx="9144000" cy="5145740"/>
          </a:xfrm>
        </p:grpSpPr>
        <p:pic>
          <p:nvPicPr>
            <p:cNvPr id="7" name="Bildobjekt 6" descr="En bild som visar inomhus, bord, fönster, rum&#10;&#10;Automatiskt genererad beskrivning">
              <a:extLst>
                <a:ext uri="{FF2B5EF4-FFF2-40B4-BE49-F238E27FC236}">
                  <a16:creationId xmlns:a16="http://schemas.microsoft.com/office/drawing/2014/main" id="{C511194D-EBF3-4B65-BDDF-290FCEFC46F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232"/>
              <a:ext cx="9144000" cy="5145732"/>
            </a:xfrm>
            <a:prstGeom prst="rect">
              <a:avLst/>
            </a:prstGeom>
          </p:spPr>
        </p:pic>
        <p:sp>
          <p:nvSpPr>
            <p:cNvPr id="8" name="Rektangel 7">
              <a:extLst>
                <a:ext uri="{FF2B5EF4-FFF2-40B4-BE49-F238E27FC236}">
                  <a16:creationId xmlns:a16="http://schemas.microsoft.com/office/drawing/2014/main" id="{D9B73F35-8876-41C9-8521-DEAEE672740C}"/>
                </a:ext>
              </a:extLst>
            </p:cNvPr>
            <p:cNvSpPr/>
            <p:nvPr/>
          </p:nvSpPr>
          <p:spPr bwMode="auto">
            <a:xfrm>
              <a:off x="33602" y="-2240"/>
              <a:ext cx="9110398" cy="5031440"/>
            </a:xfrm>
            <a:prstGeom prst="rect">
              <a:avLst/>
            </a:prstGeom>
            <a:gradFill flip="none" rotWithShape="1">
              <a:gsLst>
                <a:gs pos="42000">
                  <a:schemeClr val="bg1">
                    <a:alpha val="0"/>
                    <a:lumMod val="15000"/>
                    <a:lumOff val="85000"/>
                  </a:schemeClr>
                </a:gs>
                <a:gs pos="0">
                  <a:schemeClr val="bg1"/>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grpSp>
      <p:sp>
        <p:nvSpPr>
          <p:cNvPr id="5" name="Rubrik 4">
            <a:extLst>
              <a:ext uri="{FF2B5EF4-FFF2-40B4-BE49-F238E27FC236}">
                <a16:creationId xmlns:a16="http://schemas.microsoft.com/office/drawing/2014/main" id="{A31C9787-439E-45AC-A18C-43BFFC9929C4}"/>
              </a:ext>
            </a:extLst>
          </p:cNvPr>
          <p:cNvSpPr>
            <a:spLocks noGrp="1"/>
          </p:cNvSpPr>
          <p:nvPr>
            <p:ph type="title"/>
          </p:nvPr>
        </p:nvSpPr>
        <p:spPr/>
        <p:txBody>
          <a:bodyPr/>
          <a:lstStyle/>
          <a:p>
            <a:r>
              <a:rPr lang="en-US"/>
              <a:t>The Nobel Prize in Physiology or Medicine</a:t>
            </a:r>
            <a:endParaRPr lang="sv-SE"/>
          </a:p>
        </p:txBody>
      </p:sp>
      <p:sp>
        <p:nvSpPr>
          <p:cNvPr id="14" name="Platshållare för innehåll 2">
            <a:extLst>
              <a:ext uri="{FF2B5EF4-FFF2-40B4-BE49-F238E27FC236}">
                <a16:creationId xmlns:a16="http://schemas.microsoft.com/office/drawing/2014/main" id="{E50002C7-9034-41E5-932C-69E9AF023A1F}"/>
              </a:ext>
              <a:ext uri="{C183D7F6-B498-43B3-948B-1728B52AA6E4}">
                <adec:decorative xmlns:adec="http://schemas.microsoft.com/office/drawing/2017/decorative" val="1"/>
              </a:ext>
            </a:extLst>
          </p:cNvPr>
          <p:cNvSpPr txBox="1">
            <a:spLocks/>
          </p:cNvSpPr>
          <p:nvPr/>
        </p:nvSpPr>
        <p:spPr bwMode="auto">
          <a:xfrm>
            <a:off x="4427984" y="1729918"/>
            <a:ext cx="4716016" cy="2642057"/>
          </a:xfrm>
          <a:prstGeom prst="rect">
            <a:avLst/>
          </a:prstGeom>
          <a:solidFill>
            <a:schemeClr val="accent1"/>
          </a:solidFill>
          <a:ln>
            <a:noFill/>
          </a:ln>
          <a:effectLst/>
        </p:spPr>
        <p:txBody>
          <a:bodyPr vert="horz" wrap="square" lIns="432000" tIns="360000" rIns="360000" bIns="25200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spcBef>
                <a:spcPts val="0"/>
              </a:spcBef>
              <a:buNone/>
            </a:pPr>
            <a:r>
              <a:rPr lang="en-US" sz="1800" dirty="0">
                <a:solidFill>
                  <a:schemeClr val="bg1"/>
                </a:solidFill>
              </a:rPr>
              <a:t>At a time when truth itself is increasingly questioned, many </a:t>
            </a:r>
          </a:p>
          <a:p>
            <a:pPr marL="0" indent="0">
              <a:spcBef>
                <a:spcPts val="0"/>
              </a:spcBef>
              <a:buNone/>
            </a:pPr>
            <a:r>
              <a:rPr lang="en-US" sz="1800" dirty="0">
                <a:solidFill>
                  <a:schemeClr val="bg1"/>
                </a:solidFill>
              </a:rPr>
              <a:t>find inspiration in prizes that celebrate scientific discovery. </a:t>
            </a:r>
            <a:endParaRPr lang="en-US" sz="1800" kern="0" dirty="0">
              <a:solidFill>
                <a:schemeClr val="bg1"/>
              </a:solidFill>
            </a:endParaRPr>
          </a:p>
          <a:p>
            <a:pPr marL="0" indent="0">
              <a:spcBef>
                <a:spcPts val="0"/>
              </a:spcBef>
              <a:buNone/>
            </a:pPr>
            <a:endParaRPr lang="en-US" sz="1100" b="1" kern="0" dirty="0">
              <a:solidFill>
                <a:schemeClr val="bg1"/>
              </a:solidFill>
            </a:endParaRPr>
          </a:p>
          <a:p>
            <a:pPr marL="0" indent="0">
              <a:spcBef>
                <a:spcPts val="0"/>
              </a:spcBef>
              <a:buNone/>
            </a:pPr>
            <a:r>
              <a:rPr lang="en-US" sz="1100" b="1" kern="0" dirty="0">
                <a:solidFill>
                  <a:schemeClr val="bg1"/>
                </a:solidFill>
              </a:rPr>
              <a:t>Thomas </a:t>
            </a:r>
            <a:r>
              <a:rPr lang="en-US" sz="1100" b="1" kern="0" dirty="0" err="1">
                <a:solidFill>
                  <a:schemeClr val="bg1"/>
                </a:solidFill>
              </a:rPr>
              <a:t>Perlmann</a:t>
            </a:r>
            <a:endParaRPr lang="en-US" sz="1100" b="1" kern="0" dirty="0">
              <a:solidFill>
                <a:schemeClr val="bg1"/>
              </a:solidFill>
            </a:endParaRPr>
          </a:p>
          <a:p>
            <a:pPr marL="0" indent="0">
              <a:spcBef>
                <a:spcPts val="0"/>
              </a:spcBef>
              <a:buNone/>
            </a:pPr>
            <a:r>
              <a:rPr lang="en-US" sz="1100" kern="0" dirty="0">
                <a:solidFill>
                  <a:schemeClr val="bg1"/>
                </a:solidFill>
              </a:rPr>
              <a:t>Secretary-General of the Nobel Assembly and </a:t>
            </a:r>
          </a:p>
          <a:p>
            <a:pPr marL="0" indent="0">
              <a:spcBef>
                <a:spcPts val="0"/>
              </a:spcBef>
              <a:buNone/>
            </a:pPr>
            <a:r>
              <a:rPr lang="en-US" sz="1100" kern="0" dirty="0">
                <a:solidFill>
                  <a:schemeClr val="bg1"/>
                </a:solidFill>
              </a:rPr>
              <a:t>Nobel Committee for Physiology or Medicine at</a:t>
            </a:r>
            <a:br>
              <a:rPr lang="en-US" sz="1100" kern="0" dirty="0">
                <a:solidFill>
                  <a:schemeClr val="bg1"/>
                </a:solidFill>
              </a:rPr>
            </a:br>
            <a:r>
              <a:rPr lang="en-US" sz="1100" kern="0" dirty="0">
                <a:solidFill>
                  <a:schemeClr val="bg1"/>
                </a:solidFill>
              </a:rPr>
              <a:t>Karolinska Institutet.</a:t>
            </a:r>
          </a:p>
        </p:txBody>
      </p:sp>
      <p:sp>
        <p:nvSpPr>
          <p:cNvPr id="9" name="Platshållare för sidfot 4">
            <a:extLst>
              <a:ext uri="{FF2B5EF4-FFF2-40B4-BE49-F238E27FC236}">
                <a16:creationId xmlns:a16="http://schemas.microsoft.com/office/drawing/2014/main" id="{83A50966-5441-0755-11E6-EA5EE9862D63}"/>
              </a:ext>
              <a:ext uri="{C183D7F6-B498-43B3-948B-1728B52AA6E4}">
                <adec:decorative xmlns:adec="http://schemas.microsoft.com/office/drawing/2017/decorative" val="1"/>
              </a:ext>
            </a:extLst>
          </p:cNvPr>
          <p:cNvSpPr txBox="1">
            <a:spLocks/>
          </p:cNvSpPr>
          <p:nvPr/>
        </p:nvSpPr>
        <p:spPr bwMode="auto">
          <a:xfrm>
            <a:off x="8376319" y="4873958"/>
            <a:ext cx="73218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a:solidFill>
                  <a:schemeClr val="bg1"/>
                </a:solidFill>
              </a:rPr>
              <a:t>Photo: Erik Flyg</a:t>
            </a:r>
          </a:p>
        </p:txBody>
      </p:sp>
      <p:pic>
        <p:nvPicPr>
          <p:cNvPr id="11" name="Bildobjekt 10">
            <a:extLst>
              <a:ext uri="{FF2B5EF4-FFF2-40B4-BE49-F238E27FC236}">
                <a16:creationId xmlns:a16="http://schemas.microsoft.com/office/drawing/2014/main" id="{653DF3E6-FC42-FD05-B473-05D356E1645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800000">
            <a:off x="6785992" y="987574"/>
            <a:ext cx="1510430" cy="1006153"/>
          </a:xfrm>
          <a:prstGeom prst="rect">
            <a:avLst/>
          </a:prstGeom>
        </p:spPr>
      </p:pic>
      <p:sp>
        <p:nvSpPr>
          <p:cNvPr id="2" name="Platshållare för sidfot 5">
            <a:extLst>
              <a:ext uri="{FF2B5EF4-FFF2-40B4-BE49-F238E27FC236}">
                <a16:creationId xmlns:a16="http://schemas.microsoft.com/office/drawing/2014/main" id="{5DC13CF8-AB4B-BA0D-5EEA-F1B86DDE6BBD}"/>
              </a:ext>
            </a:extLst>
          </p:cNvPr>
          <p:cNvSpPr>
            <a:spLocks noGrp="1"/>
          </p:cNvSpPr>
          <p:nvPr>
            <p:ph type="ftr" sz="quarter" idx="3"/>
          </p:nvPr>
        </p:nvSpPr>
        <p:spPr>
          <a:xfrm>
            <a:off x="255983" y="4790351"/>
            <a:ext cx="2371801" cy="171450"/>
          </a:xfrm>
        </p:spPr>
        <p:txBody>
          <a:bodyPr anchor="t"/>
          <a:lstStyle/>
          <a:p>
            <a:r>
              <a:rPr lang="sv-SE"/>
              <a:t>Karolinska Institutet – a </a:t>
            </a:r>
            <a:r>
              <a:rPr lang="sv-SE" err="1"/>
              <a:t>medical</a:t>
            </a:r>
            <a:r>
              <a:rPr lang="sv-SE"/>
              <a:t> </a:t>
            </a:r>
            <a:r>
              <a:rPr lang="sv-SE" err="1"/>
              <a:t>university</a:t>
            </a:r>
            <a:endParaRPr lang="sv-SE"/>
          </a:p>
        </p:txBody>
      </p:sp>
    </p:spTree>
    <p:extLst>
      <p:ext uri="{BB962C8B-B14F-4D97-AF65-F5344CB8AC3E}">
        <p14:creationId xmlns:p14="http://schemas.microsoft.com/office/powerpoint/2010/main" val="3252778103"/>
      </p:ext>
    </p:extLst>
  </p:cSld>
  <p:clrMapOvr>
    <a:masterClrMapping/>
  </p:clrMapOvr>
</p:sld>
</file>

<file path=ppt/theme/theme1.xml><?xml version="1.0" encoding="utf-8"?>
<a:theme xmlns:a="http://schemas.openxmlformats.org/drawingml/2006/main" name="PPT KI">
  <a:themeElements>
    <a:clrScheme name="KI">
      <a:dk1>
        <a:sysClr val="windowText" lastClr="000000"/>
      </a:dk1>
      <a:lt1>
        <a:sysClr val="window" lastClr="FFFFFF"/>
      </a:lt1>
      <a:dk2>
        <a:srgbClr val="44546A"/>
      </a:dk2>
      <a:lt2>
        <a:srgbClr val="E7E6E6"/>
      </a:lt2>
      <a:accent1>
        <a:srgbClr val="4F0433"/>
      </a:accent1>
      <a:accent2>
        <a:srgbClr val="FF876F"/>
      </a:accent2>
      <a:accent3>
        <a:srgbClr val="870052"/>
      </a:accent3>
      <a:accent4>
        <a:srgbClr val="FFDDD6"/>
      </a:accent4>
      <a:accent5>
        <a:srgbClr val="4DB5BC"/>
      </a:accent5>
      <a:accent6>
        <a:srgbClr val="CCEBED"/>
      </a:accent6>
      <a:hlink>
        <a:srgbClr val="870052"/>
      </a:hlink>
      <a:folHlink>
        <a:srgbClr val="C490AA"/>
      </a:folHlink>
    </a:clrScheme>
    <a:fontScheme name="KI PPT">
      <a:majorFont>
        <a:latin typeface="DM Sans Medium"/>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lnDef>
    <a:txDef>
      <a:spPr>
        <a:noFill/>
      </a:spPr>
      <a:bodyPr wrap="square" rtlCol="0">
        <a:spAutoFit/>
      </a:bodyPr>
      <a:lstStyle>
        <a:defPPr algn="l">
          <a:defRPr sz="1400" dirty="0">
            <a:latin typeface="+mn-lt"/>
          </a:defRPr>
        </a:defPPr>
      </a:lstStyle>
    </a:tx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KI" id="{31EC3C5C-F7AC-4B38-94AE-557C6ABA514C}" vid="{CD81541E-0F71-4F35-BE8B-9C384D35E95A}"/>
    </a:ext>
  </a:extLst>
</a:theme>
</file>

<file path=ppt/theme/theme2.xml><?xml version="1.0" encoding="utf-8"?>
<a:theme xmlns:a="http://schemas.openxmlformats.org/drawingml/2006/main" name="PPT KI">
  <a:themeElements>
    <a:clrScheme name="KI">
      <a:dk1>
        <a:sysClr val="windowText" lastClr="000000"/>
      </a:dk1>
      <a:lt1>
        <a:sysClr val="window" lastClr="FFFFFF"/>
      </a:lt1>
      <a:dk2>
        <a:srgbClr val="44546A"/>
      </a:dk2>
      <a:lt2>
        <a:srgbClr val="E7E6E6"/>
      </a:lt2>
      <a:accent1>
        <a:srgbClr val="4F0433"/>
      </a:accent1>
      <a:accent2>
        <a:srgbClr val="FF876F"/>
      </a:accent2>
      <a:accent3>
        <a:srgbClr val="870052"/>
      </a:accent3>
      <a:accent4>
        <a:srgbClr val="FFDDD6"/>
      </a:accent4>
      <a:accent5>
        <a:srgbClr val="4DB5BC"/>
      </a:accent5>
      <a:accent6>
        <a:srgbClr val="CCEBED"/>
      </a:accent6>
      <a:hlink>
        <a:srgbClr val="870052"/>
      </a:hlink>
      <a:folHlink>
        <a:srgbClr val="C490AA"/>
      </a:folHlink>
    </a:clrScheme>
    <a:fontScheme name="KI PPT">
      <a:majorFont>
        <a:latin typeface="DM Sans Medium"/>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lnDef>
    <a:txDef>
      <a:spPr>
        <a:noFill/>
      </a:spPr>
      <a:bodyPr wrap="square" rtlCol="0">
        <a:spAutoFit/>
      </a:bodyPr>
      <a:lstStyle>
        <a:defPPr algn="l">
          <a:defRPr sz="1400" dirty="0">
            <a:latin typeface="+mn-lt"/>
          </a:defRPr>
        </a:defPPr>
      </a:lstStyle>
    </a:tx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KI" id="{31EC3C5C-F7AC-4B38-94AE-557C6ABA514C}" vid="{CD81541E-0F71-4F35-BE8B-9C384D35E95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330</TotalTime>
  <Words>5438</Words>
  <Application>Microsoft Office PowerPoint</Application>
  <PresentationFormat>Bildspel på skärmen (16:9)</PresentationFormat>
  <Paragraphs>643</Paragraphs>
  <Slides>29</Slides>
  <Notes>29</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29</vt:i4>
      </vt:variant>
    </vt:vector>
  </HeadingPairs>
  <TitlesOfParts>
    <vt:vector size="38" baseType="lpstr">
      <vt:lpstr>Arial</vt:lpstr>
      <vt:lpstr>Calibri</vt:lpstr>
      <vt:lpstr>DM Sans</vt:lpstr>
      <vt:lpstr>DM Sans Medium</vt:lpstr>
      <vt:lpstr>Times</vt:lpstr>
      <vt:lpstr>Times New Roman</vt:lpstr>
      <vt:lpstr>Wingdings</vt:lpstr>
      <vt:lpstr>PPT KI</vt:lpstr>
      <vt:lpstr>PPT KI</vt:lpstr>
      <vt:lpstr>Karolinska Institutet</vt:lpstr>
      <vt:lpstr>Welcome to Karolinska Institutet</vt:lpstr>
      <vt:lpstr>Value Statements</vt:lpstr>
      <vt:lpstr>Our vision. We are advancing knowledge about life  and strive towards better health for all.</vt:lpstr>
      <vt:lpstr>KI’s strategic plan Strategy 2030</vt:lpstr>
      <vt:lpstr>The Global Goals</vt:lpstr>
      <vt:lpstr>International co-publications</vt:lpstr>
      <vt:lpstr>Field-normalised citation score </vt:lpstr>
      <vt:lpstr>The Nobel Prize in Physiology or Medicine</vt:lpstr>
      <vt:lpstr>KI in numbers</vt:lpstr>
      <vt:lpstr>Revenue</vt:lpstr>
      <vt:lpstr>External research funding</vt:lpstr>
      <vt:lpstr>EU</vt:lpstr>
      <vt:lpstr>Organisational chart</vt:lpstr>
      <vt:lpstr>Geographic  location</vt:lpstr>
      <vt:lpstr>Equal Opportunities at KI</vt:lpstr>
      <vt:lpstr>Education</vt:lpstr>
      <vt:lpstr>Global Bachelor's and Master’s Programmes </vt:lpstr>
      <vt:lpstr>Doctoral Education</vt:lpstr>
      <vt:lpstr>Doctoral Education cont.</vt:lpstr>
      <vt:lpstr>Research</vt:lpstr>
      <vt:lpstr>Research at KI</vt:lpstr>
      <vt:lpstr>Research Infrastructure</vt:lpstr>
      <vt:lpstr>Collaboration</vt:lpstr>
      <vt:lpstr>Innovation and Entrepreneurship</vt:lpstr>
      <vt:lpstr>International ranking</vt:lpstr>
      <vt:lpstr>International ranking  U.S. News &amp; World Report</vt:lpstr>
      <vt:lpstr>History</vt:lpstr>
      <vt:lpstr>ki.se</vt:lpstr>
    </vt:vector>
  </TitlesOfParts>
  <Company>Karolinska Institutet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Sofia Lindberg</dc:creator>
  <cp:lastModifiedBy>Sabina Giulini</cp:lastModifiedBy>
  <cp:revision>26</cp:revision>
  <cp:lastPrinted>2005-09-23T14:22:03Z</cp:lastPrinted>
  <dcterms:created xsi:type="dcterms:W3CDTF">2018-02-12T08:19:50Z</dcterms:created>
  <dcterms:modified xsi:type="dcterms:W3CDTF">2026-04-14T11:47:19Z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QBANK_DOCINFO">
    <vt:lpwstr>2</vt:lpwstr>
  </property>
  <property fmtid="{D5CDD505-2E9C-101B-9397-08002B2CF9AE}" pid="3" name="QBANK_DOCINFO_0">
    <vt:lpwstr>eyJEb2NJZCI6ImYxMDc2YWVlMDY4ODQ3OWI5YjQ1MTZlMzQ5NjYyYzA0IiwiTmFtZSI6InBwdC1hYm91dC1raS0yMDIwLTAzLTEyLWVuZy0xNl85LnBwdHgiLCJVc2VyIjoiVVNFUlxcc2FyZWpkIiwiQXV0aG9yIjoiU29maWEgTGluZGJlcmciLCJVc2VyQWdlbnQiOiJPZmZpY2UgUG93ZXJQb2ludCIsIk1lZGlhc0luRG9jdW1lbnQiOlt</vt:lpwstr>
  </property>
  <property fmtid="{D5CDD505-2E9C-101B-9397-08002B2CF9AE}" pid="4" name="QBANK_DOCINFO_1">
    <vt:lpwstr>7Ik1lZGlhSWQiOjU2MjcsIlVzYWdlSWQiOjE1ODkyNCwiRGF0ZSI6IjIwMjAtMDItMjQifSx7Ik1lZGlhSWQiOjU2MzUsIlVzYWdlSWQiOjE1ODkyNSwiRGF0ZSI6IjIwMjAtMDItMjQifV19</vt:lpwstr>
  </property>
</Properties>
</file>